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charts/chart1.xml" ContentType="application/vnd.openxmlformats-officedocument.drawingml.chart+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_rels/slide17.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8.png" ContentType="image/png"/>
  <Override PartName="/ppt/media/image7.jpeg" ContentType="image/jpeg"/>
  <Override PartName="/ppt/media/image6.png" ContentType="image/png"/>
  <Override PartName="/ppt/media/image5.png" ContentType="image/png"/>
  <Override PartName="/ppt/media/image4.png" ContentType="image/png"/>
  <Override PartName="/ppt/media/image3.png" ContentType="image/png"/>
  <Override PartName="/ppt/media/image2.png" ContentType="image/png"/>
  <Override PartName="/ppt/media/image1.png" ContentType="image/png"/>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6858000"/>
  <p:notesSz cx="6797675" cy="99282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
</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label 0</c:f>
              <c:strCache>
                <c:ptCount val="1"/>
                <c:pt idx="0">
                  <c:v>catégorie A</c:v>
                </c:pt>
              </c:strCache>
            </c:strRef>
          </c:tx>
          <c:spPr>
            <a:solidFill>
              <a:srgbClr val="4f81bd"/>
            </a:solidFill>
            <a:ln>
              <a:noFill/>
            </a:ln>
          </c:spPr>
          <c:dLbls>
            <c:dLblPos val="outEnd"/>
            <c:showLegendKey val="0"/>
            <c:showVal val="0"/>
            <c:showCatName val="0"/>
            <c:showSerName val="0"/>
            <c:showPercent val="0"/>
          </c:dLbls>
          <c:cat>
            <c:strRef>
              <c:f>categories</c:f>
              <c:strCache>
                <c:ptCount val="4"/>
                <c:pt idx="0">
                  <c:v>Actuel</c:v>
                </c:pt>
                <c:pt idx="1">
                  <c:v>Scenario 1 - 2017</c:v>
                </c:pt>
                <c:pt idx="2">
                  <c:v>Scenario 3 - Millénaire 2017</c:v>
                </c:pt>
                <c:pt idx="3">
                  <c:v>Scenario 3 - ORA 2017</c:v>
                </c:pt>
              </c:strCache>
            </c:strRef>
          </c:cat>
          <c:val>
            <c:numRef>
              <c:f>0</c:f>
              <c:numCache>
                <c:formatCode>General</c:formatCode>
                <c:ptCount val="4"/>
                <c:pt idx="0">
                  <c:v>37.4229074889868</c:v>
                </c:pt>
                <c:pt idx="1">
                  <c:v>37.4394273127753</c:v>
                </c:pt>
                <c:pt idx="2">
                  <c:v>46.8491189427314</c:v>
                </c:pt>
                <c:pt idx="3">
                  <c:v>44.431718061674</c:v>
                </c:pt>
              </c:numCache>
            </c:numRef>
          </c:val>
        </c:ser>
        <c:ser>
          <c:idx val="1"/>
          <c:order val="1"/>
          <c:tx>
            <c:strRef>
              <c:f>label 1</c:f>
              <c:strCache>
                <c:ptCount val="1"/>
                <c:pt idx="0">
                  <c:v>catégorie B</c:v>
                </c:pt>
              </c:strCache>
            </c:strRef>
          </c:tx>
          <c:spPr>
            <a:solidFill>
              <a:srgbClr val="c0504d"/>
            </a:solidFill>
            <a:ln>
              <a:noFill/>
            </a:ln>
          </c:spPr>
          <c:dLbls>
            <c:dLblPos val="outEnd"/>
            <c:showLegendKey val="0"/>
            <c:showVal val="0"/>
            <c:showCatName val="0"/>
            <c:showSerName val="0"/>
            <c:showPercent val="0"/>
          </c:dLbls>
          <c:cat>
            <c:strRef>
              <c:f>categories</c:f>
              <c:strCache>
                <c:ptCount val="4"/>
                <c:pt idx="0">
                  <c:v>Actuel</c:v>
                </c:pt>
                <c:pt idx="1">
                  <c:v>Scenario 1 - 2017</c:v>
                </c:pt>
                <c:pt idx="2">
                  <c:v>Scenario 3 - Millénaire 2017</c:v>
                </c:pt>
                <c:pt idx="3">
                  <c:v>Scenario 3 - ORA 2017</c:v>
                </c:pt>
              </c:strCache>
            </c:strRef>
          </c:cat>
          <c:val>
            <c:numRef>
              <c:f>1</c:f>
              <c:numCache>
                <c:formatCode>General</c:formatCode>
                <c:ptCount val="4"/>
                <c:pt idx="0">
                  <c:v>44.9776536312849</c:v>
                </c:pt>
                <c:pt idx="1">
                  <c:v>44.7709497206704</c:v>
                </c:pt>
                <c:pt idx="2">
                  <c:v>53.5698324022346</c:v>
                </c:pt>
                <c:pt idx="3">
                  <c:v>52.2849162011173</c:v>
                </c:pt>
              </c:numCache>
            </c:numRef>
          </c:val>
        </c:ser>
        <c:ser>
          <c:idx val="2"/>
          <c:order val="2"/>
          <c:tx>
            <c:strRef>
              <c:f>label 2</c:f>
              <c:strCache>
                <c:ptCount val="1"/>
                <c:pt idx="0">
                  <c:v>catégorie C</c:v>
                </c:pt>
              </c:strCache>
            </c:strRef>
          </c:tx>
          <c:spPr>
            <a:solidFill>
              <a:srgbClr val="9bbb59"/>
            </a:solidFill>
            <a:ln>
              <a:noFill/>
            </a:ln>
          </c:spPr>
          <c:dLbls>
            <c:dLblPos val="outEnd"/>
            <c:showLegendKey val="0"/>
            <c:showVal val="0"/>
            <c:showCatName val="0"/>
            <c:showSerName val="0"/>
            <c:showPercent val="0"/>
          </c:dLbls>
          <c:cat>
            <c:strRef>
              <c:f>categories</c:f>
              <c:strCache>
                <c:ptCount val="4"/>
                <c:pt idx="0">
                  <c:v>Actuel</c:v>
                </c:pt>
                <c:pt idx="1">
                  <c:v>Scenario 1 - 2017</c:v>
                </c:pt>
                <c:pt idx="2">
                  <c:v>Scenario 3 - Millénaire 2017</c:v>
                </c:pt>
                <c:pt idx="3">
                  <c:v>Scenario 3 - ORA 2017</c:v>
                </c:pt>
              </c:strCache>
            </c:strRef>
          </c:cat>
          <c:val>
            <c:numRef>
              <c:f>2</c:f>
              <c:numCache>
                <c:formatCode>General</c:formatCode>
                <c:ptCount val="4"/>
                <c:pt idx="0">
                  <c:v>52.6095238095239</c:v>
                </c:pt>
                <c:pt idx="1">
                  <c:v>52.6126984126983</c:v>
                </c:pt>
                <c:pt idx="2">
                  <c:v>60.1492063492063</c:v>
                </c:pt>
                <c:pt idx="3">
                  <c:v>59.0412698412698</c:v>
                </c:pt>
              </c:numCache>
            </c:numRef>
          </c:val>
        </c:ser>
        <c:gapWidth val="150"/>
        <c:overlap val="0"/>
        <c:axId val="2170"/>
        <c:axId val="32415"/>
      </c:barChart>
      <c:catAx>
        <c:axId val="2170"/>
        <c:scaling>
          <c:orientation val="minMax"/>
        </c:scaling>
        <c:delete val="0"/>
        <c:axPos val="b"/>
        <c:majorTickMark val="none"/>
        <c:minorTickMark val="none"/>
        <c:tickLblPos val="nextTo"/>
        <c:spPr>
          <a:ln w="9360">
            <a:solidFill>
              <a:srgbClr val="f9f9f9"/>
            </a:solidFill>
            <a:round/>
          </a:ln>
        </c:spPr>
        <c:crossAx val="32415"/>
        <c:crosses val="autoZero"/>
        <c:auto val="1"/>
        <c:lblAlgn val="ctr"/>
        <c:lblOffset val="100"/>
      </c:catAx>
      <c:valAx>
        <c:axId val="32415"/>
        <c:scaling>
          <c:orientation val="minMax"/>
        </c:scaling>
        <c:delete val="0"/>
        <c:axPos val="l"/>
        <c:majorGridlines>
          <c:spPr>
            <a:ln w="9360">
              <a:solidFill>
                <a:srgbClr val="f9f9f9"/>
              </a:solidFill>
              <a:round/>
            </a:ln>
          </c:spPr>
        </c:majorGridlines>
        <c:majorTickMark val="none"/>
        <c:minorTickMark val="none"/>
        <c:tickLblPos val="nextTo"/>
        <c:spPr>
          <a:ln w="9360">
            <a:solidFill>
              <a:srgbClr val="f9f9f9"/>
            </a:solidFill>
            <a:round/>
          </a:ln>
        </c:spPr>
        <c:crossAx val="2170"/>
        <c:crosses val="autoZero"/>
      </c:valAx>
      <c:spPr>
        <a:solidFill>
          <a:srgbClr val="1f497d"/>
        </a:solidFill>
        <a:ln>
          <a:noFill/>
        </a:ln>
      </c:spPr>
    </c:plotArea>
    <c:legend>
      <c:legendPos val="r"/>
      <c:overlay val="0"/>
      <c:spPr>
        <a:noFill/>
        <a:ln>
          <a:noFill/>
        </a:ln>
      </c:spPr>
    </c:legend>
    <c:plotVisOnly val="1"/>
  </c:chart>
  <c:spPr>
    <a:noFill/>
    <a:ln>
      <a:noFill/>
    </a:ln>
  </c:spPr>
</c:chartSpace>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PlaceHolder 1"/>
          <p:cNvSpPr>
            <a:spLocks noGrp="1"/>
          </p:cNvSpPr>
          <p:nvPr>
            <p:ph type="body"/>
          </p:nvPr>
        </p:nvSpPr>
        <p:spPr>
          <a:xfrm>
            <a:off x="756000" y="5078520"/>
            <a:ext cx="6047640" cy="4811040"/>
          </a:xfrm>
          <a:prstGeom prst="rect">
            <a:avLst/>
          </a:prstGeom>
        </p:spPr>
        <p:txBody>
          <a:bodyPr lIns="0" rIns="0" tIns="0" bIns="0"/>
          <a:p>
            <a:r>
              <a:rPr lang="fr-FR" sz="2000">
                <a:latin typeface="Arial"/>
              </a:rPr>
              <a:t>Cliquez pour modifier le format des notes</a:t>
            </a:r>
            <a:endParaRPr/>
          </a:p>
        </p:txBody>
      </p:sp>
      <p:sp>
        <p:nvSpPr>
          <p:cNvPr id="82" name="PlaceHolder 2"/>
          <p:cNvSpPr>
            <a:spLocks noGrp="1"/>
          </p:cNvSpPr>
          <p:nvPr>
            <p:ph type="hdr"/>
          </p:nvPr>
        </p:nvSpPr>
        <p:spPr>
          <a:xfrm>
            <a:off x="0" y="0"/>
            <a:ext cx="3280680" cy="534240"/>
          </a:xfrm>
          <a:prstGeom prst="rect">
            <a:avLst/>
          </a:prstGeom>
        </p:spPr>
        <p:txBody>
          <a:bodyPr lIns="0" rIns="0" tIns="0" bIns="0"/>
          <a:p>
            <a:r>
              <a:rPr lang="fr-FR" sz="1400">
                <a:latin typeface="Times New Roman"/>
              </a:rPr>
              <a:t>&lt;en-tête&gt;</a:t>
            </a:r>
            <a:endParaRPr/>
          </a:p>
        </p:txBody>
      </p:sp>
      <p:sp>
        <p:nvSpPr>
          <p:cNvPr id="83" name="PlaceHolder 3"/>
          <p:cNvSpPr>
            <a:spLocks noGrp="1"/>
          </p:cNvSpPr>
          <p:nvPr>
            <p:ph type="dt"/>
          </p:nvPr>
        </p:nvSpPr>
        <p:spPr>
          <a:xfrm>
            <a:off x="4278960" y="0"/>
            <a:ext cx="3280680" cy="534240"/>
          </a:xfrm>
          <a:prstGeom prst="rect">
            <a:avLst/>
          </a:prstGeom>
        </p:spPr>
        <p:txBody>
          <a:bodyPr lIns="0" rIns="0" tIns="0" bIns="0"/>
          <a:p>
            <a:pPr algn="r"/>
            <a:r>
              <a:rPr lang="fr-FR" sz="1400">
                <a:latin typeface="Times New Roman"/>
              </a:rPr>
              <a:t>&lt;date/heure&gt;</a:t>
            </a:r>
            <a:endParaRPr/>
          </a:p>
        </p:txBody>
      </p:sp>
      <p:sp>
        <p:nvSpPr>
          <p:cNvPr id="84" name="PlaceHolder 4"/>
          <p:cNvSpPr>
            <a:spLocks noGrp="1"/>
          </p:cNvSpPr>
          <p:nvPr>
            <p:ph type="ftr"/>
          </p:nvPr>
        </p:nvSpPr>
        <p:spPr>
          <a:xfrm>
            <a:off x="0" y="10157400"/>
            <a:ext cx="3280680" cy="534240"/>
          </a:xfrm>
          <a:prstGeom prst="rect">
            <a:avLst/>
          </a:prstGeom>
        </p:spPr>
        <p:txBody>
          <a:bodyPr lIns="0" rIns="0" tIns="0" bIns="0" anchor="b"/>
          <a:p>
            <a:r>
              <a:rPr lang="fr-FR" sz="1400">
                <a:latin typeface="Times New Roman"/>
              </a:rPr>
              <a:t>&lt;pied de page&gt;</a:t>
            </a:r>
            <a:endParaRPr/>
          </a:p>
        </p:txBody>
      </p:sp>
      <p:sp>
        <p:nvSpPr>
          <p:cNvPr id="85" name="PlaceHolder 5"/>
          <p:cNvSpPr>
            <a:spLocks noGrp="1"/>
          </p:cNvSpPr>
          <p:nvPr>
            <p:ph type="sldNum"/>
          </p:nvPr>
        </p:nvSpPr>
        <p:spPr>
          <a:xfrm>
            <a:off x="4278960" y="10157400"/>
            <a:ext cx="3280680" cy="534240"/>
          </a:xfrm>
          <a:prstGeom prst="rect">
            <a:avLst/>
          </a:prstGeom>
        </p:spPr>
        <p:txBody>
          <a:bodyPr lIns="0" rIns="0" tIns="0" bIns="0" anchor="b"/>
          <a:p>
            <a:pPr algn="r"/>
            <a:fld id="{CEE0F0B4-D672-4087-B94C-7F8B30F3097E}" type="slidenum">
              <a:rPr lang="fr-FR" sz="1400">
                <a:latin typeface="Times New Roman"/>
              </a:rPr>
              <a:t>&lt;numéro&gt;</a:t>
            </a:fld>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3" name="CustomShape 1"/>
          <p:cNvSpPr/>
          <p:nvPr/>
        </p:nvSpPr>
        <p:spPr>
          <a:xfrm>
            <a:off x="3851640" y="9432000"/>
            <a:ext cx="2945520" cy="495720"/>
          </a:xfrm>
          <a:prstGeom prst="rect">
            <a:avLst/>
          </a:prstGeom>
          <a:noFill/>
          <a:ln w="9360">
            <a:noFill/>
          </a:ln>
        </p:spPr>
        <p:style>
          <a:lnRef idx="0"/>
          <a:fillRef idx="0"/>
          <a:effectRef idx="0"/>
          <a:fontRef idx="minor"/>
        </p:style>
        <p:txBody>
          <a:bodyPr lIns="92520" rIns="92520" tIns="46440" bIns="46440" anchor="b"/>
          <a:p>
            <a:pPr algn="r">
              <a:lnSpc>
                <a:spcPct val="100000"/>
              </a:lnSpc>
            </a:pPr>
            <a:fld id="{F96674CC-A26B-4D4F-B438-7FC17BD48C52}" type="slidenum">
              <a:rPr lang="fr-FR" sz="1200" strike="noStrike">
                <a:solidFill>
                  <a:srgbClr val="000000"/>
                </a:solidFill>
                <a:latin typeface="Times New Roman"/>
                <a:ea typeface="ＭＳ Ｐゴシック"/>
              </a:rPr>
              <a:t>&lt;numéro&gt;</a:t>
            </a:fld>
            <a:endParaRPr/>
          </a:p>
        </p:txBody>
      </p:sp>
      <p:sp>
        <p:nvSpPr>
          <p:cNvPr id="154" name="PlaceHolder 2"/>
          <p:cNvSpPr>
            <a:spLocks noGrp="1"/>
          </p:cNvSpPr>
          <p:nvPr>
            <p:ph type="body"/>
          </p:nvPr>
        </p:nvSpPr>
        <p:spPr>
          <a:xfrm>
            <a:off x="905400" y="4714200"/>
            <a:ext cx="4986000" cy="4467960"/>
          </a:xfrm>
          <a:prstGeom prst="rect">
            <a:avLst/>
          </a:prstGeom>
        </p:spPr>
        <p:txBody>
          <a:bodyPr lIns="92520" rIns="92520" tIns="46440" bIns="46440"/>
          <a:p>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9"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30"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4"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5"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38"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39" name="" descr=""/>
          <p:cNvPicPr/>
          <p:nvPr/>
        </p:nvPicPr>
        <p:blipFill>
          <a:blip r:embed="rId2"/>
          <a:stretch/>
        </p:blipFill>
        <p:spPr>
          <a:xfrm>
            <a:off x="2079000" y="1604520"/>
            <a:ext cx="4984920" cy="3977280"/>
          </a:xfrm>
          <a:prstGeom prst="rect">
            <a:avLst/>
          </a:prstGeom>
          <a:ln>
            <a:noFill/>
          </a:ln>
        </p:spPr>
      </p:pic>
      <p:pic>
        <p:nvPicPr>
          <p:cNvPr id="40" name="" descr=""/>
          <p:cNvPicPr/>
          <p:nvPr/>
        </p:nvPicPr>
        <p:blipFill>
          <a:blip r:embed="rId3"/>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48"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0"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3"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5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58"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59"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8" name="PlaceHolder 2"/>
          <p:cNvSpPr>
            <a:spLocks noGrp="1"/>
          </p:cNvSpPr>
          <p:nvPr>
            <p:ph type="subTitle"/>
          </p:nvPr>
        </p:nvSpPr>
        <p:spPr>
          <a:xfrm>
            <a:off x="457200" y="1604520"/>
            <a:ext cx="8229240" cy="39772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6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3"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7"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69"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70"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2"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3"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4"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5"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78"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79" name="" descr=""/>
          <p:cNvPicPr/>
          <p:nvPr/>
        </p:nvPicPr>
        <p:blipFill>
          <a:blip r:embed="rId2"/>
          <a:stretch/>
        </p:blipFill>
        <p:spPr>
          <a:xfrm>
            <a:off x="2079000" y="1604520"/>
            <a:ext cx="4984920" cy="3977280"/>
          </a:xfrm>
          <a:prstGeom prst="rect">
            <a:avLst/>
          </a:prstGeom>
          <a:ln>
            <a:noFill/>
          </a:ln>
        </p:spPr>
      </p:pic>
      <p:pic>
        <p:nvPicPr>
          <p:cNvPr id="80" name="" descr=""/>
          <p:cNvPicPr/>
          <p:nvPr/>
        </p:nvPicPr>
        <p:blipFill>
          <a:blip r:embed="rId3"/>
          <a:stretch/>
        </p:blipFill>
        <p:spPr>
          <a:xfrm>
            <a:off x="2079000" y="1604520"/>
            <a:ext cx="4984920" cy="3977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0"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2"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9240" cy="53078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1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8"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9"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1"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3"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p:spPr>
        <p:txBody>
          <a:bodyPr lIns="0" rIns="0" tIns="0" bIns="0" anchor="ctr"/>
          <a:p>
            <a:pPr algn="ctr"/>
            <a:endParaRPr/>
          </a:p>
        </p:txBody>
      </p:sp>
      <p:sp>
        <p:nvSpPr>
          <p:cNvPr id="2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7"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eaeaea"/>
        </a:solidFill>
      </p:bgPr>
    </p:bg>
    <p:spTree>
      <p:nvGrpSpPr>
        <p:cNvPr id="1" name=""/>
        <p:cNvGrpSpPr/>
        <p:nvPr/>
      </p:nvGrpSpPr>
      <p:grpSpPr>
        <a:xfrm>
          <a:off x="0" y="0"/>
          <a:ext cx="0" cy="0"/>
          <a:chOff x="0" y="0"/>
          <a:chExt cx="0" cy="0"/>
        </a:xfrm>
      </p:grpSpPr>
      <p:sp>
        <p:nvSpPr>
          <p:cNvPr id="0" name="CustomShape 1"/>
          <p:cNvSpPr/>
          <p:nvPr/>
        </p:nvSpPr>
        <p:spPr>
          <a:xfrm>
            <a:off x="2362320" y="6324480"/>
            <a:ext cx="3885480" cy="243720"/>
          </a:xfrm>
          <a:prstGeom prst="rect">
            <a:avLst/>
          </a:prstGeom>
          <a:noFill/>
          <a:ln w="9360">
            <a:noFill/>
          </a:ln>
        </p:spPr>
        <p:style>
          <a:lnRef idx="0"/>
          <a:fillRef idx="0"/>
          <a:effectRef idx="0"/>
          <a:fontRef idx="minor"/>
        </p:style>
      </p:sp>
      <p:sp>
        <p:nvSpPr>
          <p:cNvPr id="1" name="CustomShape 2"/>
          <p:cNvSpPr/>
          <p:nvPr/>
        </p:nvSpPr>
        <p:spPr>
          <a:xfrm>
            <a:off x="7315200" y="6213600"/>
            <a:ext cx="1370880" cy="456480"/>
          </a:xfrm>
          <a:prstGeom prst="rect">
            <a:avLst/>
          </a:prstGeom>
          <a:noFill/>
          <a:ln w="9360">
            <a:noFill/>
          </a:ln>
        </p:spPr>
        <p:style>
          <a:lnRef idx="0"/>
          <a:fillRef idx="0"/>
          <a:effectRef idx="0"/>
          <a:fontRef idx="minor"/>
        </p:style>
      </p:sp>
      <p:sp>
        <p:nvSpPr>
          <p:cNvPr id="2" name="CustomShape 3"/>
          <p:cNvSpPr/>
          <p:nvPr/>
        </p:nvSpPr>
        <p:spPr>
          <a:xfrm>
            <a:off x="0" y="0"/>
            <a:ext cx="9143280" cy="907200"/>
          </a:xfrm>
          <a:prstGeom prst="rect">
            <a:avLst/>
          </a:prstGeom>
          <a:gradFill>
            <a:gsLst>
              <a:gs pos="0">
                <a:srgbClr val="336699"/>
              </a:gs>
              <a:gs pos="100000">
                <a:srgbClr val="001746"/>
              </a:gs>
            </a:gsLst>
            <a:lin ang="5400000"/>
          </a:gradFill>
          <a:ln w="9360">
            <a:noFill/>
          </a:ln>
        </p:spPr>
        <p:style>
          <a:lnRef idx="0"/>
          <a:fillRef idx="0"/>
          <a:effectRef idx="0"/>
          <a:fontRef idx="minor"/>
        </p:style>
      </p:sp>
      <p:sp>
        <p:nvSpPr>
          <p:cNvPr id="3" name="CustomShape 4"/>
          <p:cNvSpPr/>
          <p:nvPr/>
        </p:nvSpPr>
        <p:spPr>
          <a:xfrm>
            <a:off x="0" y="0"/>
            <a:ext cx="9143280" cy="1627920"/>
          </a:xfrm>
          <a:prstGeom prst="rect">
            <a:avLst/>
          </a:prstGeom>
          <a:gradFill>
            <a:gsLst>
              <a:gs pos="0">
                <a:srgbClr val="336699"/>
              </a:gs>
              <a:gs pos="100000">
                <a:srgbClr val="001746"/>
              </a:gs>
            </a:gsLst>
            <a:lin ang="5400000"/>
          </a:gradFill>
          <a:ln w="9360">
            <a:noFill/>
          </a:ln>
        </p:spPr>
        <p:style>
          <a:lnRef idx="0"/>
          <a:fillRef idx="0"/>
          <a:effectRef idx="0"/>
          <a:fontRef idx="minor"/>
        </p:style>
      </p:sp>
      <p:sp>
        <p:nvSpPr>
          <p:cNvPr id="4" name="CustomShape 5"/>
          <p:cNvSpPr/>
          <p:nvPr/>
        </p:nvSpPr>
        <p:spPr>
          <a:xfrm>
            <a:off x="0" y="6165720"/>
            <a:ext cx="9143280" cy="691560"/>
          </a:xfrm>
          <a:prstGeom prst="rect">
            <a:avLst/>
          </a:prstGeom>
          <a:gradFill>
            <a:gsLst>
              <a:gs pos="0">
                <a:srgbClr val="336699"/>
              </a:gs>
              <a:gs pos="100000">
                <a:srgbClr val="001746"/>
              </a:gs>
            </a:gsLst>
            <a:lin ang="5400000"/>
          </a:gradFill>
          <a:ln w="9360">
            <a:noFill/>
          </a:ln>
        </p:spPr>
        <p:style>
          <a:lnRef idx="0"/>
          <a:fillRef idx="0"/>
          <a:effectRef idx="0"/>
          <a:fontRef idx="minor"/>
        </p:style>
      </p:sp>
      <p:sp>
        <p:nvSpPr>
          <p:cNvPr id="5" name="PlaceHolder 6"/>
          <p:cNvSpPr>
            <a:spLocks noGrp="1"/>
          </p:cNvSpPr>
          <p:nvPr>
            <p:ph type="title"/>
          </p:nvPr>
        </p:nvSpPr>
        <p:spPr>
          <a:xfrm>
            <a:off x="0" y="188640"/>
            <a:ext cx="8914680" cy="685080"/>
          </a:xfrm>
          <a:prstGeom prst="rect">
            <a:avLst/>
          </a:prstGeom>
        </p:spPr>
        <p:txBody>
          <a:bodyPr lIns="0" rIns="0" tIns="0" bIns="0" anchor="ctr"/>
          <a:p>
            <a:r>
              <a:rPr lang="fr-FR">
                <a:latin typeface="Arial"/>
              </a:rPr>
              <a:t>Cliquez pour éditer le format du texte-titre</a:t>
            </a:r>
            <a:endParaRPr/>
          </a:p>
        </p:txBody>
      </p:sp>
      <p:sp>
        <p:nvSpPr>
          <p:cNvPr id="6" name="PlaceHolder 7"/>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fr-FR" sz="3200">
                <a:latin typeface="Arial"/>
              </a:rPr>
              <a:t>Cliquez pour éditer le format du plan de texte</a:t>
            </a:r>
            <a:endParaRPr/>
          </a:p>
          <a:p>
            <a:pPr lvl="1">
              <a:buSzPct val="75000"/>
              <a:buFont typeface="StarSymbol"/>
              <a:buChar char=""/>
            </a:pPr>
            <a:r>
              <a:rPr lang="fr-FR" sz="2800">
                <a:latin typeface="Arial"/>
              </a:rPr>
              <a:t>Second niveau de plan</a:t>
            </a:r>
            <a:endParaRPr/>
          </a:p>
          <a:p>
            <a:pPr lvl="2">
              <a:buSzPct val="45000"/>
              <a:buFont typeface="StarSymbol"/>
              <a:buChar char=""/>
            </a:pPr>
            <a:r>
              <a:rPr lang="fr-FR" sz="2400">
                <a:latin typeface="Arial"/>
              </a:rPr>
              <a:t>Troisième niveau de plan</a:t>
            </a:r>
            <a:endParaRPr/>
          </a:p>
          <a:p>
            <a:pPr lvl="3">
              <a:buSzPct val="75000"/>
              <a:buFont typeface="StarSymbol"/>
              <a:buChar char=""/>
            </a:pPr>
            <a:r>
              <a:rPr lang="fr-FR" sz="2000">
                <a:latin typeface="Arial"/>
              </a:rPr>
              <a:t>Quatrième niveau de plan</a:t>
            </a:r>
            <a:endParaRPr/>
          </a:p>
          <a:p>
            <a:pPr lvl="4">
              <a:buSzPct val="45000"/>
              <a:buFont typeface="StarSymbol"/>
              <a:buChar char=""/>
            </a:pPr>
            <a:r>
              <a:rPr lang="fr-FR" sz="2000">
                <a:latin typeface="Arial"/>
              </a:rPr>
              <a:t>Cinquième niveau de plan</a:t>
            </a:r>
            <a:endParaRPr/>
          </a:p>
          <a:p>
            <a:pPr lvl="5">
              <a:buSzPct val="45000"/>
              <a:buFont typeface="StarSymbol"/>
              <a:buChar char=""/>
            </a:pPr>
            <a:r>
              <a:rPr lang="fr-FR" sz="2000">
                <a:latin typeface="Arial"/>
              </a:rPr>
              <a:t>Sixième niveau de plan</a:t>
            </a:r>
            <a:endParaRPr/>
          </a:p>
          <a:p>
            <a:pPr lvl="6">
              <a:buSzPct val="45000"/>
              <a:buFont typeface="StarSymbol"/>
              <a:buChar char=""/>
            </a:pPr>
            <a:r>
              <a:rPr lang="fr-FR" sz="2000">
                <a:latin typeface="Arial"/>
              </a:rPr>
              <a:t>Septième niveau de plan</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eaeaea"/>
        </a:solidFill>
      </p:bgPr>
    </p:bg>
    <p:spTree>
      <p:nvGrpSpPr>
        <p:cNvPr id="1" name=""/>
        <p:cNvGrpSpPr/>
        <p:nvPr/>
      </p:nvGrpSpPr>
      <p:grpSpPr>
        <a:xfrm>
          <a:off x="0" y="0"/>
          <a:ext cx="0" cy="0"/>
          <a:chOff x="0" y="0"/>
          <a:chExt cx="0" cy="0"/>
        </a:xfrm>
      </p:grpSpPr>
      <p:sp>
        <p:nvSpPr>
          <p:cNvPr id="41" name="CustomShape 1"/>
          <p:cNvSpPr/>
          <p:nvPr/>
        </p:nvSpPr>
        <p:spPr>
          <a:xfrm>
            <a:off x="2362320" y="6324480"/>
            <a:ext cx="3885480" cy="243720"/>
          </a:xfrm>
          <a:prstGeom prst="rect">
            <a:avLst/>
          </a:prstGeom>
          <a:noFill/>
          <a:ln w="9360">
            <a:noFill/>
          </a:ln>
        </p:spPr>
        <p:style>
          <a:lnRef idx="0"/>
          <a:fillRef idx="0"/>
          <a:effectRef idx="0"/>
          <a:fontRef idx="minor"/>
        </p:style>
      </p:sp>
      <p:sp>
        <p:nvSpPr>
          <p:cNvPr id="42" name="CustomShape 2"/>
          <p:cNvSpPr/>
          <p:nvPr/>
        </p:nvSpPr>
        <p:spPr>
          <a:xfrm>
            <a:off x="7315200" y="6213600"/>
            <a:ext cx="1370880" cy="456480"/>
          </a:xfrm>
          <a:prstGeom prst="rect">
            <a:avLst/>
          </a:prstGeom>
          <a:noFill/>
          <a:ln w="9360">
            <a:noFill/>
          </a:ln>
        </p:spPr>
        <p:style>
          <a:lnRef idx="0"/>
          <a:fillRef idx="0"/>
          <a:effectRef idx="0"/>
          <a:fontRef idx="minor"/>
        </p:style>
      </p:sp>
      <p:sp>
        <p:nvSpPr>
          <p:cNvPr id="43" name="CustomShape 3"/>
          <p:cNvSpPr/>
          <p:nvPr/>
        </p:nvSpPr>
        <p:spPr>
          <a:xfrm>
            <a:off x="0" y="0"/>
            <a:ext cx="9143280" cy="907200"/>
          </a:xfrm>
          <a:prstGeom prst="rect">
            <a:avLst/>
          </a:prstGeom>
          <a:gradFill>
            <a:gsLst>
              <a:gs pos="0">
                <a:srgbClr val="336699"/>
              </a:gs>
              <a:gs pos="100000">
                <a:srgbClr val="001746"/>
              </a:gs>
            </a:gsLst>
            <a:lin ang="5400000"/>
          </a:gradFill>
          <a:ln w="9360">
            <a:noFill/>
          </a:ln>
        </p:spPr>
        <p:style>
          <a:lnRef idx="0"/>
          <a:fillRef idx="0"/>
          <a:effectRef idx="0"/>
          <a:fontRef idx="minor"/>
        </p:style>
      </p:sp>
      <p:sp>
        <p:nvSpPr>
          <p:cNvPr id="44" name="CustomShape 4"/>
          <p:cNvSpPr/>
          <p:nvPr/>
        </p:nvSpPr>
        <p:spPr>
          <a:xfrm>
            <a:off x="4428000" y="6532200"/>
            <a:ext cx="639000" cy="274320"/>
          </a:xfrm>
          <a:prstGeom prst="rect">
            <a:avLst/>
          </a:prstGeom>
          <a:noFill/>
          <a:ln>
            <a:noFill/>
          </a:ln>
        </p:spPr>
        <p:style>
          <a:lnRef idx="0"/>
          <a:fillRef idx="0"/>
          <a:effectRef idx="0"/>
          <a:fontRef idx="minor"/>
        </p:style>
      </p:sp>
      <p:sp>
        <p:nvSpPr>
          <p:cNvPr id="45" name="PlaceHolder 5"/>
          <p:cNvSpPr>
            <a:spLocks noGrp="1"/>
          </p:cNvSpPr>
          <p:nvPr>
            <p:ph type="title"/>
          </p:nvPr>
        </p:nvSpPr>
        <p:spPr>
          <a:xfrm>
            <a:off x="457200" y="273600"/>
            <a:ext cx="8229240" cy="1144800"/>
          </a:xfrm>
          <a:prstGeom prst="rect">
            <a:avLst/>
          </a:prstGeom>
        </p:spPr>
        <p:txBody>
          <a:bodyPr lIns="0" rIns="0" tIns="0" bIns="0" anchor="ctr"/>
          <a:p>
            <a:pPr algn="ctr"/>
            <a:r>
              <a:rPr lang="fr-FR" sz="4400">
                <a:latin typeface="Arial"/>
              </a:rPr>
              <a:t>Cliquez pour éditer le format du texte-titre</a:t>
            </a:r>
            <a:endParaRPr/>
          </a:p>
        </p:txBody>
      </p:sp>
      <p:sp>
        <p:nvSpPr>
          <p:cNvPr id="46" name="PlaceHolder 6"/>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fr-FR" sz="3200">
                <a:latin typeface="Arial"/>
              </a:rPr>
              <a:t>Cliquez pour éditer le format du plan de texte</a:t>
            </a:r>
            <a:endParaRPr/>
          </a:p>
          <a:p>
            <a:pPr lvl="1">
              <a:buSzPct val="75000"/>
              <a:buFont typeface="StarSymbol"/>
              <a:buChar char=""/>
            </a:pPr>
            <a:r>
              <a:rPr lang="fr-FR" sz="2800">
                <a:latin typeface="Arial"/>
              </a:rPr>
              <a:t>Second niveau de plan</a:t>
            </a:r>
            <a:endParaRPr/>
          </a:p>
          <a:p>
            <a:pPr lvl="2">
              <a:buSzPct val="45000"/>
              <a:buFont typeface="StarSymbol"/>
              <a:buChar char=""/>
            </a:pPr>
            <a:r>
              <a:rPr lang="fr-FR" sz="2400">
                <a:latin typeface="Arial"/>
              </a:rPr>
              <a:t>Troisième niveau de plan</a:t>
            </a:r>
            <a:endParaRPr/>
          </a:p>
          <a:p>
            <a:pPr lvl="3">
              <a:buSzPct val="75000"/>
              <a:buFont typeface="StarSymbol"/>
              <a:buChar char=""/>
            </a:pPr>
            <a:r>
              <a:rPr lang="fr-FR" sz="2000">
                <a:latin typeface="Arial"/>
              </a:rPr>
              <a:t>Quatrième niveau de plan</a:t>
            </a:r>
            <a:endParaRPr/>
          </a:p>
          <a:p>
            <a:pPr lvl="4">
              <a:buSzPct val="45000"/>
              <a:buFont typeface="StarSymbol"/>
              <a:buChar char=""/>
            </a:pPr>
            <a:r>
              <a:rPr lang="fr-FR" sz="2000">
                <a:latin typeface="Arial"/>
              </a:rPr>
              <a:t>Cinquième niveau de plan</a:t>
            </a:r>
            <a:endParaRPr/>
          </a:p>
          <a:p>
            <a:pPr lvl="5">
              <a:buSzPct val="45000"/>
              <a:buFont typeface="StarSymbol"/>
              <a:buChar char=""/>
            </a:pPr>
            <a:r>
              <a:rPr lang="fr-FR" sz="2000">
                <a:latin typeface="Arial"/>
              </a:rPr>
              <a:t>Sixième niveau de plan</a:t>
            </a:r>
            <a:endParaRPr/>
          </a:p>
          <a:p>
            <a:pPr lvl="6">
              <a:buSzPct val="45000"/>
              <a:buFont typeface="StarSymbol"/>
              <a:buChar char=""/>
            </a:pPr>
            <a:r>
              <a:rPr lang="fr-FR" sz="2000">
                <a:latin typeface="Arial"/>
              </a:rPr>
              <a:t>Septième niveau de plan</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jpeg"/><Relationship Id="rId4" Type="http://schemas.openxmlformats.org/officeDocument/2006/relationships/slideLayout" Target="../slideLayouts/slideLayout3.xml"/><Relationship Id="rId5"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467640" y="4149000"/>
            <a:ext cx="8000280" cy="837360"/>
          </a:xfrm>
          <a:prstGeom prst="rect">
            <a:avLst/>
          </a:prstGeom>
          <a:noFill/>
          <a:ln>
            <a:noFill/>
          </a:ln>
        </p:spPr>
        <p:style>
          <a:lnRef idx="0"/>
          <a:fillRef idx="0"/>
          <a:effectRef idx="0"/>
          <a:fontRef idx="minor"/>
        </p:style>
        <p:txBody>
          <a:bodyPr lIns="90000" rIns="90000" tIns="45000" bIns="45000"/>
          <a:p>
            <a:pPr algn="ctr">
              <a:lnSpc>
                <a:spcPct val="100000"/>
              </a:lnSpc>
            </a:pPr>
            <a:endParaRPr/>
          </a:p>
          <a:p>
            <a:pPr algn="ctr">
              <a:lnSpc>
                <a:spcPct val="100000"/>
              </a:lnSpc>
            </a:pPr>
            <a:endParaRPr/>
          </a:p>
        </p:txBody>
      </p:sp>
      <p:sp>
        <p:nvSpPr>
          <p:cNvPr id="87" name="CustomShape 2"/>
          <p:cNvSpPr/>
          <p:nvPr/>
        </p:nvSpPr>
        <p:spPr>
          <a:xfrm>
            <a:off x="3562200" y="2695680"/>
            <a:ext cx="9143280" cy="360"/>
          </a:xfrm>
          <a:prstGeom prst="rect">
            <a:avLst/>
          </a:prstGeom>
          <a:noFill/>
          <a:ln w="9360">
            <a:noFill/>
          </a:ln>
        </p:spPr>
        <p:style>
          <a:lnRef idx="0"/>
          <a:fillRef idx="0"/>
          <a:effectRef idx="0"/>
          <a:fontRef idx="minor"/>
        </p:style>
      </p:sp>
      <p:sp>
        <p:nvSpPr>
          <p:cNvPr id="88" name="CustomShape 3"/>
          <p:cNvSpPr/>
          <p:nvPr/>
        </p:nvSpPr>
        <p:spPr>
          <a:xfrm>
            <a:off x="1619640" y="0"/>
            <a:ext cx="4680000" cy="1555920"/>
          </a:xfrm>
          <a:prstGeom prst="rect">
            <a:avLst/>
          </a:prstGeom>
          <a:noFill/>
          <a:ln>
            <a:noFill/>
          </a:ln>
        </p:spPr>
        <p:style>
          <a:lnRef idx="0"/>
          <a:fillRef idx="0"/>
          <a:effectRef idx="0"/>
          <a:fontRef idx="minor"/>
        </p:style>
        <p:txBody>
          <a:bodyPr lIns="90000" rIns="90000" tIns="45000" bIns="45000" anchor="ctr"/>
          <a:p>
            <a:r>
              <a:rPr b="1" lang="fr-FR" strike="noStrike">
                <a:solidFill>
                  <a:srgbClr val="ffffff"/>
                </a:solidFill>
                <a:latin typeface="Verdana"/>
                <a:ea typeface="ＭＳ Ｐゴシック"/>
              </a:rPr>
              <a:t>Geste</a:t>
            </a:r>
            <a:r>
              <a:rPr b="1" lang="fr-FR" sz="1200" strike="noStrike">
                <a:solidFill>
                  <a:srgbClr val="ffffff"/>
                </a:solidFill>
                <a:latin typeface="Verdana"/>
                <a:ea typeface="ＭＳ Ｐゴシック"/>
              </a:rPr>
              <a:t> - </a:t>
            </a:r>
            <a:r>
              <a:rPr b="1" lang="fr-FR" strike="noStrike">
                <a:solidFill>
                  <a:srgbClr val="ffffff"/>
                </a:solidFill>
                <a:latin typeface="Verdana"/>
                <a:ea typeface="ＭＳ Ｐゴシック"/>
              </a:rPr>
              <a:t>Etudes et Conseils</a:t>
            </a:r>
            <a:endParaRPr/>
          </a:p>
          <a:p>
            <a:r>
              <a:rPr lang="fr-FR" sz="1200" strike="noStrike">
                <a:solidFill>
                  <a:srgbClr val="ffffff"/>
                </a:solidFill>
                <a:latin typeface="Verdana"/>
                <a:ea typeface="ＭＳ Ｐゴシック"/>
              </a:rPr>
              <a:t>113 rue Saint-Maur,  75011 Paris  www.geste.com</a:t>
            </a:r>
            <a:endParaRPr/>
          </a:p>
          <a:p>
            <a:endParaRPr/>
          </a:p>
          <a:p>
            <a:r>
              <a:rPr b="1" lang="fr-FR" strike="noStrike">
                <a:solidFill>
                  <a:srgbClr val="ffffff"/>
                </a:solidFill>
                <a:latin typeface="Verdana"/>
                <a:ea typeface="ＭＳ Ｐゴシック"/>
              </a:rPr>
              <a:t>Entreprises et Mobilité Services</a:t>
            </a:r>
            <a:endParaRPr/>
          </a:p>
          <a:p>
            <a:r>
              <a:rPr lang="fr-FR" sz="1200" strike="noStrike">
                <a:solidFill>
                  <a:srgbClr val="ffffff"/>
                </a:solidFill>
                <a:latin typeface="Verdana"/>
                <a:ea typeface="ＭＳ Ｐゴシック"/>
              </a:rPr>
              <a:t>Tour Gamma B - 193 rue de Bercy</a:t>
            </a:r>
            <a:endParaRPr/>
          </a:p>
          <a:p>
            <a:pPr>
              <a:lnSpc>
                <a:spcPct val="100000"/>
              </a:lnSpc>
            </a:pPr>
            <a:r>
              <a:rPr lang="fr-FR" sz="1200" strike="noStrike">
                <a:solidFill>
                  <a:srgbClr val="ffffff"/>
                </a:solidFill>
                <a:latin typeface="Verdana"/>
                <a:ea typeface="ＭＳ Ｐゴシック"/>
              </a:rPr>
              <a:t>75582 Paris cedex 12 http://www.em-services.fr/</a:t>
            </a:r>
            <a:endParaRPr/>
          </a:p>
        </p:txBody>
      </p:sp>
      <p:sp>
        <p:nvSpPr>
          <p:cNvPr id="89" name="CustomShape 4"/>
          <p:cNvSpPr/>
          <p:nvPr/>
        </p:nvSpPr>
        <p:spPr>
          <a:xfrm>
            <a:off x="179640" y="4077000"/>
            <a:ext cx="8784360" cy="691560"/>
          </a:xfrm>
          <a:prstGeom prst="rect">
            <a:avLst/>
          </a:prstGeom>
          <a:noFill/>
          <a:ln w="9360">
            <a:noFill/>
          </a:ln>
        </p:spPr>
        <p:style>
          <a:lnRef idx="0"/>
          <a:fillRef idx="0"/>
          <a:effectRef idx="0"/>
          <a:fontRef idx="minor"/>
        </p:style>
        <p:txBody>
          <a:bodyPr lIns="90000" rIns="90000" tIns="45000" bIns="45000" anchor="ctr"/>
          <a:p>
            <a:pPr algn="ctr">
              <a:lnSpc>
                <a:spcPct val="100000"/>
              </a:lnSpc>
            </a:pPr>
            <a:r>
              <a:rPr lang="fr-FR" strike="noStrike">
                <a:solidFill>
                  <a:srgbClr val="558ed5"/>
                </a:solidFill>
                <a:latin typeface="Verdana"/>
                <a:ea typeface="ＭＳ Ｐゴシック"/>
              </a:rPr>
              <a:t>Présentation  du 1</a:t>
            </a:r>
            <a:r>
              <a:rPr lang="fr-FR" strike="noStrike" baseline="30000">
                <a:solidFill>
                  <a:srgbClr val="558ed5"/>
                </a:solidFill>
                <a:latin typeface="Verdana"/>
                <a:ea typeface="ＭＳ Ｐゴシック"/>
              </a:rPr>
              <a:t>er</a:t>
            </a:r>
            <a:r>
              <a:rPr lang="fr-FR" strike="noStrike">
                <a:solidFill>
                  <a:srgbClr val="558ed5"/>
                </a:solidFill>
                <a:latin typeface="Verdana"/>
                <a:ea typeface="ＭＳ Ｐゴシック"/>
              </a:rPr>
              <a:t> décembre 2015</a:t>
            </a:r>
            <a:endParaRPr/>
          </a:p>
        </p:txBody>
      </p:sp>
      <p:sp>
        <p:nvSpPr>
          <p:cNvPr id="90" name="CustomShape 5"/>
          <p:cNvSpPr/>
          <p:nvPr/>
        </p:nvSpPr>
        <p:spPr>
          <a:xfrm>
            <a:off x="467640" y="1917000"/>
            <a:ext cx="8351280" cy="2518560"/>
          </a:xfrm>
          <a:prstGeom prst="rect">
            <a:avLst/>
          </a:prstGeom>
          <a:noFill/>
          <a:ln w="9360">
            <a:noFill/>
          </a:ln>
        </p:spPr>
        <p:style>
          <a:lnRef idx="0"/>
          <a:fillRef idx="0"/>
          <a:effectRef idx="0"/>
          <a:fontRef idx="minor"/>
        </p:style>
        <p:txBody>
          <a:bodyPr lIns="90000" rIns="90000" tIns="45000" bIns="45000"/>
          <a:p>
            <a:pPr algn="ctr">
              <a:lnSpc>
                <a:spcPct val="100000"/>
              </a:lnSpc>
            </a:pPr>
            <a:r>
              <a:rPr b="1" lang="fr-FR" sz="2000" strike="noStrike">
                <a:solidFill>
                  <a:srgbClr val="204162"/>
                </a:solidFill>
                <a:latin typeface="Verdana"/>
                <a:ea typeface="ＭＳ Ｐゴシック"/>
              </a:rPr>
              <a:t>Etude d’impact social et environnemental dans le cadre des scénarios de regroupement des services de l’administration centrale du Ministère de la Culture et de la Communication  </a:t>
            </a:r>
            <a:endParaRPr/>
          </a:p>
          <a:p>
            <a:pPr algn="ctr">
              <a:lnSpc>
                <a:spcPct val="100000"/>
              </a:lnSpc>
            </a:pPr>
            <a:endParaRPr/>
          </a:p>
          <a:p>
            <a:pPr>
              <a:lnSpc>
                <a:spcPct val="100000"/>
              </a:lnSpc>
            </a:pPr>
            <a:r>
              <a:rPr b="1" lang="fr-FR" sz="2000" strike="noStrike">
                <a:solidFill>
                  <a:srgbClr val="204162"/>
                </a:solidFill>
                <a:latin typeface="Verdana"/>
                <a:ea typeface="ＭＳ Ｐゴシック"/>
              </a:rPr>
              <a:t> </a:t>
            </a:r>
            <a:endParaRPr/>
          </a:p>
          <a:p>
            <a:pPr>
              <a:lnSpc>
                <a:spcPct val="100000"/>
              </a:lnSpc>
            </a:pPr>
            <a:endParaRPr/>
          </a:p>
        </p:txBody>
      </p:sp>
      <p:pic>
        <p:nvPicPr>
          <p:cNvPr id="91" name="Picture 15" descr=""/>
          <p:cNvPicPr/>
          <p:nvPr/>
        </p:nvPicPr>
        <p:blipFill>
          <a:blip r:embed="rId1"/>
          <a:stretch/>
        </p:blipFill>
        <p:spPr>
          <a:xfrm>
            <a:off x="91440" y="189000"/>
            <a:ext cx="862920" cy="646920"/>
          </a:xfrm>
          <a:prstGeom prst="rect">
            <a:avLst/>
          </a:prstGeom>
          <a:ln w="9360">
            <a:noFill/>
          </a:ln>
        </p:spPr>
      </p:pic>
      <p:sp>
        <p:nvSpPr>
          <p:cNvPr id="92" name="CustomShape 6"/>
          <p:cNvSpPr/>
          <p:nvPr/>
        </p:nvSpPr>
        <p:spPr>
          <a:xfrm>
            <a:off x="155520" y="-144360"/>
            <a:ext cx="304200" cy="304200"/>
          </a:xfrm>
          <a:prstGeom prst="rect">
            <a:avLst/>
          </a:prstGeom>
          <a:noFill/>
          <a:ln>
            <a:noFill/>
          </a:ln>
        </p:spPr>
        <p:style>
          <a:lnRef idx="0"/>
          <a:fillRef idx="0"/>
          <a:effectRef idx="0"/>
          <a:fontRef idx="minor"/>
        </p:style>
      </p:sp>
      <p:pic>
        <p:nvPicPr>
          <p:cNvPr id="93" name="Picture 4" descr=""/>
          <p:cNvPicPr/>
          <p:nvPr/>
        </p:nvPicPr>
        <p:blipFill>
          <a:blip r:embed="rId2"/>
          <a:stretch/>
        </p:blipFill>
        <p:spPr>
          <a:xfrm>
            <a:off x="0" y="908640"/>
            <a:ext cx="1338480" cy="431280"/>
          </a:xfrm>
          <a:prstGeom prst="rect">
            <a:avLst/>
          </a:prstGeom>
          <a:ln>
            <a:noFill/>
          </a:ln>
        </p:spPr>
      </p:pic>
      <p:sp>
        <p:nvSpPr>
          <p:cNvPr id="94" name="CustomShape 7"/>
          <p:cNvSpPr/>
          <p:nvPr/>
        </p:nvSpPr>
        <p:spPr>
          <a:xfrm>
            <a:off x="155520" y="-144360"/>
            <a:ext cx="304200" cy="304200"/>
          </a:xfrm>
          <a:prstGeom prst="rect">
            <a:avLst/>
          </a:prstGeom>
          <a:noFill/>
          <a:ln>
            <a:noFill/>
          </a:ln>
        </p:spPr>
        <p:style>
          <a:lnRef idx="0"/>
          <a:fillRef idx="0"/>
          <a:effectRef idx="0"/>
          <a:fontRef idx="minor"/>
        </p:style>
      </p:sp>
      <p:sp>
        <p:nvSpPr>
          <p:cNvPr id="95" name="CustomShape 8"/>
          <p:cNvSpPr/>
          <p:nvPr/>
        </p:nvSpPr>
        <p:spPr>
          <a:xfrm>
            <a:off x="155520" y="-144360"/>
            <a:ext cx="304200" cy="304200"/>
          </a:xfrm>
          <a:prstGeom prst="rect">
            <a:avLst/>
          </a:prstGeom>
          <a:noFill/>
          <a:ln>
            <a:noFill/>
          </a:ln>
        </p:spPr>
        <p:style>
          <a:lnRef idx="0"/>
          <a:fillRef idx="0"/>
          <a:effectRef idx="0"/>
          <a:fontRef idx="minor"/>
        </p:style>
      </p:sp>
      <p:pic>
        <p:nvPicPr>
          <p:cNvPr id="96" name="Picture 10" descr=""/>
          <p:cNvPicPr/>
          <p:nvPr/>
        </p:nvPicPr>
        <p:blipFill>
          <a:blip r:embed="rId3"/>
          <a:stretch/>
        </p:blipFill>
        <p:spPr>
          <a:xfrm>
            <a:off x="8028360" y="188640"/>
            <a:ext cx="935280" cy="117324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3" name="CustomShape 1"/>
          <p:cNvSpPr/>
          <p:nvPr/>
        </p:nvSpPr>
        <p:spPr>
          <a:xfrm>
            <a:off x="0" y="1166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 4 Les impacts sur des populations particulières d’agents : parents d’enfants</a:t>
            </a:r>
            <a:endParaRPr/>
          </a:p>
        </p:txBody>
      </p:sp>
      <p:sp>
        <p:nvSpPr>
          <p:cNvPr id="124" name="CustomShape 2"/>
          <p:cNvSpPr/>
          <p:nvPr/>
        </p:nvSpPr>
        <p:spPr>
          <a:xfrm>
            <a:off x="611640" y="3357000"/>
            <a:ext cx="7704000" cy="2768040"/>
          </a:xfrm>
          <a:prstGeom prst="rect">
            <a:avLst/>
          </a:prstGeom>
          <a:noFill/>
          <a:ln>
            <a:noFill/>
          </a:ln>
        </p:spPr>
        <p:style>
          <a:lnRef idx="0"/>
          <a:fillRef idx="0"/>
          <a:effectRef idx="0"/>
          <a:fontRef idx="minor"/>
        </p:style>
        <p:txBody>
          <a:bodyPr lIns="90000" rIns="90000" tIns="45000" bIns="45000"/>
          <a:p>
            <a:pPr algn="just">
              <a:lnSpc>
                <a:spcPct val="100000"/>
              </a:lnSpc>
            </a:pP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Principales hypothèses</a:t>
            </a:r>
            <a:endParaRPr/>
          </a:p>
          <a:p>
            <a:pPr lvl="1" algn="just">
              <a:lnSpc>
                <a:spcPct val="100000"/>
              </a:lnSpc>
              <a:buFont typeface="StarSymbol"/>
              <a:buChar char="l"/>
            </a:pPr>
            <a:r>
              <a:rPr lang="fr-FR" sz="1100" strike="noStrike">
                <a:solidFill>
                  <a:srgbClr val="000000"/>
                </a:solidFill>
                <a:latin typeface="Verdana"/>
                <a:ea typeface="ＭＳ Ｐゴシック"/>
              </a:rPr>
              <a:t>Les parents augmentent leur marge de sécurité en raison de la moindre fiabilité des modes de transport RER E, Bus ou navette fluviale sur les sites ORA et Millénaire et pour certains, également en raison de l’augmentation des temps de trajet. </a:t>
            </a:r>
            <a:endParaRPr/>
          </a:p>
          <a:p>
            <a:pPr lvl="1" algn="just">
              <a:lnSpc>
                <a:spcPct val="100000"/>
              </a:lnSpc>
              <a:buFont typeface="StarSymbol"/>
              <a:buChar char="l"/>
            </a:pPr>
            <a:r>
              <a:rPr lang="fr-FR" sz="1100" strike="noStrike">
                <a:solidFill>
                  <a:srgbClr val="000000"/>
                </a:solidFill>
                <a:latin typeface="Verdana"/>
                <a:ea typeface="ＭＳ Ｐゴシック"/>
              </a:rPr>
              <a:t>La marge supplémentaire prise est de 12 minutes par trajet pour les petits enfants (crèche) et de 6 minutes pour les enfants scolaires</a:t>
            </a:r>
            <a:endParaRPr/>
          </a:p>
          <a:p>
            <a:pPr lvl="1" algn="just">
              <a:lnSpc>
                <a:spcPct val="100000"/>
              </a:lnSpc>
              <a:buFont typeface="StarSymbol"/>
              <a:buChar char="l"/>
            </a:pPr>
            <a:r>
              <a:rPr lang="fr-FR" sz="1100" strike="noStrike">
                <a:solidFill>
                  <a:srgbClr val="000000"/>
                </a:solidFill>
                <a:latin typeface="Verdana"/>
                <a:ea typeface="ＭＳ Ｐゴシック"/>
              </a:rPr>
              <a:t>Pas de distinction entre les deux sites du S3</a:t>
            </a:r>
            <a:endParaRPr/>
          </a:p>
          <a:p>
            <a:pPr lvl="1" algn="just">
              <a:lnSpc>
                <a:spcPct val="100000"/>
              </a:lnSpc>
              <a:buFont typeface="StarSymbol"/>
              <a:buChar char="l"/>
            </a:pPr>
            <a:r>
              <a:rPr lang="fr-FR" sz="1100" strike="noStrike">
                <a:solidFill>
                  <a:srgbClr val="000000"/>
                </a:solidFill>
                <a:latin typeface="Verdana"/>
                <a:ea typeface="ＭＳ Ｐゴシック"/>
              </a:rPr>
              <a:t>Coût horaire moyen d’un agent : 37,6 € ( bilan social 2014)</a:t>
            </a:r>
            <a:endParaRPr/>
          </a:p>
          <a:p>
            <a:pPr lvl="1" algn="just">
              <a:lnSpc>
                <a:spcPct val="100000"/>
              </a:lnSpc>
              <a:buFont typeface="StarSymbol"/>
              <a:buChar char="l"/>
            </a:pPr>
            <a:r>
              <a:rPr lang="fr-FR" sz="1100" strike="noStrike">
                <a:solidFill>
                  <a:srgbClr val="000000"/>
                </a:solidFill>
                <a:latin typeface="Verdana"/>
                <a:ea typeface="ＭＳ Ｐゴシック"/>
              </a:rPr>
              <a:t>Nb annuel de jours travaillés 197</a:t>
            </a:r>
            <a:endParaRPr/>
          </a:p>
          <a:p>
            <a:pPr lvl="1" algn="just">
              <a:lnSpc>
                <a:spcPct val="100000"/>
              </a:lnSpc>
              <a:buFont typeface="StarSymbol"/>
              <a:buChar char="l"/>
            </a:pPr>
            <a:r>
              <a:rPr lang="fr-FR" sz="1100" strike="noStrike">
                <a:solidFill>
                  <a:srgbClr val="000000"/>
                </a:solidFill>
                <a:latin typeface="Verdana"/>
                <a:ea typeface="ＭＳ Ｐゴシック"/>
              </a:rPr>
              <a:t>Taux d’actualisation : 4 %</a:t>
            </a:r>
            <a:endParaRPr/>
          </a:p>
          <a:p>
            <a:pPr lvl="1" algn="just">
              <a:lnSpc>
                <a:spcPct val="100000"/>
              </a:lnSpc>
              <a:buFont typeface="StarSymbol"/>
              <a:buChar char="l"/>
            </a:pPr>
            <a:r>
              <a:rPr lang="fr-FR" sz="1100" strike="noStrike">
                <a:solidFill>
                  <a:srgbClr val="000000"/>
                </a:solidFill>
                <a:latin typeface="Verdana"/>
                <a:ea typeface="ＭＳ Ｐゴシック"/>
              </a:rPr>
              <a:t>Taux d’évolution du PIB 1 ,2 %</a:t>
            </a:r>
            <a:endParaRPr/>
          </a:p>
        </p:txBody>
      </p:sp>
      <p:graphicFrame>
        <p:nvGraphicFramePr>
          <p:cNvPr id="125" name="Table 3"/>
          <p:cNvGraphicFramePr/>
          <p:nvPr/>
        </p:nvGraphicFramePr>
        <p:xfrm>
          <a:off x="683640" y="1052640"/>
          <a:ext cx="7543080" cy="1245600"/>
        </p:xfrm>
        <a:graphic>
          <a:graphicData uri="http://schemas.openxmlformats.org/drawingml/2006/table">
            <a:tbl>
              <a:tblPr/>
              <a:tblGrid>
                <a:gridCol w="1885680"/>
                <a:gridCol w="1885680"/>
                <a:gridCol w="1885680"/>
                <a:gridCol w="1886400"/>
              </a:tblGrid>
              <a:tr h="588600">
                <a:tc>
                  <a:txBody>
                    <a:bodyPr/>
                    <a:p>
                      <a:pPr algn="ctr">
                        <a:lnSpc>
                          <a:spcPct val="100000"/>
                        </a:lnSpc>
                      </a:pPr>
                      <a:r>
                        <a:rPr b="1" i="1" lang="fr-FR" sz="1600" strike="noStrike">
                          <a:solidFill>
                            <a:srgbClr val="ffffff"/>
                          </a:solidFill>
                          <a:latin typeface="Calibri"/>
                        </a:rPr>
                        <a:t>Parents enfants ORA ou Mill</a:t>
                      </a:r>
                      <a:endParaRPr/>
                    </a:p>
                  </a:txBody>
                  <a:tcPr/>
                </a:tc>
                <a:tc>
                  <a:txBody>
                    <a:bodyPr/>
                    <a:p>
                      <a:pPr algn="ctr">
                        <a:lnSpc>
                          <a:spcPct val="100000"/>
                        </a:lnSpc>
                      </a:pPr>
                      <a:r>
                        <a:rPr b="1" lang="fr-FR" sz="1600" strike="noStrike">
                          <a:solidFill>
                            <a:srgbClr val="ffffff"/>
                          </a:solidFill>
                          <a:latin typeface="Calibri"/>
                        </a:rPr>
                        <a:t>Nombre d'agents</a:t>
                      </a:r>
                      <a:endParaRPr/>
                    </a:p>
                  </a:txBody>
                  <a:tcPr/>
                </a:tc>
                <a:tc>
                  <a:txBody>
                    <a:bodyPr/>
                    <a:p>
                      <a:pPr algn="ctr">
                        <a:lnSpc>
                          <a:spcPct val="100000"/>
                        </a:lnSpc>
                      </a:pPr>
                      <a:r>
                        <a:rPr b="1" lang="fr-FR" sz="1600" strike="noStrike">
                          <a:solidFill>
                            <a:srgbClr val="ffffff"/>
                          </a:solidFill>
                          <a:latin typeface="Calibri"/>
                        </a:rPr>
                        <a:t>Marge journalière</a:t>
                      </a:r>
                      <a:endParaRPr/>
                    </a:p>
                  </a:txBody>
                  <a:tcPr/>
                </a:tc>
                <a:tc>
                  <a:txBody>
                    <a:bodyPr/>
                    <a:p>
                      <a:pPr algn="ctr">
                        <a:lnSpc>
                          <a:spcPct val="100000"/>
                        </a:lnSpc>
                      </a:pPr>
                      <a:r>
                        <a:rPr b="1" lang="fr-FR" sz="1600" strike="noStrike">
                          <a:solidFill>
                            <a:srgbClr val="ffffff"/>
                          </a:solidFill>
                          <a:latin typeface="Calibri"/>
                        </a:rPr>
                        <a:t>Impact annuel</a:t>
                      </a:r>
                      <a:endParaRPr/>
                    </a:p>
                  </a:txBody>
                  <a:tcPr/>
                </a:tc>
              </a:tr>
              <a:tr h="340200">
                <a:tc>
                  <a:txBody>
                    <a:bodyPr/>
                    <a:p>
                      <a:pPr>
                        <a:lnSpc>
                          <a:spcPct val="100000"/>
                        </a:lnSpc>
                      </a:pPr>
                      <a:r>
                        <a:rPr b="1" lang="fr-FR" sz="1600" strike="noStrike">
                          <a:solidFill>
                            <a:srgbClr val="000000"/>
                          </a:solidFill>
                          <a:latin typeface="Calibri"/>
                        </a:rPr>
                        <a:t>Enfants&lt;3 ans</a:t>
                      </a:r>
                      <a:endParaRPr/>
                    </a:p>
                  </a:txBody>
                  <a:tcPr/>
                </a:tc>
                <a:tc>
                  <a:txBody>
                    <a:bodyPr/>
                    <a:p>
                      <a:pPr algn="ctr">
                        <a:lnSpc>
                          <a:spcPct val="100000"/>
                        </a:lnSpc>
                      </a:pPr>
                      <a:r>
                        <a:rPr lang="fr-FR" sz="1600" strike="noStrike">
                          <a:solidFill>
                            <a:srgbClr val="000000"/>
                          </a:solidFill>
                          <a:latin typeface="Calibri"/>
                        </a:rPr>
                        <a:t>68</a:t>
                      </a:r>
                      <a:endParaRPr/>
                    </a:p>
                  </a:txBody>
                  <a:tcPr/>
                </a:tc>
                <a:tc>
                  <a:txBody>
                    <a:bodyPr/>
                    <a:p>
                      <a:pPr algn="ctr">
                        <a:lnSpc>
                          <a:spcPct val="100000"/>
                        </a:lnSpc>
                      </a:pPr>
                      <a:r>
                        <a:rPr lang="fr-FR" sz="1600" strike="noStrike">
                          <a:solidFill>
                            <a:srgbClr val="000000"/>
                          </a:solidFill>
                          <a:latin typeface="Calibri"/>
                        </a:rPr>
                        <a:t>24 mn</a:t>
                      </a:r>
                      <a:endParaRPr/>
                    </a:p>
                  </a:txBody>
                  <a:tcPr/>
                </a:tc>
                <a:tc>
                  <a:txBody>
                    <a:bodyPr/>
                    <a:p>
                      <a:pPr algn="ctr">
                        <a:lnSpc>
                          <a:spcPct val="100000"/>
                        </a:lnSpc>
                      </a:pPr>
                      <a:r>
                        <a:rPr lang="fr-FR" sz="1600" strike="noStrike">
                          <a:solidFill>
                            <a:srgbClr val="000000"/>
                          </a:solidFill>
                          <a:latin typeface="Calibri"/>
                        </a:rPr>
                        <a:t>5358,4 H</a:t>
                      </a:r>
                      <a:endParaRPr/>
                    </a:p>
                  </a:txBody>
                  <a:tcPr/>
                </a:tc>
              </a:tr>
              <a:tr h="588600">
                <a:tc>
                  <a:txBody>
                    <a:bodyPr/>
                    <a:p>
                      <a:pPr>
                        <a:lnSpc>
                          <a:spcPct val="100000"/>
                        </a:lnSpc>
                      </a:pPr>
                      <a:r>
                        <a:rPr b="1" lang="fr-FR" sz="1600" strike="noStrike">
                          <a:solidFill>
                            <a:srgbClr val="000000"/>
                          </a:solidFill>
                          <a:latin typeface="Calibri"/>
                        </a:rPr>
                        <a:t>Enfants &lt;14 ans et &gt;3 ans</a:t>
                      </a:r>
                      <a:endParaRPr/>
                    </a:p>
                  </a:txBody>
                  <a:tcPr/>
                </a:tc>
                <a:tc>
                  <a:txBody>
                    <a:bodyPr/>
                    <a:p>
                      <a:pPr algn="ctr">
                        <a:lnSpc>
                          <a:spcPct val="100000"/>
                        </a:lnSpc>
                      </a:pPr>
                      <a:r>
                        <a:rPr lang="fr-FR" sz="1600" strike="noStrike">
                          <a:solidFill>
                            <a:srgbClr val="000000"/>
                          </a:solidFill>
                          <a:latin typeface="Calibri"/>
                        </a:rPr>
                        <a:t>276</a:t>
                      </a:r>
                      <a:endParaRPr/>
                    </a:p>
                  </a:txBody>
                  <a:tcPr/>
                </a:tc>
                <a:tc>
                  <a:txBody>
                    <a:bodyPr/>
                    <a:p>
                      <a:pPr algn="ctr">
                        <a:lnSpc>
                          <a:spcPct val="100000"/>
                        </a:lnSpc>
                      </a:pPr>
                      <a:r>
                        <a:rPr lang="fr-FR" sz="1600" strike="noStrike">
                          <a:solidFill>
                            <a:srgbClr val="000000"/>
                          </a:solidFill>
                          <a:latin typeface="Calibri"/>
                        </a:rPr>
                        <a:t>12 mn</a:t>
                      </a:r>
                      <a:endParaRPr/>
                    </a:p>
                  </a:txBody>
                  <a:tcPr/>
                </a:tc>
                <a:tc>
                  <a:txBody>
                    <a:bodyPr/>
                    <a:p>
                      <a:pPr algn="ctr">
                        <a:lnSpc>
                          <a:spcPct val="100000"/>
                        </a:lnSpc>
                      </a:pPr>
                      <a:r>
                        <a:rPr lang="fr-FR" sz="1600" strike="noStrike">
                          <a:solidFill>
                            <a:srgbClr val="000000"/>
                          </a:solidFill>
                          <a:latin typeface="Calibri"/>
                        </a:rPr>
                        <a:t>10874,4 H</a:t>
                      </a:r>
                      <a:endParaRPr/>
                    </a:p>
                  </a:txBody>
                  <a:tcPr/>
                </a:tc>
              </a:tr>
            </a:tbl>
          </a:graphicData>
        </a:graphic>
      </p:graphicFrame>
      <p:graphicFrame>
        <p:nvGraphicFramePr>
          <p:cNvPr id="126" name="Table 4"/>
          <p:cNvGraphicFramePr/>
          <p:nvPr/>
        </p:nvGraphicFramePr>
        <p:xfrm>
          <a:off x="683640" y="2565000"/>
          <a:ext cx="3771360" cy="740880"/>
        </p:xfrm>
        <a:graphic>
          <a:graphicData uri="http://schemas.openxmlformats.org/drawingml/2006/table">
            <a:tbl>
              <a:tblPr/>
              <a:tblGrid>
                <a:gridCol w="1885680"/>
                <a:gridCol w="1886040"/>
              </a:tblGrid>
              <a:tr h="370800">
                <a:tc>
                  <a:txBody>
                    <a:bodyPr/>
                    <a:p>
                      <a:pPr>
                        <a:lnSpc>
                          <a:spcPct val="100000"/>
                        </a:lnSpc>
                      </a:pPr>
                      <a:r>
                        <a:rPr b="1" lang="fr-FR" sz="1600" strike="noStrike">
                          <a:solidFill>
                            <a:srgbClr val="ffffff"/>
                          </a:solidFill>
                          <a:latin typeface="Calibri"/>
                        </a:rPr>
                        <a:t>Impact annuel en €</a:t>
                      </a:r>
                      <a:endParaRPr/>
                    </a:p>
                  </a:txBody>
                  <a:tcPr/>
                </a:tc>
                <a:tc>
                  <a:txBody>
                    <a:bodyPr/>
                    <a:p>
                      <a:pPr algn="ctr">
                        <a:lnSpc>
                          <a:spcPct val="100000"/>
                        </a:lnSpc>
                      </a:pPr>
                      <a:r>
                        <a:rPr b="1" lang="fr-FR" sz="1600" strike="noStrike">
                          <a:solidFill>
                            <a:srgbClr val="ffffff"/>
                          </a:solidFill>
                          <a:latin typeface="Calibri"/>
                        </a:rPr>
                        <a:t>611 093 €</a:t>
                      </a:r>
                      <a:endParaRPr/>
                    </a:p>
                  </a:txBody>
                  <a:tcPr/>
                </a:tc>
              </a:tr>
              <a:tr h="370080">
                <a:tc>
                  <a:txBody>
                    <a:bodyPr/>
                    <a:p>
                      <a:pPr>
                        <a:lnSpc>
                          <a:spcPct val="100000"/>
                        </a:lnSpc>
                      </a:pPr>
                      <a:r>
                        <a:rPr b="1" lang="fr-FR" sz="1600" strike="noStrike">
                          <a:solidFill>
                            <a:srgbClr val="ffffff"/>
                          </a:solidFill>
                          <a:latin typeface="Calibri"/>
                        </a:rPr>
                        <a:t>Impact VAN en €</a:t>
                      </a:r>
                      <a:endParaRPr/>
                    </a:p>
                  </a:txBody>
                  <a:tcPr/>
                </a:tc>
                <a:tc>
                  <a:txBody>
                    <a:bodyPr/>
                    <a:p>
                      <a:pPr algn="ctr">
                        <a:lnSpc>
                          <a:spcPct val="100000"/>
                        </a:lnSpc>
                      </a:pPr>
                      <a:r>
                        <a:rPr b="1" lang="fr-FR" sz="1600" strike="noStrike">
                          <a:solidFill>
                            <a:srgbClr val="ffffff"/>
                          </a:solidFill>
                          <a:latin typeface="Calibri"/>
                        </a:rPr>
                        <a:t>8 997000 €</a:t>
                      </a:r>
                      <a:endParaRPr/>
                    </a:p>
                  </a:txBody>
                  <a:tcPr/>
                </a:tc>
              </a:tr>
            </a:tbl>
          </a:graphicData>
        </a:graphic>
      </p:graphicFrame>
    </p:spTree>
  </p:cSld>
  <p:transition>
    <p:random/>
  </p:transition>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7" name="CustomShape 1"/>
          <p:cNvSpPr/>
          <p:nvPr/>
        </p:nvSpPr>
        <p:spPr>
          <a:xfrm>
            <a:off x="0" y="1166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 4 bis  Les impacts sur des populations particulières d’agents : les seniors</a:t>
            </a:r>
            <a:endParaRPr/>
          </a:p>
        </p:txBody>
      </p:sp>
      <p:graphicFrame>
        <p:nvGraphicFramePr>
          <p:cNvPr id="128" name="Table 2"/>
          <p:cNvGraphicFramePr/>
          <p:nvPr/>
        </p:nvGraphicFramePr>
        <p:xfrm>
          <a:off x="755640" y="976680"/>
          <a:ext cx="7704360" cy="1227600"/>
        </p:xfrm>
        <a:graphic>
          <a:graphicData uri="http://schemas.openxmlformats.org/drawingml/2006/table">
            <a:tbl>
              <a:tblPr/>
              <a:tblGrid>
                <a:gridCol w="2568240"/>
                <a:gridCol w="2568240"/>
                <a:gridCol w="2568240"/>
              </a:tblGrid>
              <a:tr h="649080">
                <a:tc>
                  <a:tcPr/>
                </a:tc>
                <a:tc>
                  <a:txBody>
                    <a:bodyPr/>
                    <a:p>
                      <a:pPr algn="ctr">
                        <a:lnSpc>
                          <a:spcPct val="100000"/>
                        </a:lnSpc>
                      </a:pPr>
                      <a:r>
                        <a:rPr b="1" lang="fr-FR" sz="1200" strike="noStrike">
                          <a:solidFill>
                            <a:srgbClr val="ffffff"/>
                          </a:solidFill>
                          <a:latin typeface="Calibri"/>
                        </a:rPr>
                        <a:t>Nombre d'agents</a:t>
                      </a:r>
                      <a:endParaRPr/>
                    </a:p>
                  </a:txBody>
                  <a:tcPr/>
                </a:tc>
                <a:tc>
                  <a:txBody>
                    <a:bodyPr/>
                    <a:p>
                      <a:pPr algn="ctr">
                        <a:lnSpc>
                          <a:spcPct val="100000"/>
                        </a:lnSpc>
                      </a:pPr>
                      <a:r>
                        <a:rPr b="1" lang="fr-FR" sz="1200" strike="noStrike">
                          <a:solidFill>
                            <a:srgbClr val="ffffff"/>
                          </a:solidFill>
                          <a:latin typeface="Calibri"/>
                        </a:rPr>
                        <a:t>Prévalence</a:t>
                      </a:r>
                      <a:endParaRPr/>
                    </a:p>
                    <a:p>
                      <a:pPr algn="ctr">
                        <a:lnSpc>
                          <a:spcPct val="100000"/>
                        </a:lnSpc>
                      </a:pPr>
                      <a:r>
                        <a:rPr b="1" lang="fr-FR" sz="1200" strike="noStrike">
                          <a:solidFill>
                            <a:srgbClr val="ffffff"/>
                          </a:solidFill>
                          <a:latin typeface="Calibri"/>
                        </a:rPr>
                        <a:t>pour difficulté marche à pied ou escaliers</a:t>
                      </a:r>
                      <a:endParaRPr/>
                    </a:p>
                  </a:txBody>
                  <a:tcPr/>
                </a:tc>
              </a:tr>
              <a:tr h="277560">
                <a:tc>
                  <a:txBody>
                    <a:bodyPr/>
                    <a:p>
                      <a:pPr>
                        <a:lnSpc>
                          <a:spcPct val="100000"/>
                        </a:lnSpc>
                      </a:pPr>
                      <a:r>
                        <a:rPr b="1" lang="fr-FR" sz="1200" strike="noStrike">
                          <a:solidFill>
                            <a:srgbClr val="000000"/>
                          </a:solidFill>
                          <a:latin typeface="Calibri"/>
                        </a:rPr>
                        <a:t>Entre 55 et 59</a:t>
                      </a:r>
                      <a:endParaRPr/>
                    </a:p>
                  </a:txBody>
                  <a:tcPr/>
                </a:tc>
                <a:tc>
                  <a:txBody>
                    <a:bodyPr/>
                    <a:p>
                      <a:pPr algn="ctr">
                        <a:lnSpc>
                          <a:spcPct val="100000"/>
                        </a:lnSpc>
                      </a:pPr>
                      <a:r>
                        <a:rPr lang="fr-FR" sz="1200" strike="noStrike">
                          <a:solidFill>
                            <a:srgbClr val="000000"/>
                          </a:solidFill>
                          <a:latin typeface="Calibri"/>
                        </a:rPr>
                        <a:t>253</a:t>
                      </a:r>
                      <a:endParaRPr/>
                    </a:p>
                  </a:txBody>
                  <a:tcPr/>
                </a:tc>
                <a:tc>
                  <a:txBody>
                    <a:bodyPr/>
                    <a:p>
                      <a:pPr algn="ctr">
                        <a:lnSpc>
                          <a:spcPct val="100000"/>
                        </a:lnSpc>
                      </a:pPr>
                      <a:r>
                        <a:rPr lang="fr-FR" sz="1200" strike="noStrike">
                          <a:solidFill>
                            <a:srgbClr val="000000"/>
                          </a:solidFill>
                          <a:latin typeface="Calibri"/>
                        </a:rPr>
                        <a:t>10 %</a:t>
                      </a:r>
                      <a:endParaRPr/>
                    </a:p>
                  </a:txBody>
                  <a:tcPr/>
                </a:tc>
              </a:tr>
              <a:tr h="277560">
                <a:tc>
                  <a:txBody>
                    <a:bodyPr/>
                    <a:p>
                      <a:pPr>
                        <a:lnSpc>
                          <a:spcPct val="100000"/>
                        </a:lnSpc>
                      </a:pPr>
                      <a:r>
                        <a:rPr b="1" lang="fr-FR" sz="1200" strike="noStrike">
                          <a:solidFill>
                            <a:srgbClr val="000000"/>
                          </a:solidFill>
                          <a:latin typeface="Calibri"/>
                        </a:rPr>
                        <a:t>Entre 60 et 64</a:t>
                      </a:r>
                      <a:endParaRPr/>
                    </a:p>
                  </a:txBody>
                  <a:tcPr/>
                </a:tc>
                <a:tc>
                  <a:txBody>
                    <a:bodyPr/>
                    <a:p>
                      <a:pPr algn="ctr">
                        <a:lnSpc>
                          <a:spcPct val="100000"/>
                        </a:lnSpc>
                      </a:pPr>
                      <a:r>
                        <a:rPr lang="fr-FR" sz="1200" strike="noStrike">
                          <a:solidFill>
                            <a:srgbClr val="000000"/>
                          </a:solidFill>
                          <a:latin typeface="Calibri"/>
                        </a:rPr>
                        <a:t>213</a:t>
                      </a:r>
                      <a:endParaRPr/>
                    </a:p>
                  </a:txBody>
                  <a:tcPr/>
                </a:tc>
                <a:tc>
                  <a:txBody>
                    <a:bodyPr/>
                    <a:p>
                      <a:pPr algn="ctr">
                        <a:lnSpc>
                          <a:spcPct val="100000"/>
                        </a:lnSpc>
                      </a:pPr>
                      <a:r>
                        <a:rPr lang="fr-FR" sz="1200" strike="noStrike">
                          <a:solidFill>
                            <a:srgbClr val="000000"/>
                          </a:solidFill>
                          <a:latin typeface="Calibri"/>
                        </a:rPr>
                        <a:t>20%</a:t>
                      </a:r>
                      <a:endParaRPr/>
                    </a:p>
                  </a:txBody>
                  <a:tcPr/>
                </a:tc>
              </a:tr>
              <a:tr h="277560">
                <a:tc>
                  <a:txBody>
                    <a:bodyPr/>
                    <a:p>
                      <a:pPr>
                        <a:lnSpc>
                          <a:spcPct val="100000"/>
                        </a:lnSpc>
                      </a:pPr>
                      <a:r>
                        <a:rPr b="1" lang="fr-FR" sz="1200" strike="noStrike">
                          <a:solidFill>
                            <a:srgbClr val="000000"/>
                          </a:solidFill>
                          <a:latin typeface="Calibri"/>
                        </a:rPr>
                        <a:t>65 ou plus</a:t>
                      </a:r>
                      <a:endParaRPr/>
                    </a:p>
                  </a:txBody>
                  <a:tcPr/>
                </a:tc>
                <a:tc>
                  <a:txBody>
                    <a:bodyPr/>
                    <a:p>
                      <a:pPr algn="ctr">
                        <a:lnSpc>
                          <a:spcPct val="100000"/>
                        </a:lnSpc>
                      </a:pPr>
                      <a:r>
                        <a:rPr lang="fr-FR" sz="1200" strike="noStrike">
                          <a:solidFill>
                            <a:srgbClr val="000000"/>
                          </a:solidFill>
                          <a:latin typeface="Calibri"/>
                        </a:rPr>
                        <a:t>18</a:t>
                      </a:r>
                      <a:endParaRPr/>
                    </a:p>
                  </a:txBody>
                  <a:tcPr/>
                </a:tc>
                <a:tc>
                  <a:txBody>
                    <a:bodyPr/>
                    <a:p>
                      <a:pPr algn="ctr">
                        <a:lnSpc>
                          <a:spcPct val="100000"/>
                        </a:lnSpc>
                      </a:pPr>
                      <a:r>
                        <a:rPr lang="fr-FR" sz="1200" strike="noStrike">
                          <a:solidFill>
                            <a:srgbClr val="000000"/>
                          </a:solidFill>
                          <a:latin typeface="Calibri"/>
                        </a:rPr>
                        <a:t>50%</a:t>
                      </a:r>
                      <a:endParaRPr/>
                    </a:p>
                  </a:txBody>
                  <a:tcPr/>
                </a:tc>
              </a:tr>
            </a:tbl>
          </a:graphicData>
        </a:graphic>
      </p:graphicFrame>
      <p:sp>
        <p:nvSpPr>
          <p:cNvPr id="129" name="CustomShape 3"/>
          <p:cNvSpPr/>
          <p:nvPr/>
        </p:nvSpPr>
        <p:spPr>
          <a:xfrm>
            <a:off x="0" y="4509000"/>
            <a:ext cx="8807040" cy="2132280"/>
          </a:xfrm>
          <a:prstGeom prst="rect">
            <a:avLst/>
          </a:prstGeom>
          <a:noFill/>
          <a:ln w="9360">
            <a:noFill/>
          </a:ln>
        </p:spPr>
        <p:style>
          <a:lnRef idx="0"/>
          <a:fillRef idx="0"/>
          <a:effectRef idx="0"/>
          <a:fontRef idx="minor"/>
        </p:style>
        <p:txBody>
          <a:bodyPr lIns="90000" rIns="90000" tIns="45000" bIns="45000"/>
          <a:p>
            <a:pPr algn="just">
              <a:lnSpc>
                <a:spcPct val="100000"/>
              </a:lnSpc>
            </a:pPr>
            <a:endParaRPr/>
          </a:p>
          <a:p>
            <a:pPr algn="just">
              <a:lnSpc>
                <a:spcPct val="100000"/>
              </a:lnSpc>
              <a:buSzPct val="70000"/>
              <a:buFont typeface="Wingdings" charset="2"/>
              <a:buChar char=""/>
            </a:pPr>
            <a:r>
              <a:rPr b="1" lang="fr-FR" sz="1100" strike="noStrike">
                <a:solidFill>
                  <a:srgbClr val="204162"/>
                </a:solidFill>
                <a:latin typeface="Verdana"/>
                <a:ea typeface="ＭＳ Ｐゴシック"/>
              </a:rPr>
              <a:t>Principales hypothèses :</a:t>
            </a:r>
            <a:endParaRPr/>
          </a:p>
          <a:p>
            <a:pPr lvl="1" algn="just">
              <a:lnSpc>
                <a:spcPct val="100000"/>
              </a:lnSpc>
              <a:buFont typeface="StarSymbol"/>
              <a:buChar char="l"/>
            </a:pPr>
            <a:r>
              <a:rPr lang="fr-FR" sz="1000" strike="noStrike">
                <a:solidFill>
                  <a:srgbClr val="000000"/>
                </a:solidFill>
                <a:latin typeface="Verdana"/>
                <a:ea typeface="ＭＳ Ｐゴシック"/>
              </a:rPr>
              <a:t>Les difficultés concernent 10 % pour la tranche 55-59 ans, 20 % pour les 60 à 64 ans et de 50%,  les &gt;65 ans</a:t>
            </a:r>
            <a:endParaRPr/>
          </a:p>
          <a:p>
            <a:pPr lvl="1" algn="just">
              <a:lnSpc>
                <a:spcPct val="100000"/>
              </a:lnSpc>
              <a:buFont typeface="StarSymbol"/>
              <a:buChar char="l"/>
            </a:pPr>
            <a:r>
              <a:rPr lang="fr-FR" sz="1000" strike="noStrike">
                <a:solidFill>
                  <a:srgbClr val="000000"/>
                </a:solidFill>
                <a:latin typeface="Verdana"/>
                <a:ea typeface="ＭＳ Ｐゴシック"/>
              </a:rPr>
              <a:t>Il y aurait un double impact : une diminution du temps de travail effectif d’une ½ heure par jour et un doublement de l’absentéisme (qui passerait de 12 à 24 jours par an)</a:t>
            </a:r>
            <a:endParaRPr/>
          </a:p>
          <a:p>
            <a:pPr lvl="1" algn="just">
              <a:lnSpc>
                <a:spcPct val="100000"/>
              </a:lnSpc>
              <a:buFont typeface="StarSymbol"/>
              <a:buChar char="l"/>
            </a:pPr>
            <a:r>
              <a:rPr lang="fr-FR" sz="1000" strike="noStrike">
                <a:solidFill>
                  <a:srgbClr val="000000"/>
                </a:solidFill>
                <a:latin typeface="Verdana"/>
                <a:ea typeface="ＭＳ Ｐゴシック"/>
              </a:rPr>
              <a:t>Le coût salarial horaire est de 37,6 € (source bilan social 2014)</a:t>
            </a:r>
            <a:endParaRPr/>
          </a:p>
          <a:p>
            <a:pPr lvl="1" algn="just">
              <a:lnSpc>
                <a:spcPct val="100000"/>
              </a:lnSpc>
              <a:buFont typeface="StarSymbol"/>
              <a:buChar char="l"/>
            </a:pPr>
            <a:r>
              <a:rPr lang="fr-FR" sz="1000" strike="noStrike">
                <a:solidFill>
                  <a:srgbClr val="000000"/>
                </a:solidFill>
                <a:latin typeface="Verdana"/>
                <a:ea typeface="ＭＳ Ｐゴシック"/>
              </a:rPr>
              <a:t>Pas de différenciation entre les deux sites du S3</a:t>
            </a:r>
            <a:endParaRPr/>
          </a:p>
          <a:p>
            <a:pPr lvl="1" algn="just">
              <a:lnSpc>
                <a:spcPct val="100000"/>
              </a:lnSpc>
              <a:buFont typeface="StarSymbol"/>
              <a:buChar char="l"/>
            </a:pPr>
            <a:r>
              <a:rPr lang="fr-FR" sz="1000" strike="noStrike">
                <a:solidFill>
                  <a:srgbClr val="000000"/>
                </a:solidFill>
                <a:latin typeface="Verdana"/>
                <a:ea typeface="ＭＳ Ｐゴシック"/>
              </a:rPr>
              <a:t>Nb annuel de jours travaillés 197</a:t>
            </a:r>
            <a:endParaRPr/>
          </a:p>
          <a:p>
            <a:pPr lvl="1" algn="just">
              <a:lnSpc>
                <a:spcPct val="100000"/>
              </a:lnSpc>
              <a:buFont typeface="StarSymbol"/>
              <a:buChar char="l"/>
            </a:pPr>
            <a:r>
              <a:rPr lang="fr-FR" sz="1000" strike="noStrike">
                <a:solidFill>
                  <a:srgbClr val="000000"/>
                </a:solidFill>
                <a:latin typeface="Verdana"/>
                <a:ea typeface="ＭＳ Ｐゴシック"/>
              </a:rPr>
              <a:t>Taux d’actualisation : 4 %</a:t>
            </a:r>
            <a:endParaRPr/>
          </a:p>
          <a:p>
            <a:pPr lvl="1" algn="just">
              <a:lnSpc>
                <a:spcPct val="100000"/>
              </a:lnSpc>
              <a:buFont typeface="StarSymbol"/>
              <a:buChar char="l"/>
            </a:pPr>
            <a:r>
              <a:rPr lang="fr-FR" sz="1000" strike="noStrike">
                <a:solidFill>
                  <a:srgbClr val="000000"/>
                </a:solidFill>
                <a:latin typeface="Verdana"/>
                <a:ea typeface="ＭＳ Ｐゴシック"/>
              </a:rPr>
              <a:t>Taux d’évolution du PIB 1 ,2 %</a:t>
            </a:r>
            <a:endParaRPr/>
          </a:p>
          <a:p>
            <a:pPr algn="just">
              <a:lnSpc>
                <a:spcPct val="100000"/>
              </a:lnSpc>
            </a:pPr>
            <a:endParaRPr/>
          </a:p>
          <a:p>
            <a:pPr algn="just">
              <a:lnSpc>
                <a:spcPct val="100000"/>
              </a:lnSpc>
            </a:pPr>
            <a:endParaRPr/>
          </a:p>
        </p:txBody>
      </p:sp>
      <p:graphicFrame>
        <p:nvGraphicFramePr>
          <p:cNvPr id="130" name="Table 4"/>
          <p:cNvGraphicFramePr/>
          <p:nvPr/>
        </p:nvGraphicFramePr>
        <p:xfrm>
          <a:off x="755640" y="2421000"/>
          <a:ext cx="7704360" cy="2053440"/>
        </p:xfrm>
        <a:graphic>
          <a:graphicData uri="http://schemas.openxmlformats.org/drawingml/2006/table">
            <a:tbl>
              <a:tblPr/>
              <a:tblGrid>
                <a:gridCol w="2568240"/>
                <a:gridCol w="2568240"/>
                <a:gridCol w="2568240"/>
              </a:tblGrid>
              <a:tr h="470160">
                <a:tc>
                  <a:txBody>
                    <a:bodyPr/>
                    <a:p>
                      <a:pPr>
                        <a:lnSpc>
                          <a:spcPct val="100000"/>
                        </a:lnSpc>
                      </a:pPr>
                      <a:r>
                        <a:rPr b="1" lang="fr-FR" sz="1200" strike="noStrike">
                          <a:solidFill>
                            <a:srgbClr val="000000"/>
                          </a:solidFill>
                          <a:latin typeface="Calibri"/>
                        </a:rPr>
                        <a:t>Impact S3 journalier en heures</a:t>
                      </a:r>
                      <a:endParaRPr/>
                    </a:p>
                  </a:txBody>
                  <a:tcPr/>
                </a:tc>
                <a:tc>
                  <a:txBody>
                    <a:bodyPr/>
                    <a:p>
                      <a:pPr algn="ctr">
                        <a:lnSpc>
                          <a:spcPct val="100000"/>
                        </a:lnSpc>
                      </a:pPr>
                      <a:r>
                        <a:rPr lang="fr-FR" sz="1200" strike="noStrike">
                          <a:solidFill>
                            <a:srgbClr val="000000"/>
                          </a:solidFill>
                          <a:latin typeface="Calibri"/>
                        </a:rPr>
                        <a:t>1/2 heure</a:t>
                      </a:r>
                      <a:endParaRPr/>
                    </a:p>
                  </a:txBody>
                  <a:tcPr/>
                </a:tc>
                <a:tc>
                  <a:txBody>
                    <a:bodyPr/>
                    <a:p>
                      <a:pPr algn="ctr">
                        <a:lnSpc>
                          <a:spcPct val="100000"/>
                        </a:lnSpc>
                      </a:pPr>
                      <a:r>
                        <a:rPr lang="fr-FR" sz="1200" strike="noStrike">
                          <a:solidFill>
                            <a:srgbClr val="000000"/>
                          </a:solidFill>
                          <a:latin typeface="Calibri"/>
                        </a:rPr>
                        <a:t>7575 h</a:t>
                      </a:r>
                      <a:endParaRPr/>
                    </a:p>
                  </a:txBody>
                  <a:tcPr/>
                </a:tc>
              </a:tr>
              <a:tr h="500400">
                <a:tc>
                  <a:txBody>
                    <a:bodyPr/>
                    <a:p>
                      <a:pPr>
                        <a:lnSpc>
                          <a:spcPct val="100000"/>
                        </a:lnSpc>
                      </a:pPr>
                      <a:r>
                        <a:rPr b="1" lang="fr-FR" sz="1200" strike="noStrike">
                          <a:solidFill>
                            <a:srgbClr val="000000"/>
                          </a:solidFill>
                          <a:latin typeface="Calibri"/>
                        </a:rPr>
                        <a:t>Impact S3 augmentation absentéisme en jours et heures</a:t>
                      </a:r>
                      <a:endParaRPr/>
                    </a:p>
                  </a:txBody>
                  <a:tcPr/>
                </a:tc>
                <a:tc>
                  <a:txBody>
                    <a:bodyPr/>
                    <a:p>
                      <a:pPr algn="ctr">
                        <a:lnSpc>
                          <a:spcPct val="100000"/>
                        </a:lnSpc>
                      </a:pPr>
                      <a:r>
                        <a:rPr lang="fr-FR" sz="1200" strike="noStrike">
                          <a:solidFill>
                            <a:srgbClr val="000000"/>
                          </a:solidFill>
                          <a:latin typeface="Calibri"/>
                        </a:rPr>
                        <a:t>12 j/an</a:t>
                      </a:r>
                      <a:endParaRPr/>
                    </a:p>
                  </a:txBody>
                  <a:tcPr/>
                </a:tc>
                <a:tc>
                  <a:txBody>
                    <a:bodyPr/>
                    <a:p>
                      <a:pPr algn="ctr">
                        <a:lnSpc>
                          <a:spcPct val="100000"/>
                        </a:lnSpc>
                      </a:pPr>
                      <a:r>
                        <a:rPr lang="fr-FR" sz="1200" strike="noStrike">
                          <a:solidFill>
                            <a:srgbClr val="000000"/>
                          </a:solidFill>
                          <a:latin typeface="Calibri"/>
                        </a:rPr>
                        <a:t>6460 h</a:t>
                      </a:r>
                      <a:endParaRPr/>
                    </a:p>
                  </a:txBody>
                  <a:tcPr/>
                </a:tc>
              </a:tr>
              <a:tr h="346680">
                <a:tc>
                  <a:txBody>
                    <a:bodyPr/>
                    <a:p>
                      <a:pPr>
                        <a:lnSpc>
                          <a:spcPct val="100000"/>
                        </a:lnSpc>
                      </a:pPr>
                      <a:r>
                        <a:rPr b="1" lang="fr-FR" sz="1200" strike="noStrike">
                          <a:solidFill>
                            <a:srgbClr val="000000"/>
                          </a:solidFill>
                          <a:latin typeface="Calibri"/>
                        </a:rPr>
                        <a:t>Total annuel heures perdues</a:t>
                      </a:r>
                      <a:endParaRPr/>
                    </a:p>
                  </a:txBody>
                  <a:tcPr/>
                </a:tc>
                <a:tc>
                  <a:txBody>
                    <a:bodyPr/>
                    <a:p>
                      <a:pPr algn="ctr">
                        <a:lnSpc>
                          <a:spcPct val="100000"/>
                        </a:lnSpc>
                      </a:pPr>
                      <a:r>
                        <a:rPr lang="fr-FR" sz="1200" strike="noStrike">
                          <a:solidFill>
                            <a:srgbClr val="000000"/>
                          </a:solidFill>
                          <a:latin typeface="Calibri"/>
                        </a:rPr>
                        <a:t> </a:t>
                      </a:r>
                      <a:endParaRPr/>
                    </a:p>
                  </a:txBody>
                  <a:tcPr/>
                </a:tc>
                <a:tc>
                  <a:txBody>
                    <a:bodyPr/>
                    <a:p>
                      <a:pPr algn="ctr">
                        <a:lnSpc>
                          <a:spcPct val="100000"/>
                        </a:lnSpc>
                      </a:pPr>
                      <a:r>
                        <a:rPr lang="fr-FR" sz="1200" strike="noStrike">
                          <a:solidFill>
                            <a:srgbClr val="000000"/>
                          </a:solidFill>
                          <a:latin typeface="Calibri"/>
                        </a:rPr>
                        <a:t>14034 h</a:t>
                      </a:r>
                      <a:endParaRPr/>
                    </a:p>
                  </a:txBody>
                  <a:tcPr/>
                </a:tc>
              </a:tr>
              <a:tr h="428760">
                <a:tc>
                  <a:txBody>
                    <a:bodyPr/>
                    <a:p>
                      <a:pPr>
                        <a:lnSpc>
                          <a:spcPct val="100000"/>
                        </a:lnSpc>
                      </a:pPr>
                      <a:r>
                        <a:rPr b="1" lang="fr-FR" sz="1200" strike="noStrike">
                          <a:solidFill>
                            <a:srgbClr val="ffffff"/>
                          </a:solidFill>
                          <a:latin typeface="Calibri"/>
                        </a:rPr>
                        <a:t>Valorisation annuelle heures perdues </a:t>
                      </a:r>
                      <a:endParaRPr/>
                    </a:p>
                  </a:txBody>
                  <a:tcPr/>
                </a:tc>
                <a:tc>
                  <a:tcPr/>
                </a:tc>
                <a:tc>
                  <a:txBody>
                    <a:bodyPr/>
                    <a:p>
                      <a:pPr algn="ctr">
                        <a:lnSpc>
                          <a:spcPct val="100000"/>
                        </a:lnSpc>
                      </a:pPr>
                      <a:r>
                        <a:rPr b="1" lang="fr-FR" sz="1400" strike="noStrike">
                          <a:solidFill>
                            <a:srgbClr val="ffffff"/>
                          </a:solidFill>
                          <a:latin typeface="Calibri"/>
                        </a:rPr>
                        <a:t>584 000 €</a:t>
                      </a:r>
                      <a:endParaRPr/>
                    </a:p>
                  </a:txBody>
                  <a:tcPr/>
                </a:tc>
              </a:tr>
              <a:tr h="308160">
                <a:tc>
                  <a:txBody>
                    <a:bodyPr/>
                    <a:p>
                      <a:pPr>
                        <a:lnSpc>
                          <a:spcPct val="100000"/>
                        </a:lnSpc>
                      </a:pPr>
                      <a:r>
                        <a:rPr b="1" lang="fr-FR" sz="1200" strike="noStrike">
                          <a:solidFill>
                            <a:srgbClr val="ffffff"/>
                          </a:solidFill>
                          <a:latin typeface="Calibri"/>
                        </a:rPr>
                        <a:t>En VAN  sur 20 ans</a:t>
                      </a:r>
                      <a:endParaRPr/>
                    </a:p>
                  </a:txBody>
                  <a:tcPr/>
                </a:tc>
                <a:tc>
                  <a:txBody>
                    <a:bodyPr/>
                    <a:p>
                      <a:pPr algn="ctr">
                        <a:lnSpc>
                          <a:spcPct val="100000"/>
                        </a:lnSpc>
                      </a:pPr>
                      <a:r>
                        <a:rPr lang="fr-FR" sz="1200" strike="noStrike">
                          <a:solidFill>
                            <a:srgbClr val="000000"/>
                          </a:solidFill>
                          <a:latin typeface="Calibri"/>
                        </a:rPr>
                        <a:t> </a:t>
                      </a:r>
                      <a:endParaRPr/>
                    </a:p>
                  </a:txBody>
                  <a:tcPr/>
                </a:tc>
                <a:tc>
                  <a:txBody>
                    <a:bodyPr/>
                    <a:p>
                      <a:pPr algn="ctr">
                        <a:lnSpc>
                          <a:spcPct val="100000"/>
                        </a:lnSpc>
                      </a:pPr>
                      <a:r>
                        <a:rPr b="1" lang="fr-FR" sz="1400" strike="noStrike">
                          <a:solidFill>
                            <a:srgbClr val="ffffff"/>
                          </a:solidFill>
                          <a:latin typeface="Calibri"/>
                        </a:rPr>
                        <a:t>8 610 000 €</a:t>
                      </a:r>
                      <a:endParaRPr/>
                    </a:p>
                  </a:txBody>
                  <a:tcPr/>
                </a:tc>
              </a:tr>
            </a:tbl>
          </a:graphicData>
        </a:graphic>
      </p:graphicFrame>
    </p:spTree>
  </p:cSld>
  <p:transition>
    <p:random/>
  </p:transition>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1" name="CustomShape 1"/>
          <p:cNvSpPr/>
          <p:nvPr/>
        </p:nvSpPr>
        <p:spPr>
          <a:xfrm>
            <a:off x="0" y="1886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Un exemple de difficulté accrue  : bus 35 et navette fluviale pour S3 Millénaire</a:t>
            </a:r>
            <a:endParaRPr/>
          </a:p>
        </p:txBody>
      </p:sp>
      <p:sp>
        <p:nvSpPr>
          <p:cNvPr id="132" name="CustomShape 2"/>
          <p:cNvSpPr/>
          <p:nvPr/>
        </p:nvSpPr>
        <p:spPr>
          <a:xfrm>
            <a:off x="251640" y="908640"/>
            <a:ext cx="8568360" cy="5472000"/>
          </a:xfrm>
          <a:prstGeom prst="rect">
            <a:avLst/>
          </a:prstGeom>
          <a:noFill/>
          <a:ln>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600" strike="noStrike">
                <a:solidFill>
                  <a:srgbClr val="204162"/>
                </a:solidFill>
                <a:latin typeface="Verdana"/>
                <a:ea typeface="ＭＳ Ｐゴシック"/>
              </a:rPr>
              <a:t>Bus 35</a:t>
            </a:r>
            <a:endParaRPr/>
          </a:p>
          <a:p>
            <a:pPr lvl="1" algn="just">
              <a:lnSpc>
                <a:spcPct val="100000"/>
              </a:lnSpc>
              <a:buFont typeface="StarSymbol"/>
              <a:buChar char="l"/>
            </a:pPr>
            <a:r>
              <a:rPr lang="fr-FR" sz="1200" strike="noStrike">
                <a:solidFill>
                  <a:srgbClr val="000000"/>
                </a:solidFill>
                <a:latin typeface="Verdana"/>
                <a:ea typeface="ＭＳ Ｐゴシック"/>
              </a:rPr>
              <a:t>En analysant les itinéraires détaillés des agents, un nombre important (1118 personnes) emprunte le bus 35 dans le modèle, à partir de différents points du réseau ;</a:t>
            </a:r>
            <a:endParaRPr/>
          </a:p>
          <a:p>
            <a:pPr lvl="1" algn="just">
              <a:lnSpc>
                <a:spcPct val="100000"/>
              </a:lnSpc>
              <a:buFont typeface="StarSymbol"/>
              <a:buChar char="l"/>
            </a:pPr>
            <a:r>
              <a:rPr lang="fr-FR" sz="1200" strike="noStrike">
                <a:solidFill>
                  <a:srgbClr val="000000"/>
                </a:solidFill>
                <a:latin typeface="Verdana"/>
                <a:ea typeface="ＭＳ Ｐゴシック"/>
              </a:rPr>
              <a:t>Il  s’avère que les personnes qui descendront à la station Rosa Parks et qui suivant la simulation prendront le bus 35 marcheront dans les faits jusqu’au site d’arrivée;</a:t>
            </a:r>
            <a:endParaRPr/>
          </a:p>
          <a:p>
            <a:pPr lvl="1" algn="just">
              <a:lnSpc>
                <a:spcPct val="100000"/>
              </a:lnSpc>
              <a:buFont typeface="StarSymbol"/>
              <a:buChar char="l"/>
            </a:pPr>
            <a:r>
              <a:rPr lang="fr-FR" sz="1200" strike="noStrike">
                <a:solidFill>
                  <a:srgbClr val="000000"/>
                </a:solidFill>
                <a:latin typeface="Verdana"/>
                <a:ea typeface="ＭＳ Ｐゴシック"/>
              </a:rPr>
              <a:t>On peut donc légitimement se poser la question de la fiabilité des temps de trajet calculés;</a:t>
            </a:r>
            <a:endParaRPr/>
          </a:p>
          <a:p>
            <a:pPr lvl="1" algn="just">
              <a:lnSpc>
                <a:spcPct val="100000"/>
              </a:lnSpc>
              <a:buFont typeface="StarSymbol"/>
              <a:buChar char="l"/>
            </a:pPr>
            <a:r>
              <a:rPr lang="fr-FR" sz="1200" strike="noStrike">
                <a:solidFill>
                  <a:srgbClr val="000000"/>
                </a:solidFill>
                <a:latin typeface="Verdana"/>
                <a:ea typeface="ＭＳ Ｐゴシック"/>
              </a:rPr>
              <a:t>Le bus 35 au départ de la station Rosa Parks met 11mn pour rejoindre le site (Temps de correspondance : 4 mn + demi temps d’attente moyen : 2 mn +  Temps de parcours : 4 mn+ Temps de diffusion « pied » pour rejoindre le site : 1 mn  ;</a:t>
            </a:r>
            <a:endParaRPr/>
          </a:p>
          <a:p>
            <a:pPr lvl="1" algn="just">
              <a:lnSpc>
                <a:spcPct val="100000"/>
              </a:lnSpc>
              <a:buFont typeface="StarSymbol"/>
              <a:buChar char="l"/>
            </a:pPr>
            <a:r>
              <a:rPr lang="fr-FR" sz="1200" strike="noStrike">
                <a:solidFill>
                  <a:srgbClr val="000000"/>
                </a:solidFill>
                <a:latin typeface="Verdana"/>
                <a:ea typeface="ＭＳ Ｐゴシック"/>
              </a:rPr>
              <a:t>Par ailleurs, si on simule le temps de marche depuis la station de Rosa Parks pour rejoindre le site, les agents mettent aux alentours de 11mn en prenant la passerelle (3,6 km/h).</a:t>
            </a:r>
            <a:endParaRPr/>
          </a:p>
          <a:p>
            <a:pPr algn="just">
              <a:lnSpc>
                <a:spcPct val="100000"/>
              </a:lnSpc>
            </a:pPr>
            <a:endParaRPr/>
          </a:p>
          <a:p>
            <a:pPr algn="just">
              <a:lnSpc>
                <a:spcPct val="100000"/>
              </a:lnSpc>
              <a:buSzPct val="70000"/>
              <a:buFont typeface="Wingdings" charset="2"/>
              <a:buChar char=""/>
            </a:pPr>
            <a:r>
              <a:rPr b="1" lang="fr-FR" sz="1600" strike="noStrike">
                <a:solidFill>
                  <a:srgbClr val="204162"/>
                </a:solidFill>
                <a:latin typeface="Verdana"/>
                <a:ea typeface="ＭＳ Ｐゴシック"/>
              </a:rPr>
              <a:t>Navette fluviale (non intégrée dans le modèle)</a:t>
            </a:r>
            <a:endParaRPr/>
          </a:p>
          <a:p>
            <a:pPr lvl="1" algn="just">
              <a:lnSpc>
                <a:spcPct val="100000"/>
              </a:lnSpc>
              <a:buFont typeface="StarSymbol"/>
              <a:buChar char="l"/>
            </a:pPr>
            <a:r>
              <a:rPr lang="fr-FR" sz="1200" strike="noStrike">
                <a:solidFill>
                  <a:srgbClr val="000000"/>
                </a:solidFill>
                <a:latin typeface="Verdana"/>
                <a:ea typeface="ＭＳ Ｐゴシック"/>
              </a:rPr>
              <a:t>La navette fluviale Icade  est aujourd’hui gratuite et ouverte à tous et permet de faire de lien avec la ligne 7 à l’arrêt Corentin Cariou;</a:t>
            </a:r>
            <a:endParaRPr/>
          </a:p>
          <a:p>
            <a:pPr lvl="1" algn="just">
              <a:lnSpc>
                <a:spcPct val="100000"/>
              </a:lnSpc>
              <a:buFont typeface="StarSymbol"/>
              <a:buChar char="l"/>
            </a:pPr>
            <a:r>
              <a:rPr lang="fr-FR" sz="1200" strike="noStrike">
                <a:solidFill>
                  <a:srgbClr val="000000"/>
                </a:solidFill>
                <a:latin typeface="Verdana"/>
                <a:ea typeface="ＭＳ Ｐゴシック"/>
              </a:rPr>
              <a:t>Elle est notamment utilisée par les usagers du centre commercial du Millénaire. La navette fluviale passe toutes les 12 minutes et  relie Corentin Cariou – parc du Millénaire en environ 10 minutes;</a:t>
            </a:r>
            <a:endParaRPr/>
          </a:p>
          <a:p>
            <a:pPr lvl="1" algn="just">
              <a:lnSpc>
                <a:spcPct val="100000"/>
              </a:lnSpc>
              <a:buFont typeface="StarSymbol"/>
              <a:buChar char="l"/>
            </a:pPr>
            <a:r>
              <a:rPr lang="fr-FR" sz="1200" strike="noStrike">
                <a:solidFill>
                  <a:srgbClr val="000000"/>
                </a:solidFill>
                <a:latin typeface="Verdana"/>
                <a:ea typeface="ＭＳ Ｐゴシック"/>
              </a:rPr>
              <a:t>Elle ne permet pas de gain de temps par rapport à la marche. A partir de l’arrêt Corentin Cariou, les usagers du métro 7 pourront donc soit emprunter la navette fluviale jusqu’au parc du Millénaire soit marcher jusqu’au site;</a:t>
            </a:r>
            <a:endParaRPr/>
          </a:p>
          <a:p>
            <a:pPr lvl="1" algn="just">
              <a:lnSpc>
                <a:spcPct val="100000"/>
              </a:lnSpc>
              <a:buFont typeface="StarSymbol"/>
              <a:buChar char="l"/>
            </a:pPr>
            <a:r>
              <a:rPr lang="fr-FR" sz="1200" strike="noStrike">
                <a:solidFill>
                  <a:srgbClr val="000000"/>
                </a:solidFill>
                <a:latin typeface="Verdana"/>
                <a:ea typeface="ＭＳ Ｐゴシック"/>
              </a:rPr>
              <a:t>Elle sera sans doute utilisée ponctuellement par les agents.</a:t>
            </a:r>
            <a:endParaRPr/>
          </a:p>
          <a:p>
            <a:pPr algn="just">
              <a:lnSpc>
                <a:spcPct val="100000"/>
              </a:lnSpc>
            </a:pPr>
            <a:endParaRPr/>
          </a:p>
          <a:p>
            <a:pPr algn="just">
              <a:lnSpc>
                <a:spcPct val="100000"/>
              </a:lnSpc>
            </a:pPr>
            <a:endParaRPr/>
          </a:p>
        </p:txBody>
      </p:sp>
    </p:spTree>
  </p:cSld>
  <p:transition>
    <p:random/>
  </p:transition>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3" name="CustomShape 1"/>
          <p:cNvSpPr/>
          <p:nvPr/>
        </p:nvSpPr>
        <p:spPr>
          <a:xfrm>
            <a:off x="0" y="1166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N°4 ter  Les impacts sur des populations particulières d’agents : les déplacements pour réunions des cadres supérieurs à Valois</a:t>
            </a:r>
            <a:endParaRPr/>
          </a:p>
        </p:txBody>
      </p:sp>
      <p:graphicFrame>
        <p:nvGraphicFramePr>
          <p:cNvPr id="134" name="Table 2"/>
          <p:cNvGraphicFramePr/>
          <p:nvPr/>
        </p:nvGraphicFramePr>
        <p:xfrm>
          <a:off x="323640" y="1295280"/>
          <a:ext cx="8352360" cy="2391840"/>
        </p:xfrm>
        <a:graphic>
          <a:graphicData uri="http://schemas.openxmlformats.org/drawingml/2006/table">
            <a:tbl>
              <a:tblPr/>
              <a:tblGrid>
                <a:gridCol w="3240360"/>
                <a:gridCol w="2736000"/>
                <a:gridCol w="2376360"/>
              </a:tblGrid>
              <a:tr h="428760">
                <a:tc>
                  <a:tcPr/>
                </a:tc>
                <a:tc>
                  <a:txBody>
                    <a:bodyPr/>
                    <a:p>
                      <a:pPr algn="ctr">
                        <a:lnSpc>
                          <a:spcPct val="100000"/>
                        </a:lnSpc>
                      </a:pPr>
                      <a:r>
                        <a:rPr b="1" lang="fr-FR" sz="1600" strike="noStrike">
                          <a:solidFill>
                            <a:srgbClr val="ffffff"/>
                          </a:solidFill>
                          <a:latin typeface="Calibri"/>
                        </a:rPr>
                        <a:t>ORA</a:t>
                      </a:r>
                      <a:endParaRPr/>
                    </a:p>
                  </a:txBody>
                  <a:tcPr/>
                </a:tc>
                <a:tc>
                  <a:txBody>
                    <a:bodyPr/>
                    <a:p>
                      <a:pPr algn="ctr">
                        <a:lnSpc>
                          <a:spcPct val="100000"/>
                        </a:lnSpc>
                      </a:pPr>
                      <a:r>
                        <a:rPr b="1" lang="fr-FR" sz="1600" strike="noStrike">
                          <a:solidFill>
                            <a:srgbClr val="ffffff"/>
                          </a:solidFill>
                          <a:latin typeface="Calibri"/>
                        </a:rPr>
                        <a:t>Millénaire</a:t>
                      </a:r>
                      <a:endParaRPr/>
                    </a:p>
                  </a:txBody>
                  <a:tcPr/>
                </a:tc>
              </a:tr>
              <a:tr h="588600">
                <a:tc>
                  <a:txBody>
                    <a:bodyPr/>
                    <a:p>
                      <a:pPr>
                        <a:lnSpc>
                          <a:spcPct val="100000"/>
                        </a:lnSpc>
                      </a:pPr>
                      <a:r>
                        <a:rPr lang="fr-FR" sz="1600" strike="noStrike">
                          <a:solidFill>
                            <a:srgbClr val="000000"/>
                          </a:solidFill>
                          <a:latin typeface="Calibri"/>
                        </a:rPr>
                        <a:t>Nb personnes x réunions par semaine</a:t>
                      </a:r>
                      <a:endParaRPr/>
                    </a:p>
                  </a:txBody>
                  <a:tcPr/>
                </a:tc>
                <a:tc>
                  <a:txBody>
                    <a:bodyPr/>
                    <a:p>
                      <a:pPr algn="ctr">
                        <a:lnSpc>
                          <a:spcPct val="100000"/>
                        </a:lnSpc>
                      </a:pPr>
                      <a:r>
                        <a:rPr lang="fr-FR" sz="1600" strike="noStrike">
                          <a:solidFill>
                            <a:srgbClr val="000000"/>
                          </a:solidFill>
                          <a:latin typeface="Calibri"/>
                        </a:rPr>
                        <a:t>269</a:t>
                      </a:r>
                      <a:endParaRPr/>
                    </a:p>
                  </a:txBody>
                  <a:tcPr/>
                </a:tc>
                <a:tc>
                  <a:txBody>
                    <a:bodyPr/>
                    <a:p>
                      <a:pPr algn="ctr">
                        <a:lnSpc>
                          <a:spcPct val="100000"/>
                        </a:lnSpc>
                      </a:pPr>
                      <a:r>
                        <a:rPr lang="fr-FR" sz="1600" strike="noStrike">
                          <a:solidFill>
                            <a:srgbClr val="000000"/>
                          </a:solidFill>
                          <a:latin typeface="Calibri"/>
                        </a:rPr>
                        <a:t>269</a:t>
                      </a:r>
                      <a:endParaRPr/>
                    </a:p>
                  </a:txBody>
                  <a:tcPr/>
                </a:tc>
              </a:tr>
              <a:tr h="340200">
                <a:tc>
                  <a:txBody>
                    <a:bodyPr/>
                    <a:p>
                      <a:pPr>
                        <a:lnSpc>
                          <a:spcPct val="100000"/>
                        </a:lnSpc>
                      </a:pPr>
                      <a:r>
                        <a:rPr lang="fr-FR" sz="1600" strike="noStrike">
                          <a:solidFill>
                            <a:srgbClr val="000000"/>
                          </a:solidFill>
                          <a:latin typeface="Calibri"/>
                        </a:rPr>
                        <a:t>nb semaines</a:t>
                      </a:r>
                      <a:endParaRPr/>
                    </a:p>
                  </a:txBody>
                  <a:tcPr/>
                </a:tc>
                <a:tc>
                  <a:txBody>
                    <a:bodyPr/>
                    <a:p>
                      <a:pPr algn="ctr">
                        <a:lnSpc>
                          <a:spcPct val="100000"/>
                        </a:lnSpc>
                      </a:pPr>
                      <a:r>
                        <a:rPr lang="fr-FR" sz="1600" strike="noStrike">
                          <a:solidFill>
                            <a:srgbClr val="000000"/>
                          </a:solidFill>
                          <a:latin typeface="Calibri"/>
                        </a:rPr>
                        <a:t>48</a:t>
                      </a:r>
                      <a:endParaRPr/>
                    </a:p>
                  </a:txBody>
                  <a:tcPr/>
                </a:tc>
                <a:tc>
                  <a:txBody>
                    <a:bodyPr/>
                    <a:p>
                      <a:pPr algn="ctr">
                        <a:lnSpc>
                          <a:spcPct val="100000"/>
                        </a:lnSpc>
                      </a:pPr>
                      <a:r>
                        <a:rPr lang="fr-FR" sz="1600" strike="noStrike">
                          <a:solidFill>
                            <a:srgbClr val="000000"/>
                          </a:solidFill>
                          <a:latin typeface="Calibri"/>
                        </a:rPr>
                        <a:t>48</a:t>
                      </a:r>
                      <a:endParaRPr/>
                    </a:p>
                  </a:txBody>
                  <a:tcPr/>
                </a:tc>
              </a:tr>
              <a:tr h="837000">
                <a:tc>
                  <a:txBody>
                    <a:bodyPr/>
                    <a:p>
                      <a:pPr>
                        <a:lnSpc>
                          <a:spcPct val="100000"/>
                        </a:lnSpc>
                      </a:pPr>
                      <a:r>
                        <a:rPr lang="fr-FR" sz="1600" strike="noStrike">
                          <a:solidFill>
                            <a:srgbClr val="000000"/>
                          </a:solidFill>
                          <a:latin typeface="Calibri"/>
                        </a:rPr>
                        <a:t>Augmentation du temps total de trajet intersites (aller/retour et marge de sécurité)</a:t>
                      </a:r>
                      <a:endParaRPr/>
                    </a:p>
                  </a:txBody>
                  <a:tcPr/>
                </a:tc>
                <a:tc>
                  <a:txBody>
                    <a:bodyPr/>
                    <a:p>
                      <a:pPr algn="ctr">
                        <a:lnSpc>
                          <a:spcPct val="100000"/>
                        </a:lnSpc>
                      </a:pPr>
                      <a:r>
                        <a:rPr lang="fr-FR" sz="1600" strike="noStrike">
                          <a:solidFill>
                            <a:srgbClr val="000000"/>
                          </a:solidFill>
                          <a:latin typeface="Calibri"/>
                        </a:rPr>
                        <a:t>1,13 H </a:t>
                      </a:r>
                      <a:endParaRPr/>
                    </a:p>
                  </a:txBody>
                  <a:tcPr/>
                </a:tc>
                <a:tc>
                  <a:txBody>
                    <a:bodyPr/>
                    <a:p>
                      <a:pPr algn="ctr">
                        <a:lnSpc>
                          <a:spcPct val="100000"/>
                        </a:lnSpc>
                      </a:pPr>
                      <a:r>
                        <a:rPr lang="fr-FR" sz="1600" strike="noStrike">
                          <a:solidFill>
                            <a:srgbClr val="000000"/>
                          </a:solidFill>
                          <a:latin typeface="Calibri"/>
                        </a:rPr>
                        <a:t>1,37 H </a:t>
                      </a:r>
                      <a:endParaRPr/>
                    </a:p>
                  </a:txBody>
                  <a:tcPr/>
                </a:tc>
              </a:tr>
              <a:tr h="340200">
                <a:tc>
                  <a:txBody>
                    <a:bodyPr/>
                    <a:p>
                      <a:pPr>
                        <a:lnSpc>
                          <a:spcPct val="100000"/>
                        </a:lnSpc>
                      </a:pPr>
                      <a:r>
                        <a:rPr lang="fr-FR" sz="1600" strike="noStrike">
                          <a:solidFill>
                            <a:srgbClr val="000000"/>
                          </a:solidFill>
                          <a:latin typeface="Calibri"/>
                        </a:rPr>
                        <a:t>Impact heures annuel</a:t>
                      </a:r>
                      <a:endParaRPr/>
                    </a:p>
                  </a:txBody>
                  <a:tcPr/>
                </a:tc>
                <a:tc>
                  <a:txBody>
                    <a:bodyPr/>
                    <a:p>
                      <a:pPr algn="ctr">
                        <a:lnSpc>
                          <a:spcPct val="100000"/>
                        </a:lnSpc>
                      </a:pPr>
                      <a:r>
                        <a:rPr lang="fr-FR" sz="1600" strike="noStrike">
                          <a:solidFill>
                            <a:srgbClr val="000000"/>
                          </a:solidFill>
                          <a:latin typeface="Calibri"/>
                        </a:rPr>
                        <a:t>14 590</a:t>
                      </a:r>
                      <a:endParaRPr/>
                    </a:p>
                  </a:txBody>
                  <a:tcPr/>
                </a:tc>
                <a:tc>
                  <a:txBody>
                    <a:bodyPr/>
                    <a:p>
                      <a:pPr algn="ctr">
                        <a:lnSpc>
                          <a:spcPct val="100000"/>
                        </a:lnSpc>
                      </a:pPr>
                      <a:r>
                        <a:rPr lang="fr-FR" sz="1600" strike="noStrike">
                          <a:solidFill>
                            <a:srgbClr val="000000"/>
                          </a:solidFill>
                          <a:latin typeface="Calibri"/>
                        </a:rPr>
                        <a:t>17 689</a:t>
                      </a:r>
                      <a:endParaRPr/>
                    </a:p>
                  </a:txBody>
                  <a:tcPr/>
                </a:tc>
              </a:tr>
              <a:tr h="340200">
                <a:tc>
                  <a:txBody>
                    <a:bodyPr/>
                    <a:p>
                      <a:pPr>
                        <a:lnSpc>
                          <a:spcPct val="100000"/>
                        </a:lnSpc>
                      </a:pPr>
                      <a:r>
                        <a:rPr b="1" lang="fr-FR" sz="1600" strike="noStrike">
                          <a:solidFill>
                            <a:srgbClr val="ffffff"/>
                          </a:solidFill>
                          <a:latin typeface="Calibri"/>
                        </a:rPr>
                        <a:t>Impact annuel </a:t>
                      </a:r>
                      <a:endParaRPr/>
                    </a:p>
                  </a:txBody>
                  <a:tcPr/>
                </a:tc>
                <a:tc>
                  <a:txBody>
                    <a:bodyPr/>
                    <a:p>
                      <a:pPr algn="ctr">
                        <a:lnSpc>
                          <a:spcPct val="100000"/>
                        </a:lnSpc>
                      </a:pPr>
                      <a:r>
                        <a:rPr b="1" lang="fr-FR" sz="1600" strike="noStrike">
                          <a:solidFill>
                            <a:srgbClr val="ffffff"/>
                          </a:solidFill>
                          <a:latin typeface="Calibri"/>
                        </a:rPr>
                        <a:t>1  080 000 €</a:t>
                      </a:r>
                      <a:endParaRPr/>
                    </a:p>
                  </a:txBody>
                  <a:tcPr/>
                </a:tc>
                <a:tc>
                  <a:txBody>
                    <a:bodyPr/>
                    <a:p>
                      <a:pPr algn="ctr">
                        <a:lnSpc>
                          <a:spcPct val="100000"/>
                        </a:lnSpc>
                      </a:pPr>
                      <a:r>
                        <a:rPr b="1" lang="fr-FR" sz="1600" strike="noStrike">
                          <a:solidFill>
                            <a:srgbClr val="ffffff"/>
                          </a:solidFill>
                          <a:latin typeface="Calibri"/>
                        </a:rPr>
                        <a:t>1 320 000  €</a:t>
                      </a:r>
                      <a:endParaRPr/>
                    </a:p>
                  </a:txBody>
                  <a:tcPr/>
                </a:tc>
              </a:tr>
              <a:tr h="340200">
                <a:tc>
                  <a:txBody>
                    <a:bodyPr/>
                    <a:p>
                      <a:pPr>
                        <a:lnSpc>
                          <a:spcPct val="100000"/>
                        </a:lnSpc>
                      </a:pPr>
                      <a:r>
                        <a:rPr b="1" lang="fr-FR" sz="1600" strike="noStrike">
                          <a:solidFill>
                            <a:srgbClr val="ffffff"/>
                          </a:solidFill>
                          <a:latin typeface="Calibri"/>
                        </a:rPr>
                        <a:t>Impact VAN 2017 </a:t>
                      </a:r>
                      <a:endParaRPr/>
                    </a:p>
                  </a:txBody>
                  <a:tcPr/>
                </a:tc>
                <a:tc>
                  <a:txBody>
                    <a:bodyPr/>
                    <a:p>
                      <a:pPr algn="ctr">
                        <a:lnSpc>
                          <a:spcPct val="100000"/>
                        </a:lnSpc>
                      </a:pPr>
                      <a:r>
                        <a:rPr b="1" lang="fr-FR" sz="1600" strike="noStrike">
                          <a:solidFill>
                            <a:srgbClr val="ffffff"/>
                          </a:solidFill>
                          <a:latin typeface="Calibri"/>
                        </a:rPr>
                        <a:t>15 925 000  €</a:t>
                      </a:r>
                      <a:endParaRPr/>
                    </a:p>
                  </a:txBody>
                  <a:tcPr/>
                </a:tc>
                <a:tc>
                  <a:txBody>
                    <a:bodyPr/>
                    <a:p>
                      <a:pPr algn="ctr">
                        <a:lnSpc>
                          <a:spcPct val="100000"/>
                        </a:lnSpc>
                      </a:pPr>
                      <a:r>
                        <a:rPr b="1" lang="fr-FR" sz="1600" strike="noStrike">
                          <a:solidFill>
                            <a:srgbClr val="ffffff"/>
                          </a:solidFill>
                          <a:latin typeface="Calibri"/>
                        </a:rPr>
                        <a:t>19 464 000  € </a:t>
                      </a:r>
                      <a:endParaRPr/>
                    </a:p>
                  </a:txBody>
                  <a:tcPr/>
                </a:tc>
              </a:tr>
            </a:tbl>
          </a:graphicData>
        </a:graphic>
      </p:graphicFrame>
      <p:sp>
        <p:nvSpPr>
          <p:cNvPr id="135" name="CustomShape 3"/>
          <p:cNvSpPr/>
          <p:nvPr/>
        </p:nvSpPr>
        <p:spPr>
          <a:xfrm>
            <a:off x="179640" y="4725000"/>
            <a:ext cx="8807040" cy="2132280"/>
          </a:xfrm>
          <a:prstGeom prst="rect">
            <a:avLst/>
          </a:prstGeom>
          <a:noFill/>
          <a:ln w="9360">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100" strike="noStrike">
                <a:solidFill>
                  <a:srgbClr val="204162"/>
                </a:solidFill>
                <a:latin typeface="Verdana"/>
                <a:ea typeface="ＭＳ Ｐゴシック"/>
              </a:rPr>
              <a:t>Principales hypothèses</a:t>
            </a:r>
            <a:endParaRPr/>
          </a:p>
          <a:p>
            <a:pPr lvl="1" algn="just">
              <a:lnSpc>
                <a:spcPct val="100000"/>
              </a:lnSpc>
              <a:buFont typeface="StarSymbol"/>
              <a:buChar char="l"/>
            </a:pPr>
            <a:r>
              <a:rPr lang="fr-FR" sz="1050" strike="noStrike">
                <a:solidFill>
                  <a:srgbClr val="000000"/>
                </a:solidFill>
                <a:latin typeface="Verdana"/>
                <a:ea typeface="ＭＳ Ｐゴシック"/>
              </a:rPr>
              <a:t>Le nombre de personnes x réunions a été estimé par semaine et personne en fonction du calendrier des réunions et des participants à chaque réunion</a:t>
            </a:r>
            <a:endParaRPr/>
          </a:p>
          <a:p>
            <a:pPr lvl="1" algn="just">
              <a:lnSpc>
                <a:spcPct val="100000"/>
              </a:lnSpc>
              <a:buFont typeface="StarSymbol"/>
              <a:buChar char="l"/>
            </a:pPr>
            <a:r>
              <a:rPr lang="fr-FR" sz="1050" strike="noStrike">
                <a:solidFill>
                  <a:srgbClr val="000000"/>
                </a:solidFill>
                <a:latin typeface="Verdana"/>
                <a:ea typeface="ＭＳ Ｐゴシック"/>
              </a:rPr>
              <a:t>L’extrapolation a été faite sur 48 semaines</a:t>
            </a:r>
            <a:endParaRPr/>
          </a:p>
          <a:p>
            <a:pPr lvl="1" algn="just">
              <a:lnSpc>
                <a:spcPct val="100000"/>
              </a:lnSpc>
              <a:buFont typeface="StarSymbol"/>
              <a:buChar char="l"/>
            </a:pPr>
            <a:r>
              <a:rPr lang="fr-FR" sz="1050" strike="noStrike">
                <a:solidFill>
                  <a:srgbClr val="000000"/>
                </a:solidFill>
                <a:latin typeface="Verdana"/>
                <a:ea typeface="ＭＳ Ｐゴシック"/>
              </a:rPr>
              <a:t>Le  temps de trajet est de 29 mn pour ORA et de 36 mn pour Millénaire pour aller à Valois auquel on a retranché le temps S1 (de l’ordre de 5 minutes par trajet) et ajouté un temps de sécurité de 15 minutes le trajet aller, soit un temps total de trajet et total une augmentation de 1,13 heures pour ORA et 1,37 heures pour Millénaire</a:t>
            </a:r>
            <a:endParaRPr/>
          </a:p>
          <a:p>
            <a:pPr lvl="1" algn="just">
              <a:lnSpc>
                <a:spcPct val="100000"/>
              </a:lnSpc>
              <a:buFont typeface="StarSymbol"/>
              <a:buChar char="l"/>
            </a:pPr>
            <a:r>
              <a:rPr lang="fr-FR" sz="1050" strike="noStrike">
                <a:solidFill>
                  <a:srgbClr val="000000"/>
                </a:solidFill>
                <a:latin typeface="Verdana"/>
                <a:ea typeface="ＭＳ Ｐゴシック"/>
              </a:rPr>
              <a:t>L’impact salarial a été estimé en fonction du coût annuel des agents concernés par ces réunions sur la base de 1607 heures</a:t>
            </a:r>
            <a:endParaRPr/>
          </a:p>
          <a:p>
            <a:pPr algn="just">
              <a:lnSpc>
                <a:spcPct val="100000"/>
              </a:lnSpc>
            </a:pPr>
            <a:endParaRPr/>
          </a:p>
          <a:p>
            <a:pPr algn="just">
              <a:lnSpc>
                <a:spcPct val="100000"/>
              </a:lnSpc>
            </a:pPr>
            <a:endParaRPr/>
          </a:p>
          <a:p>
            <a:pPr algn="just">
              <a:lnSpc>
                <a:spcPct val="100000"/>
              </a:lnSpc>
            </a:pPr>
            <a:endParaRPr/>
          </a:p>
        </p:txBody>
      </p:sp>
    </p:spTree>
  </p:cSld>
  <p:transition>
    <p:random/>
  </p:transition>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36" name="CustomShape 1"/>
          <p:cNvSpPr/>
          <p:nvPr/>
        </p:nvSpPr>
        <p:spPr>
          <a:xfrm>
            <a:off x="0" y="788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N°5  : Estimation des primes de restructuration </a:t>
            </a:r>
            <a:endParaRPr/>
          </a:p>
        </p:txBody>
      </p:sp>
      <p:sp>
        <p:nvSpPr>
          <p:cNvPr id="137" name="CustomShape 2"/>
          <p:cNvSpPr/>
          <p:nvPr/>
        </p:nvSpPr>
        <p:spPr>
          <a:xfrm>
            <a:off x="107640" y="908640"/>
            <a:ext cx="8928360" cy="4952160"/>
          </a:xfrm>
          <a:prstGeom prst="rect">
            <a:avLst/>
          </a:prstGeom>
          <a:noFill/>
          <a:ln>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100" strike="noStrike">
                <a:solidFill>
                  <a:srgbClr val="204162"/>
                </a:solidFill>
                <a:latin typeface="Verdana"/>
                <a:ea typeface="ＭＳ Ｐゴシック"/>
              </a:rPr>
              <a:t>Montant des primes de restructuration liées à l’allongement du temps de transport entre la résidence familiale et le nouveau lieu de travail</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buSzPct val="70000"/>
              <a:buFont typeface="Wingdings" charset="2"/>
              <a:buChar char=""/>
            </a:pPr>
            <a:r>
              <a:rPr b="1" lang="fr-FR" sz="1000" strike="noStrike">
                <a:solidFill>
                  <a:srgbClr val="204162"/>
                </a:solidFill>
                <a:latin typeface="Verdana"/>
                <a:ea typeface="ＭＳ Ｐゴシック"/>
              </a:rPr>
              <a:t>Estimation du montant des primes en cas de changement de résidence administrative quel que soit le scenario retenu </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buSzPct val="70000"/>
              <a:buFont typeface="Wingdings" charset="2"/>
              <a:buChar char=""/>
            </a:pPr>
            <a:r>
              <a:rPr b="1" lang="fr-FR" sz="1100" strike="noStrike">
                <a:solidFill>
                  <a:srgbClr val="204162"/>
                </a:solidFill>
                <a:latin typeface="Verdana"/>
                <a:ea typeface="ＭＳ Ｐゴシック"/>
              </a:rPr>
              <a:t>Hypothèses</a:t>
            </a:r>
            <a:endParaRPr/>
          </a:p>
          <a:p>
            <a:pPr lvl="1" algn="just">
              <a:lnSpc>
                <a:spcPct val="100000"/>
              </a:lnSpc>
              <a:buFont typeface="StarSymbol"/>
              <a:buChar char="l"/>
            </a:pPr>
            <a:r>
              <a:rPr lang="fr-FR" sz="1100" strike="noStrike">
                <a:solidFill>
                  <a:srgbClr val="000000"/>
                </a:solidFill>
                <a:latin typeface="Verdana"/>
                <a:ea typeface="ＭＳ Ｐゴシック"/>
              </a:rPr>
              <a:t>Les agents situés à Saint-Cyr peuvent changer de résidence et choisir entre plusieurs comportements :</a:t>
            </a:r>
            <a:endParaRPr/>
          </a:p>
          <a:p>
            <a:pPr lvl="2" algn="just">
              <a:lnSpc>
                <a:spcPct val="100000"/>
              </a:lnSpc>
              <a:buFont typeface="Verdana"/>
              <a:buChar char="–"/>
            </a:pPr>
            <a:r>
              <a:rPr lang="fr-FR" sz="1100" strike="noStrike">
                <a:solidFill>
                  <a:srgbClr val="000000"/>
                </a:solidFill>
                <a:latin typeface="Verdana"/>
                <a:ea typeface="ＭＳ Ｐゴシック"/>
              </a:rPr>
              <a:t>Se rapprocher de leur lieu de travail (en fonction de leur affectation)</a:t>
            </a:r>
            <a:endParaRPr/>
          </a:p>
          <a:p>
            <a:pPr lvl="2" algn="just">
              <a:lnSpc>
                <a:spcPct val="100000"/>
              </a:lnSpc>
              <a:buFont typeface="Verdana"/>
              <a:buChar char="–"/>
            </a:pPr>
            <a:r>
              <a:rPr lang="fr-FR" sz="1100" strike="noStrike">
                <a:solidFill>
                  <a:srgbClr val="000000"/>
                </a:solidFill>
                <a:latin typeface="Verdana"/>
                <a:ea typeface="ＭＳ Ｐゴシック"/>
              </a:rPr>
              <a:t>Bénéficier d’un effet d’aubaine lié au montant de la prime (investissement à court terme)</a:t>
            </a:r>
            <a:endParaRPr/>
          </a:p>
          <a:p>
            <a:pPr lvl="2" algn="just">
              <a:lnSpc>
                <a:spcPct val="100000"/>
              </a:lnSpc>
              <a:buFont typeface="Verdana"/>
              <a:buChar char="–"/>
            </a:pPr>
            <a:r>
              <a:rPr lang="fr-FR" sz="1100" strike="noStrike">
                <a:solidFill>
                  <a:srgbClr val="000000"/>
                </a:solidFill>
                <a:latin typeface="Verdana"/>
                <a:ea typeface="ＭＳ Ｐゴシック"/>
              </a:rPr>
              <a:t>Devenir propriétaire de leur futur logement (investissement sur le long terme)</a:t>
            </a:r>
            <a:endParaRPr/>
          </a:p>
          <a:p>
            <a:pPr lvl="1" algn="just">
              <a:lnSpc>
                <a:spcPct val="100000"/>
              </a:lnSpc>
              <a:buFont typeface="StarSymbol"/>
              <a:buChar char="l"/>
            </a:pPr>
            <a:r>
              <a:rPr lang="fr-FR" sz="1100" strike="noStrike">
                <a:solidFill>
                  <a:srgbClr val="000000"/>
                </a:solidFill>
                <a:latin typeface="Verdana"/>
                <a:ea typeface="ＭＳ Ｐゴシック"/>
              </a:rPr>
              <a:t>Nous avons fait l’hypothèse que 30 % des agents ayant pour résidence administrative Saint-Cyr optaient pour un changement de résidence familiale (prime de restructuration moyenne: 12 000 €)</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p:txBody>
      </p:sp>
      <p:graphicFrame>
        <p:nvGraphicFramePr>
          <p:cNvPr id="138" name="Table 3"/>
          <p:cNvGraphicFramePr/>
          <p:nvPr/>
        </p:nvGraphicFramePr>
        <p:xfrm>
          <a:off x="539640" y="3933000"/>
          <a:ext cx="6840000" cy="921960"/>
        </p:xfrm>
        <a:graphic>
          <a:graphicData uri="http://schemas.openxmlformats.org/drawingml/2006/table">
            <a:tbl>
              <a:tblPr/>
              <a:tblGrid>
                <a:gridCol w="2952000"/>
                <a:gridCol w="3888360"/>
              </a:tblGrid>
              <a:tr h="253440">
                <a:tc>
                  <a:txBody>
                    <a:bodyPr/>
                    <a:p>
                      <a:pPr algn="ctr">
                        <a:lnSpc>
                          <a:spcPct val="100000"/>
                        </a:lnSpc>
                      </a:pPr>
                      <a:r>
                        <a:rPr b="1" lang="fr-FR" sz="1050" strike="noStrike">
                          <a:solidFill>
                            <a:srgbClr val="ffffff"/>
                          </a:solidFill>
                          <a:latin typeface="Calibri"/>
                        </a:rPr>
                        <a:t>Nombre d'agents à Saint Cyr </a:t>
                      </a:r>
                      <a:endParaRPr/>
                    </a:p>
                  </a:txBody>
                  <a:tcPr/>
                </a:tc>
                <a:tc>
                  <a:txBody>
                    <a:bodyPr/>
                    <a:p>
                      <a:pPr algn="ctr">
                        <a:lnSpc>
                          <a:spcPct val="100000"/>
                        </a:lnSpc>
                      </a:pPr>
                      <a:r>
                        <a:rPr b="1" lang="fr-FR" sz="1050" strike="noStrike">
                          <a:solidFill>
                            <a:srgbClr val="ffffff"/>
                          </a:solidFill>
                          <a:latin typeface="Calibri"/>
                        </a:rPr>
                        <a:t>Estimation de la prime de résidence </a:t>
                      </a:r>
                      <a:endParaRPr/>
                    </a:p>
                  </a:txBody>
                  <a:tcPr/>
                </a:tc>
              </a:tr>
              <a:tr h="253440">
                <a:tc>
                  <a:txBody>
                    <a:bodyPr/>
                    <a:p>
                      <a:pPr algn="ctr">
                        <a:lnSpc>
                          <a:spcPct val="100000"/>
                        </a:lnSpc>
                      </a:pPr>
                      <a:r>
                        <a:rPr lang="fr-FR" sz="1050" strike="noStrike">
                          <a:solidFill>
                            <a:srgbClr val="000000"/>
                          </a:solidFill>
                          <a:latin typeface="Calibri"/>
                        </a:rPr>
                        <a:t>46</a:t>
                      </a:r>
                      <a:endParaRPr/>
                    </a:p>
                  </a:txBody>
                  <a:tcPr/>
                </a:tc>
                <a:tc>
                  <a:txBody>
                    <a:bodyPr/>
                    <a:p>
                      <a:pPr algn="ctr">
                        <a:lnSpc>
                          <a:spcPct val="100000"/>
                        </a:lnSpc>
                      </a:pPr>
                      <a:r>
                        <a:rPr b="1" lang="fr-FR" sz="1050" strike="noStrike">
                          <a:solidFill>
                            <a:srgbClr val="ffffff"/>
                          </a:solidFill>
                          <a:latin typeface="Calibri"/>
                        </a:rPr>
                        <a:t>                              </a:t>
                      </a:r>
                      <a:r>
                        <a:rPr b="1" lang="fr-FR" sz="1050" strike="noStrike">
                          <a:solidFill>
                            <a:srgbClr val="ffffff"/>
                          </a:solidFill>
                          <a:latin typeface="Calibri"/>
                        </a:rPr>
                        <a:t>165 000  €</a:t>
                      </a:r>
                      <a:endParaRPr/>
                    </a:p>
                  </a:txBody>
                  <a:tcPr/>
                </a:tc>
              </a:tr>
              <a:tr h="415080">
                <a:tc>
                  <a:txBody>
                    <a:bodyPr/>
                    <a:p>
                      <a:pPr algn="ctr">
                        <a:lnSpc>
                          <a:spcPct val="100000"/>
                        </a:lnSpc>
                      </a:pPr>
                      <a:r>
                        <a:rPr lang="fr-FR" sz="1050" strike="noStrike">
                          <a:solidFill>
                            <a:srgbClr val="000000"/>
                          </a:solidFill>
                          <a:latin typeface="Calibri"/>
                        </a:rPr>
                        <a:t>Prime moyenne par agent  en cas de changement de résidence familiale</a:t>
                      </a:r>
                      <a:endParaRPr/>
                    </a:p>
                  </a:txBody>
                  <a:tcPr/>
                </a:tc>
                <a:tc>
                  <a:txBody>
                    <a:bodyPr/>
                    <a:p>
                      <a:pPr algn="ctr">
                        <a:lnSpc>
                          <a:spcPct val="100000"/>
                        </a:lnSpc>
                      </a:pPr>
                      <a:r>
                        <a:rPr b="1" lang="fr-FR" sz="1050" strike="noStrike">
                          <a:solidFill>
                            <a:srgbClr val="ffffff"/>
                          </a:solidFill>
                          <a:latin typeface="Calibri"/>
                        </a:rPr>
                        <a:t>                                  </a:t>
                      </a:r>
                      <a:r>
                        <a:rPr b="1" lang="fr-FR" sz="1050" strike="noStrike">
                          <a:solidFill>
                            <a:srgbClr val="ffffff"/>
                          </a:solidFill>
                          <a:latin typeface="Calibri"/>
                        </a:rPr>
                        <a:t>12 000  €</a:t>
                      </a:r>
                      <a:endParaRPr/>
                    </a:p>
                  </a:txBody>
                  <a:tcPr/>
                </a:tc>
              </a:tr>
            </a:tbl>
          </a:graphicData>
        </a:graphic>
      </p:graphicFrame>
      <p:graphicFrame>
        <p:nvGraphicFramePr>
          <p:cNvPr id="139" name="Table 4"/>
          <p:cNvGraphicFramePr/>
          <p:nvPr/>
        </p:nvGraphicFramePr>
        <p:xfrm>
          <a:off x="467640" y="1412640"/>
          <a:ext cx="6120000" cy="2087640"/>
        </p:xfrm>
        <a:graphic>
          <a:graphicData uri="http://schemas.openxmlformats.org/drawingml/2006/table">
            <a:tbl>
              <a:tblPr/>
              <a:tblGrid>
                <a:gridCol w="1591560"/>
                <a:gridCol w="1396080"/>
                <a:gridCol w="1566000"/>
                <a:gridCol w="1566720"/>
              </a:tblGrid>
              <a:tr h="554040">
                <a:tc>
                  <a:txBody>
                    <a:bodyPr/>
                    <a:p>
                      <a:pPr algn="ctr">
                        <a:lnSpc>
                          <a:spcPct val="100000"/>
                        </a:lnSpc>
                      </a:pPr>
                      <a:r>
                        <a:rPr b="1" lang="fr-FR" sz="1000" strike="noStrike">
                          <a:solidFill>
                            <a:srgbClr val="ffffff"/>
                          </a:solidFill>
                          <a:latin typeface="Calibri"/>
                        </a:rPr>
                        <a:t>Temps de trajet allongé</a:t>
                      </a:r>
                      <a:endParaRPr/>
                    </a:p>
                  </a:txBody>
                  <a:tcPr/>
                </a:tc>
                <a:tc>
                  <a:txBody>
                    <a:bodyPr/>
                    <a:p>
                      <a:pPr algn="ctr">
                        <a:lnSpc>
                          <a:spcPct val="100000"/>
                        </a:lnSpc>
                      </a:pPr>
                      <a:r>
                        <a:rPr b="1" lang="fr-FR" sz="1000" strike="noStrike">
                          <a:solidFill>
                            <a:srgbClr val="ffffff"/>
                          </a:solidFill>
                          <a:latin typeface="Calibri"/>
                        </a:rPr>
                        <a:t>Total des primes de restructuration S1 </a:t>
                      </a:r>
                      <a:endParaRPr/>
                    </a:p>
                  </a:txBody>
                  <a:tcPr/>
                </a:tc>
                <a:tc>
                  <a:txBody>
                    <a:bodyPr/>
                    <a:p>
                      <a:pPr algn="ctr">
                        <a:lnSpc>
                          <a:spcPct val="100000"/>
                        </a:lnSpc>
                      </a:pPr>
                      <a:r>
                        <a:rPr b="1" lang="fr-FR" sz="1000" strike="noStrike">
                          <a:solidFill>
                            <a:srgbClr val="ffffff"/>
                          </a:solidFill>
                          <a:latin typeface="Calibri"/>
                        </a:rPr>
                        <a:t>Total des primes  de restructuration S3 ORA</a:t>
                      </a:r>
                      <a:endParaRPr/>
                    </a:p>
                  </a:txBody>
                  <a:tcPr/>
                </a:tc>
                <a:tc>
                  <a:txBody>
                    <a:bodyPr/>
                    <a:p>
                      <a:pPr algn="ctr">
                        <a:lnSpc>
                          <a:spcPct val="100000"/>
                        </a:lnSpc>
                      </a:pPr>
                      <a:r>
                        <a:rPr b="1" lang="fr-FR" sz="1000" strike="noStrike">
                          <a:solidFill>
                            <a:srgbClr val="ffffff"/>
                          </a:solidFill>
                          <a:latin typeface="Calibri"/>
                        </a:rPr>
                        <a:t>Total des primes de restructuration S3 Millénaire </a:t>
                      </a:r>
                      <a:endParaRPr/>
                    </a:p>
                  </a:txBody>
                  <a:tcPr/>
                </a:tc>
              </a:tr>
              <a:tr h="245880">
                <a:tc>
                  <a:txBody>
                    <a:bodyPr/>
                    <a:p>
                      <a:pPr>
                        <a:lnSpc>
                          <a:spcPct val="100000"/>
                        </a:lnSpc>
                      </a:pPr>
                      <a:r>
                        <a:rPr lang="fr-FR" sz="1000" strike="noStrike">
                          <a:solidFill>
                            <a:srgbClr val="000000"/>
                          </a:solidFill>
                          <a:latin typeface="Calibri"/>
                        </a:rPr>
                        <a:t>Entre 20 et 35 de minutes </a:t>
                      </a:r>
                      <a:endParaRPr/>
                    </a:p>
                  </a:txBody>
                  <a:tcPr/>
                </a:tc>
                <a:tc>
                  <a:txBody>
                    <a:bodyPr/>
                    <a:p>
                      <a:pPr algn="ctr">
                        <a:lnSpc>
                          <a:spcPct val="100000"/>
                        </a:lnSpc>
                      </a:pPr>
                      <a:r>
                        <a:rPr lang="fr-FR" sz="1000" strike="noStrike">
                          <a:solidFill>
                            <a:srgbClr val="000000"/>
                          </a:solidFill>
                          <a:latin typeface="Calibri"/>
                        </a:rPr>
                        <a:t>8 000 € </a:t>
                      </a:r>
                      <a:endParaRPr/>
                    </a:p>
                  </a:txBody>
                  <a:tcPr/>
                </a:tc>
                <a:tc>
                  <a:txBody>
                    <a:bodyPr/>
                    <a:p>
                      <a:pPr algn="ctr">
                        <a:lnSpc>
                          <a:spcPct val="100000"/>
                        </a:lnSpc>
                      </a:pPr>
                      <a:r>
                        <a:rPr lang="fr-FR" sz="1000" strike="noStrike">
                          <a:solidFill>
                            <a:srgbClr val="000000"/>
                          </a:solidFill>
                          <a:latin typeface="Calibri"/>
                        </a:rPr>
                        <a:t>52 000 €</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228 000 € </a:t>
                      </a:r>
                      <a:endParaRPr/>
                    </a:p>
                  </a:txBody>
                  <a:tcPr/>
                </a:tc>
              </a:tr>
              <a:tr h="245880">
                <a:tc>
                  <a:txBody>
                    <a:bodyPr/>
                    <a:p>
                      <a:pPr>
                        <a:lnSpc>
                          <a:spcPct val="100000"/>
                        </a:lnSpc>
                      </a:pPr>
                      <a:r>
                        <a:rPr lang="fr-FR" sz="1000" strike="noStrike">
                          <a:solidFill>
                            <a:srgbClr val="000000"/>
                          </a:solidFill>
                          <a:latin typeface="Calibri"/>
                        </a:rPr>
                        <a:t>Entre 36 et 60 de minutes</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32 000 € </a:t>
                      </a:r>
                      <a:endParaRPr/>
                    </a:p>
                  </a:txBody>
                  <a:tcPr/>
                </a:tc>
                <a:tc>
                  <a:txBody>
                    <a:bodyPr/>
                    <a:p>
                      <a:pPr algn="ctr">
                        <a:lnSpc>
                          <a:spcPct val="100000"/>
                        </a:lnSpc>
                      </a:pPr>
                      <a:r>
                        <a:rPr lang="fr-FR" sz="1000" strike="noStrike">
                          <a:solidFill>
                            <a:srgbClr val="000000"/>
                          </a:solidFill>
                          <a:latin typeface="Calibri"/>
                        </a:rPr>
                        <a:t>48 000 €</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44 000 € </a:t>
                      </a:r>
                      <a:endParaRPr/>
                    </a:p>
                  </a:txBody>
                  <a:tcPr/>
                </a:tc>
              </a:tr>
              <a:tr h="399960">
                <a:tc>
                  <a:txBody>
                    <a:bodyPr/>
                    <a:p>
                      <a:pPr>
                        <a:lnSpc>
                          <a:spcPct val="100000"/>
                        </a:lnSpc>
                      </a:pPr>
                      <a:r>
                        <a:rPr lang="fr-FR" sz="1000" strike="noStrike">
                          <a:solidFill>
                            <a:srgbClr val="000000"/>
                          </a:solidFill>
                          <a:latin typeface="Calibri"/>
                        </a:rPr>
                        <a:t>Au-delà de 60 de minutes</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0 € </a:t>
                      </a:r>
                      <a:endParaRPr/>
                    </a:p>
                  </a:txBody>
                  <a:tcPr/>
                </a:tc>
                <a:tc>
                  <a:txBody>
                    <a:bodyPr/>
                    <a:p>
                      <a:pPr algn="ctr">
                        <a:lnSpc>
                          <a:spcPct val="100000"/>
                        </a:lnSpc>
                      </a:pPr>
                      <a:r>
                        <a:rPr lang="fr-FR" sz="1000" strike="noStrike">
                          <a:solidFill>
                            <a:srgbClr val="000000"/>
                          </a:solidFill>
                          <a:latin typeface="Calibri"/>
                        </a:rPr>
                        <a:t>0 €</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30 000 € </a:t>
                      </a:r>
                      <a:endParaRPr/>
                    </a:p>
                  </a:txBody>
                  <a:tcPr/>
                </a:tc>
              </a:tr>
              <a:tr h="245880">
                <a:tc>
                  <a:txBody>
                    <a:bodyPr/>
                    <a:p>
                      <a:pPr algn="ctr">
                        <a:lnSpc>
                          <a:spcPct val="100000"/>
                        </a:lnSpc>
                      </a:pPr>
                      <a:r>
                        <a:rPr b="1" lang="fr-FR" sz="1000" strike="noStrike">
                          <a:solidFill>
                            <a:srgbClr val="ffffff"/>
                          </a:solidFill>
                          <a:latin typeface="Calibri"/>
                        </a:rPr>
                        <a:t>Total </a:t>
                      </a:r>
                      <a:endParaRPr/>
                    </a:p>
                  </a:txBody>
                  <a:tcPr/>
                </a:tc>
                <a:tc>
                  <a:txBody>
                    <a:bodyPr/>
                    <a:p>
                      <a:pPr algn="ctr">
                        <a:lnSpc>
                          <a:spcPct val="100000"/>
                        </a:lnSpc>
                      </a:pPr>
                      <a:r>
                        <a:rPr b="1" lang="fr-FR" sz="1000" strike="noStrike">
                          <a:solidFill>
                            <a:srgbClr val="ffffff"/>
                          </a:solidFill>
                          <a:latin typeface="Calibri"/>
                        </a:rPr>
                        <a:t>      </a:t>
                      </a:r>
                      <a:r>
                        <a:rPr b="1" lang="fr-FR" sz="1000" strike="noStrike">
                          <a:solidFill>
                            <a:srgbClr val="ffffff"/>
                          </a:solidFill>
                          <a:latin typeface="Calibri"/>
                        </a:rPr>
                        <a:t>40 000  €</a:t>
                      </a:r>
                      <a:endParaRPr/>
                    </a:p>
                  </a:txBody>
                  <a:tcPr/>
                </a:tc>
                <a:tc>
                  <a:txBody>
                    <a:bodyPr/>
                    <a:p>
                      <a:pPr algn="ctr">
                        <a:lnSpc>
                          <a:spcPct val="100000"/>
                        </a:lnSpc>
                      </a:pPr>
                      <a:r>
                        <a:rPr b="1" lang="fr-FR" sz="1000" strike="noStrike">
                          <a:solidFill>
                            <a:srgbClr val="ffffff"/>
                          </a:solidFill>
                          <a:latin typeface="Calibri"/>
                        </a:rPr>
                        <a:t>100 000 €</a:t>
                      </a:r>
                      <a:endParaRPr/>
                    </a:p>
                  </a:txBody>
                  <a:tcPr/>
                </a:tc>
                <a:tc>
                  <a:txBody>
                    <a:bodyPr/>
                    <a:p>
                      <a:pPr algn="ctr">
                        <a:lnSpc>
                          <a:spcPct val="100000"/>
                        </a:lnSpc>
                      </a:pPr>
                      <a:r>
                        <a:rPr b="1" lang="fr-FR" sz="1000" strike="noStrike">
                          <a:solidFill>
                            <a:srgbClr val="ffffff"/>
                          </a:solidFill>
                          <a:latin typeface="Calibri"/>
                        </a:rPr>
                        <a:t>                 </a:t>
                      </a:r>
                      <a:r>
                        <a:rPr b="1" lang="fr-FR" sz="1000" strike="noStrike">
                          <a:solidFill>
                            <a:srgbClr val="ffffff"/>
                          </a:solidFill>
                          <a:latin typeface="Calibri"/>
                        </a:rPr>
                        <a:t>302 000  €</a:t>
                      </a:r>
                      <a:endParaRPr/>
                    </a:p>
                  </a:txBody>
                  <a:tcPr/>
                </a:tc>
              </a:tr>
              <a:tr h="554040">
                <a:tc>
                  <a:txBody>
                    <a:bodyPr/>
                    <a:p>
                      <a:pPr algn="ctr">
                        <a:lnSpc>
                          <a:spcPct val="100000"/>
                        </a:lnSpc>
                      </a:pPr>
                      <a:r>
                        <a:rPr lang="fr-FR" sz="1000" strike="noStrike">
                          <a:solidFill>
                            <a:srgbClr val="000000"/>
                          </a:solidFill>
                          <a:latin typeface="Calibri"/>
                        </a:rPr>
                        <a:t>Prime moyenne de restructuration par individu </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3 333 € </a:t>
                      </a:r>
                      <a:endParaRPr/>
                    </a:p>
                  </a:txBody>
                  <a:tcPr/>
                </a:tc>
                <a:tc>
                  <a:txBody>
                    <a:bodyPr/>
                    <a:p>
                      <a:pPr algn="ctr">
                        <a:lnSpc>
                          <a:spcPct val="100000"/>
                        </a:lnSpc>
                      </a:pPr>
                      <a:r>
                        <a:rPr lang="fr-FR" sz="1000" strike="noStrike">
                          <a:solidFill>
                            <a:srgbClr val="000000"/>
                          </a:solidFill>
                          <a:latin typeface="Calibri"/>
                        </a:rPr>
                        <a:t>2 632 €</a:t>
                      </a:r>
                      <a:endParaRPr/>
                    </a:p>
                  </a:txBody>
                  <a:tcPr/>
                </a:tc>
                <a:tc>
                  <a:txBody>
                    <a:bodyPr/>
                    <a:p>
                      <a:pPr algn="ctr">
                        <a:lnSpc>
                          <a:spcPct val="100000"/>
                        </a:lnSpc>
                      </a:pPr>
                      <a:r>
                        <a:rPr lang="fr-FR" sz="1000" strike="noStrike">
                          <a:solidFill>
                            <a:srgbClr val="000000"/>
                          </a:solidFill>
                          <a:latin typeface="Calibri"/>
                        </a:rPr>
                        <a:t>                       </a:t>
                      </a:r>
                      <a:r>
                        <a:rPr lang="fr-FR" sz="1000" strike="noStrike">
                          <a:solidFill>
                            <a:srgbClr val="000000"/>
                          </a:solidFill>
                          <a:latin typeface="Calibri"/>
                        </a:rPr>
                        <a:t>2 323 € </a:t>
                      </a:r>
                      <a:endParaRPr/>
                    </a:p>
                  </a:txBody>
                  <a:tcPr/>
                </a:tc>
              </a:tr>
            </a:tbl>
          </a:graphicData>
        </a:graphic>
      </p:graphicFrame>
    </p:spTree>
  </p:cSld>
  <p:transition>
    <p:random/>
  </p:transition>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0" name="CustomShape 1"/>
          <p:cNvSpPr/>
          <p:nvPr/>
        </p:nvSpPr>
        <p:spPr>
          <a:xfrm>
            <a:off x="0" y="188640"/>
            <a:ext cx="8914680" cy="685080"/>
          </a:xfrm>
          <a:prstGeom prst="rect">
            <a:avLst/>
          </a:prstGeom>
          <a:noFill/>
          <a:ln w="9360">
            <a:noFill/>
          </a:ln>
        </p:spPr>
        <p:style>
          <a:lnRef idx="0"/>
          <a:fillRef idx="0"/>
          <a:effectRef idx="0"/>
          <a:fontRef idx="minor"/>
        </p:style>
        <p:txBody>
          <a:bodyPr lIns="36000" rIns="36000" tIns="36000" bIns="36000" anchor="ctr"/>
          <a:p>
            <a:r>
              <a:rPr b="1" lang="fr-FR" sz="2000" strike="noStrike">
                <a:solidFill>
                  <a:srgbClr val="ffffff"/>
                </a:solidFill>
                <a:latin typeface="Verdana"/>
                <a:ea typeface="ＭＳ Ｐゴシック"/>
              </a:rPr>
              <a:t>Fiche N°6 : Les impacts sur les modes de transport et sur les émissions de CO2 </a:t>
            </a:r>
            <a:endParaRPr/>
          </a:p>
          <a:p>
            <a:pPr>
              <a:lnSpc>
                <a:spcPct val="100000"/>
              </a:lnSpc>
            </a:pPr>
            <a:endParaRPr/>
          </a:p>
        </p:txBody>
      </p:sp>
      <p:sp>
        <p:nvSpPr>
          <p:cNvPr id="141" name="CustomShape 2"/>
          <p:cNvSpPr/>
          <p:nvPr/>
        </p:nvSpPr>
        <p:spPr>
          <a:xfrm>
            <a:off x="838080" y="1295280"/>
            <a:ext cx="7543080" cy="4952160"/>
          </a:xfrm>
          <a:prstGeom prst="rect">
            <a:avLst/>
          </a:prstGeom>
          <a:noFill/>
          <a:ln w="9360">
            <a:noFill/>
          </a:ln>
        </p:spPr>
        <p:style>
          <a:lnRef idx="0"/>
          <a:fillRef idx="0"/>
          <a:effectRef idx="0"/>
          <a:fontRef idx="minor"/>
        </p:style>
      </p:sp>
      <p:graphicFrame>
        <p:nvGraphicFramePr>
          <p:cNvPr id="142" name="Table 3"/>
          <p:cNvGraphicFramePr/>
          <p:nvPr/>
        </p:nvGraphicFramePr>
        <p:xfrm>
          <a:off x="683640" y="1268640"/>
          <a:ext cx="7200000" cy="3556800"/>
        </p:xfrm>
        <a:graphic>
          <a:graphicData uri="http://schemas.openxmlformats.org/drawingml/2006/table">
            <a:tbl>
              <a:tblPr/>
              <a:tblGrid>
                <a:gridCol w="1520280"/>
                <a:gridCol w="1351440"/>
                <a:gridCol w="1435680"/>
                <a:gridCol w="1435680"/>
                <a:gridCol w="1457280"/>
              </a:tblGrid>
              <a:tr h="524520">
                <a:tc>
                  <a:txBody>
                    <a:bodyPr/>
                    <a:p>
                      <a:pPr algn="ctr">
                        <a:lnSpc>
                          <a:spcPct val="100000"/>
                        </a:lnSpc>
                      </a:pPr>
                      <a:r>
                        <a:rPr b="1" lang="fr-FR" sz="1400" strike="noStrike">
                          <a:solidFill>
                            <a:srgbClr val="ffffff"/>
                          </a:solidFill>
                          <a:latin typeface="Verdana"/>
                        </a:rPr>
                        <a:t> </a:t>
                      </a:r>
                      <a:endParaRPr/>
                    </a:p>
                  </a:txBody>
                  <a:tcPr/>
                </a:tc>
                <a:tc>
                  <a:txBody>
                    <a:bodyPr/>
                    <a:p>
                      <a:pPr algn="ctr">
                        <a:lnSpc>
                          <a:spcPct val="100000"/>
                        </a:lnSpc>
                      </a:pPr>
                      <a:r>
                        <a:rPr b="1" lang="fr-FR" sz="1400" strike="noStrike">
                          <a:solidFill>
                            <a:srgbClr val="ffffff"/>
                          </a:solidFill>
                          <a:latin typeface="Verdana"/>
                        </a:rPr>
                        <a:t>Actuel </a:t>
                      </a:r>
                      <a:endParaRPr/>
                    </a:p>
                  </a:txBody>
                  <a:tcPr/>
                </a:tc>
                <a:tc>
                  <a:txBody>
                    <a:bodyPr/>
                    <a:p>
                      <a:pPr algn="ctr">
                        <a:lnSpc>
                          <a:spcPct val="100000"/>
                        </a:lnSpc>
                      </a:pPr>
                      <a:r>
                        <a:rPr b="1" lang="fr-FR" sz="1400" strike="noStrike">
                          <a:solidFill>
                            <a:srgbClr val="ffffff"/>
                          </a:solidFill>
                          <a:latin typeface="Verdana"/>
                        </a:rPr>
                        <a:t>S1 </a:t>
                      </a:r>
                      <a:endParaRPr/>
                    </a:p>
                  </a:txBody>
                  <a:tcPr/>
                </a:tc>
                <a:tc>
                  <a:txBody>
                    <a:bodyPr/>
                    <a:p>
                      <a:pPr algn="ctr">
                        <a:lnSpc>
                          <a:spcPct val="100000"/>
                        </a:lnSpc>
                      </a:pPr>
                      <a:r>
                        <a:rPr b="1" lang="fr-FR" sz="1400" strike="noStrike">
                          <a:solidFill>
                            <a:srgbClr val="ffffff"/>
                          </a:solidFill>
                          <a:latin typeface="Verdana"/>
                        </a:rPr>
                        <a:t>S3 ORA</a:t>
                      </a:r>
                      <a:endParaRPr/>
                    </a:p>
                  </a:txBody>
                  <a:tcPr/>
                </a:tc>
                <a:tc>
                  <a:txBody>
                    <a:bodyPr/>
                    <a:p>
                      <a:pPr algn="ctr">
                        <a:lnSpc>
                          <a:spcPct val="100000"/>
                        </a:lnSpc>
                      </a:pPr>
                      <a:r>
                        <a:rPr b="1" lang="fr-FR" sz="1400" strike="noStrike">
                          <a:solidFill>
                            <a:srgbClr val="ffffff"/>
                          </a:solidFill>
                          <a:latin typeface="Verdana"/>
                        </a:rPr>
                        <a:t>S3 Millénaire </a:t>
                      </a:r>
                      <a:endParaRPr/>
                    </a:p>
                  </a:txBody>
                  <a:tcPr/>
                </a:tc>
              </a:tr>
              <a:tr h="524520">
                <a:tc>
                  <a:txBody>
                    <a:bodyPr/>
                    <a:p>
                      <a:pPr algn="ctr">
                        <a:lnSpc>
                          <a:spcPct val="100000"/>
                        </a:lnSpc>
                      </a:pPr>
                      <a:r>
                        <a:rPr b="1" lang="fr-FR" sz="1400" strike="noStrike">
                          <a:solidFill>
                            <a:srgbClr val="ffffff"/>
                          </a:solidFill>
                          <a:latin typeface="Verdana"/>
                        </a:rPr>
                        <a:t>Temps voiture </a:t>
                      </a:r>
                      <a:endParaRPr/>
                    </a:p>
                  </a:txBody>
                  <a:tcPr/>
                </a:tc>
                <a:tc>
                  <a:txBody>
                    <a:bodyPr/>
                    <a:p>
                      <a:pPr algn="ctr">
                        <a:lnSpc>
                          <a:spcPct val="100000"/>
                        </a:lnSpc>
                      </a:pPr>
                      <a:r>
                        <a:rPr lang="fr-FR" sz="1400" strike="noStrike">
                          <a:solidFill>
                            <a:srgbClr val="000000"/>
                          </a:solidFill>
                          <a:latin typeface="Verdana"/>
                        </a:rPr>
                        <a:t>49,7</a:t>
                      </a:r>
                      <a:endParaRPr/>
                    </a:p>
                  </a:txBody>
                  <a:tcPr/>
                </a:tc>
                <a:tc>
                  <a:txBody>
                    <a:bodyPr/>
                    <a:p>
                      <a:pPr algn="ctr">
                        <a:lnSpc>
                          <a:spcPct val="100000"/>
                        </a:lnSpc>
                      </a:pPr>
                      <a:r>
                        <a:rPr lang="fr-FR" sz="1400" strike="noStrike">
                          <a:solidFill>
                            <a:srgbClr val="000000"/>
                          </a:solidFill>
                          <a:latin typeface="Verdana"/>
                        </a:rPr>
                        <a:t>50,8</a:t>
                      </a:r>
                      <a:endParaRPr/>
                    </a:p>
                  </a:txBody>
                  <a:tcPr/>
                </a:tc>
                <a:tc>
                  <a:txBody>
                    <a:bodyPr/>
                    <a:p>
                      <a:pPr algn="ctr">
                        <a:lnSpc>
                          <a:spcPct val="100000"/>
                        </a:lnSpc>
                      </a:pPr>
                      <a:r>
                        <a:rPr lang="fr-FR" sz="1400" strike="noStrike">
                          <a:solidFill>
                            <a:srgbClr val="000000"/>
                          </a:solidFill>
                          <a:latin typeface="Verdana"/>
                        </a:rPr>
                        <a:t>47,9</a:t>
                      </a:r>
                      <a:endParaRPr/>
                    </a:p>
                  </a:txBody>
                  <a:tcPr/>
                </a:tc>
                <a:tc>
                  <a:txBody>
                    <a:bodyPr/>
                    <a:p>
                      <a:pPr algn="ctr">
                        <a:lnSpc>
                          <a:spcPct val="100000"/>
                        </a:lnSpc>
                      </a:pPr>
                      <a:r>
                        <a:rPr lang="fr-FR" sz="1400" strike="noStrike">
                          <a:solidFill>
                            <a:srgbClr val="000000"/>
                          </a:solidFill>
                          <a:latin typeface="Verdana"/>
                        </a:rPr>
                        <a:t>43,9</a:t>
                      </a:r>
                      <a:endParaRPr/>
                    </a:p>
                  </a:txBody>
                  <a:tcPr/>
                </a:tc>
              </a:tr>
              <a:tr h="740880">
                <a:tc>
                  <a:txBody>
                    <a:bodyPr/>
                    <a:p>
                      <a:pPr algn="ctr">
                        <a:lnSpc>
                          <a:spcPct val="100000"/>
                        </a:lnSpc>
                      </a:pPr>
                      <a:r>
                        <a:rPr b="1" lang="fr-FR" sz="1400" strike="noStrike">
                          <a:solidFill>
                            <a:srgbClr val="ffffff"/>
                          </a:solidFill>
                          <a:latin typeface="Verdana"/>
                        </a:rPr>
                        <a:t>Nombre de places parking </a:t>
                      </a:r>
                      <a:endParaRPr/>
                    </a:p>
                  </a:txBody>
                  <a:tcPr/>
                </a:tc>
                <a:tc>
                  <a:txBody>
                    <a:bodyPr/>
                    <a:p>
                      <a:pPr algn="ctr">
                        <a:lnSpc>
                          <a:spcPct val="100000"/>
                        </a:lnSpc>
                      </a:pPr>
                      <a:r>
                        <a:rPr lang="fr-FR" sz="1400" strike="noStrike">
                          <a:solidFill>
                            <a:srgbClr val="000000"/>
                          </a:solidFill>
                          <a:latin typeface="Verdana"/>
                        </a:rPr>
                        <a:t>15</a:t>
                      </a:r>
                      <a:endParaRPr/>
                    </a:p>
                  </a:txBody>
                  <a:tcPr/>
                </a:tc>
                <a:tc>
                  <a:txBody>
                    <a:bodyPr/>
                    <a:p>
                      <a:pPr algn="ctr">
                        <a:lnSpc>
                          <a:spcPct val="100000"/>
                        </a:lnSpc>
                      </a:pPr>
                      <a:r>
                        <a:rPr lang="fr-FR" sz="1400" strike="noStrike">
                          <a:solidFill>
                            <a:srgbClr val="000000"/>
                          </a:solidFill>
                          <a:latin typeface="Verdana"/>
                        </a:rPr>
                        <a:t>30</a:t>
                      </a:r>
                      <a:endParaRPr/>
                    </a:p>
                  </a:txBody>
                  <a:tcPr/>
                </a:tc>
                <a:tc>
                  <a:txBody>
                    <a:bodyPr/>
                    <a:p>
                      <a:pPr algn="ctr">
                        <a:lnSpc>
                          <a:spcPct val="100000"/>
                        </a:lnSpc>
                      </a:pPr>
                      <a:r>
                        <a:rPr lang="fr-FR" sz="1400" strike="noStrike">
                          <a:solidFill>
                            <a:srgbClr val="000000"/>
                          </a:solidFill>
                          <a:latin typeface="Verdana"/>
                        </a:rPr>
                        <a:t>200</a:t>
                      </a:r>
                      <a:endParaRPr/>
                    </a:p>
                  </a:txBody>
                  <a:tcPr/>
                </a:tc>
                <a:tc>
                  <a:txBody>
                    <a:bodyPr/>
                    <a:p>
                      <a:pPr algn="ctr">
                        <a:lnSpc>
                          <a:spcPct val="100000"/>
                        </a:lnSpc>
                      </a:pPr>
                      <a:r>
                        <a:rPr lang="fr-FR" sz="1400" strike="noStrike">
                          <a:solidFill>
                            <a:srgbClr val="000000"/>
                          </a:solidFill>
                          <a:latin typeface="Verdana"/>
                        </a:rPr>
                        <a:t>300</a:t>
                      </a:r>
                      <a:endParaRPr/>
                    </a:p>
                  </a:txBody>
                  <a:tcPr/>
                </a:tc>
              </a:tr>
              <a:tr h="308160">
                <a:tc>
                  <a:txBody>
                    <a:bodyPr/>
                    <a:p>
                      <a:pPr algn="ctr">
                        <a:lnSpc>
                          <a:spcPct val="100000"/>
                        </a:lnSpc>
                      </a:pPr>
                      <a:r>
                        <a:rPr b="1" lang="fr-FR" sz="1400" strike="noStrike">
                          <a:solidFill>
                            <a:srgbClr val="ffffff"/>
                          </a:solidFill>
                          <a:latin typeface="Verdana"/>
                        </a:rPr>
                        <a:t>Part VP </a:t>
                      </a:r>
                      <a:endParaRPr/>
                    </a:p>
                  </a:txBody>
                  <a:tcPr/>
                </a:tc>
                <a:tc>
                  <a:txBody>
                    <a:bodyPr/>
                    <a:p>
                      <a:pPr algn="ctr">
                        <a:lnSpc>
                          <a:spcPct val="100000"/>
                        </a:lnSpc>
                      </a:pPr>
                      <a:r>
                        <a:rPr lang="fr-FR" sz="1400" strike="noStrike">
                          <a:solidFill>
                            <a:srgbClr val="000000"/>
                          </a:solidFill>
                          <a:latin typeface="Calibri"/>
                        </a:rPr>
                        <a:t>0</a:t>
                      </a:r>
                      <a:endParaRPr/>
                    </a:p>
                  </a:txBody>
                  <a:tcPr/>
                </a:tc>
                <a:tc>
                  <a:txBody>
                    <a:bodyPr/>
                    <a:p>
                      <a:pPr algn="ctr">
                        <a:lnSpc>
                          <a:spcPct val="100000"/>
                        </a:lnSpc>
                      </a:pPr>
                      <a:r>
                        <a:rPr lang="fr-FR" sz="1400" strike="noStrike">
                          <a:solidFill>
                            <a:srgbClr val="000000"/>
                          </a:solidFill>
                          <a:latin typeface="Calibri"/>
                        </a:rPr>
                        <a:t>0</a:t>
                      </a:r>
                      <a:endParaRPr/>
                    </a:p>
                  </a:txBody>
                  <a:tcPr/>
                </a:tc>
                <a:tc>
                  <a:txBody>
                    <a:bodyPr/>
                    <a:p>
                      <a:pPr algn="ctr">
                        <a:lnSpc>
                          <a:spcPct val="100000"/>
                        </a:lnSpc>
                      </a:pPr>
                      <a:r>
                        <a:rPr lang="fr-FR" sz="1400" strike="noStrike">
                          <a:solidFill>
                            <a:srgbClr val="000000"/>
                          </a:solidFill>
                          <a:latin typeface="Calibri"/>
                        </a:rPr>
                        <a:t>200</a:t>
                      </a:r>
                      <a:endParaRPr/>
                    </a:p>
                  </a:txBody>
                  <a:tcPr/>
                </a:tc>
                <a:tc>
                  <a:txBody>
                    <a:bodyPr/>
                    <a:p>
                      <a:pPr algn="ctr">
                        <a:lnSpc>
                          <a:spcPct val="100000"/>
                        </a:lnSpc>
                      </a:pPr>
                      <a:r>
                        <a:rPr lang="fr-FR" sz="1400" strike="noStrike">
                          <a:solidFill>
                            <a:srgbClr val="000000"/>
                          </a:solidFill>
                          <a:latin typeface="Calibri"/>
                        </a:rPr>
                        <a:t>300</a:t>
                      </a:r>
                      <a:endParaRPr/>
                    </a:p>
                  </a:txBody>
                  <a:tcPr/>
                </a:tc>
              </a:tr>
              <a:tr h="308160">
                <a:tc>
                  <a:txBody>
                    <a:bodyPr/>
                    <a:p>
                      <a:pPr algn="ctr">
                        <a:lnSpc>
                          <a:spcPct val="100000"/>
                        </a:lnSpc>
                      </a:pPr>
                      <a:r>
                        <a:rPr b="1" lang="fr-FR" sz="1400" strike="noStrike">
                          <a:solidFill>
                            <a:srgbClr val="ffffff"/>
                          </a:solidFill>
                          <a:latin typeface="Verdana"/>
                        </a:rPr>
                        <a:t>TEQ CO2/an </a:t>
                      </a:r>
                      <a:endParaRPr/>
                    </a:p>
                  </a:txBody>
                  <a:tcPr/>
                </a:tc>
                <a:tc>
                  <a:txBody>
                    <a:bodyPr/>
                    <a:p>
                      <a:pPr algn="ctr">
                        <a:lnSpc>
                          <a:spcPct val="100000"/>
                        </a:lnSpc>
                      </a:pPr>
                      <a:r>
                        <a:rPr lang="fr-FR" sz="1400" strike="noStrike">
                          <a:solidFill>
                            <a:srgbClr val="000000"/>
                          </a:solidFill>
                          <a:latin typeface="Verdana"/>
                        </a:rPr>
                        <a:t>157</a:t>
                      </a:r>
                      <a:endParaRPr/>
                    </a:p>
                  </a:txBody>
                  <a:tcPr/>
                </a:tc>
                <a:tc>
                  <a:txBody>
                    <a:bodyPr/>
                    <a:p>
                      <a:pPr algn="ctr">
                        <a:lnSpc>
                          <a:spcPct val="100000"/>
                        </a:lnSpc>
                      </a:pPr>
                      <a:r>
                        <a:rPr lang="fr-FR" sz="1400" strike="noStrike">
                          <a:solidFill>
                            <a:srgbClr val="000000"/>
                          </a:solidFill>
                          <a:latin typeface="Verdana"/>
                        </a:rPr>
                        <a:t>Environ 157 </a:t>
                      </a:r>
                      <a:endParaRPr/>
                    </a:p>
                  </a:txBody>
                  <a:tcPr/>
                </a:tc>
                <a:tc>
                  <a:txBody>
                    <a:bodyPr/>
                    <a:p>
                      <a:pPr algn="ctr">
                        <a:lnSpc>
                          <a:spcPct val="100000"/>
                        </a:lnSpc>
                      </a:pPr>
                      <a:r>
                        <a:rPr lang="fr-FR" sz="1400" strike="noStrike">
                          <a:solidFill>
                            <a:srgbClr val="000000"/>
                          </a:solidFill>
                          <a:latin typeface="Verdana"/>
                        </a:rPr>
                        <a:t>993</a:t>
                      </a:r>
                      <a:endParaRPr/>
                    </a:p>
                  </a:txBody>
                  <a:tcPr/>
                </a:tc>
                <a:tc>
                  <a:txBody>
                    <a:bodyPr/>
                    <a:p>
                      <a:pPr algn="ctr">
                        <a:lnSpc>
                          <a:spcPct val="100000"/>
                        </a:lnSpc>
                      </a:pPr>
                      <a:r>
                        <a:rPr lang="fr-FR" sz="1400" strike="noStrike">
                          <a:solidFill>
                            <a:srgbClr val="000000"/>
                          </a:solidFill>
                          <a:latin typeface="Verdana"/>
                        </a:rPr>
                        <a:t>1262</a:t>
                      </a:r>
                      <a:endParaRPr/>
                    </a:p>
                  </a:txBody>
                  <a:tcPr/>
                </a:tc>
              </a:tr>
              <a:tr h="740880">
                <a:tc>
                  <a:txBody>
                    <a:bodyPr/>
                    <a:p>
                      <a:pPr algn="ctr">
                        <a:lnSpc>
                          <a:spcPct val="100000"/>
                        </a:lnSpc>
                      </a:pPr>
                      <a:r>
                        <a:rPr b="1" lang="fr-FR" sz="1400" strike="noStrike">
                          <a:solidFill>
                            <a:srgbClr val="ffffff"/>
                          </a:solidFill>
                          <a:latin typeface="Verdana"/>
                        </a:rPr>
                        <a:t>Ecarts émissions TEQ CO2 </a:t>
                      </a:r>
                      <a:endParaRPr/>
                    </a:p>
                  </a:txBody>
                  <a:tcPr/>
                </a:tc>
                <a:tc>
                  <a:txBody>
                    <a:bodyPr/>
                    <a:p>
                      <a:pPr algn="ctr">
                        <a:lnSpc>
                          <a:spcPct val="100000"/>
                        </a:lnSpc>
                      </a:pPr>
                      <a:r>
                        <a:rPr lang="fr-FR" sz="1400" strike="noStrike">
                          <a:solidFill>
                            <a:srgbClr val="000000"/>
                          </a:solidFill>
                          <a:latin typeface="Calibri"/>
                        </a:rPr>
                        <a:t>réf </a:t>
                      </a:r>
                      <a:endParaRPr/>
                    </a:p>
                  </a:txBody>
                  <a:tcPr/>
                </a:tc>
                <a:tc>
                  <a:txBody>
                    <a:bodyPr/>
                    <a:p>
                      <a:pPr algn="ctr">
                        <a:lnSpc>
                          <a:spcPct val="100000"/>
                        </a:lnSpc>
                      </a:pPr>
                      <a:r>
                        <a:rPr lang="fr-FR" sz="1400" strike="noStrike">
                          <a:solidFill>
                            <a:srgbClr val="000000"/>
                          </a:solidFill>
                          <a:latin typeface="Calibri"/>
                        </a:rPr>
                        <a:t>0</a:t>
                      </a:r>
                      <a:endParaRPr/>
                    </a:p>
                  </a:txBody>
                  <a:tcPr/>
                </a:tc>
                <a:tc>
                  <a:txBody>
                    <a:bodyPr/>
                    <a:p>
                      <a:pPr algn="ctr">
                        <a:lnSpc>
                          <a:spcPct val="100000"/>
                        </a:lnSpc>
                      </a:pPr>
                      <a:r>
                        <a:rPr lang="fr-FR" sz="1400" strike="noStrike">
                          <a:solidFill>
                            <a:srgbClr val="000000"/>
                          </a:solidFill>
                          <a:latin typeface="Calibri"/>
                        </a:rPr>
                        <a:t>836</a:t>
                      </a:r>
                      <a:endParaRPr/>
                    </a:p>
                  </a:txBody>
                  <a:tcPr/>
                </a:tc>
                <a:tc>
                  <a:txBody>
                    <a:bodyPr/>
                    <a:p>
                      <a:pPr algn="ctr">
                        <a:lnSpc>
                          <a:spcPct val="100000"/>
                        </a:lnSpc>
                      </a:pPr>
                      <a:r>
                        <a:rPr lang="fr-FR" sz="1400" strike="noStrike">
                          <a:solidFill>
                            <a:srgbClr val="000000"/>
                          </a:solidFill>
                          <a:latin typeface="Calibri"/>
                        </a:rPr>
                        <a:t>1105</a:t>
                      </a:r>
                      <a:endParaRPr/>
                    </a:p>
                  </a:txBody>
                  <a:tcPr/>
                </a:tc>
              </a:tr>
              <a:tr h="524520">
                <a:tc>
                  <a:txBody>
                    <a:bodyPr/>
                    <a:p>
                      <a:pPr algn="ctr">
                        <a:lnSpc>
                          <a:spcPct val="100000"/>
                        </a:lnSpc>
                      </a:pPr>
                      <a:r>
                        <a:rPr b="1" lang="fr-FR" sz="1400" strike="noStrike">
                          <a:solidFill>
                            <a:srgbClr val="ffffff"/>
                          </a:solidFill>
                          <a:latin typeface="Verdana"/>
                        </a:rPr>
                        <a:t>Valorisation annuelle €</a:t>
                      </a:r>
                      <a:endParaRPr/>
                    </a:p>
                  </a:txBody>
                  <a:tcPr/>
                </a:tc>
                <a:tc>
                  <a:txBody>
                    <a:bodyPr/>
                    <a:p>
                      <a:pPr algn="ctr">
                        <a:lnSpc>
                          <a:spcPct val="100000"/>
                        </a:lnSpc>
                      </a:pPr>
                      <a:r>
                        <a:rPr b="1" lang="fr-FR" sz="1600" strike="noStrike">
                          <a:solidFill>
                            <a:srgbClr val="ffffff"/>
                          </a:solidFill>
                          <a:latin typeface="Calibri"/>
                        </a:rPr>
                        <a:t>8 406 €</a:t>
                      </a:r>
                      <a:endParaRPr/>
                    </a:p>
                  </a:txBody>
                  <a:tcPr/>
                </a:tc>
                <a:tc>
                  <a:txBody>
                    <a:bodyPr/>
                    <a:p>
                      <a:pPr algn="ctr">
                        <a:lnSpc>
                          <a:spcPct val="100000"/>
                        </a:lnSpc>
                      </a:pPr>
                      <a:r>
                        <a:rPr b="1" lang="fr-FR" sz="1600" strike="noStrike">
                          <a:solidFill>
                            <a:srgbClr val="ffffff"/>
                          </a:solidFill>
                          <a:latin typeface="Calibri"/>
                        </a:rPr>
                        <a:t>0 €</a:t>
                      </a:r>
                      <a:endParaRPr/>
                    </a:p>
                  </a:txBody>
                  <a:tcPr/>
                </a:tc>
                <a:tc>
                  <a:txBody>
                    <a:bodyPr/>
                    <a:p>
                      <a:pPr algn="ctr">
                        <a:lnSpc>
                          <a:spcPct val="100000"/>
                        </a:lnSpc>
                      </a:pPr>
                      <a:r>
                        <a:rPr b="1" lang="fr-FR" sz="1600" strike="noStrike">
                          <a:solidFill>
                            <a:srgbClr val="ffffff"/>
                          </a:solidFill>
                          <a:latin typeface="Calibri"/>
                        </a:rPr>
                        <a:t>53 169 €</a:t>
                      </a:r>
                      <a:endParaRPr/>
                    </a:p>
                  </a:txBody>
                  <a:tcPr/>
                </a:tc>
                <a:tc>
                  <a:txBody>
                    <a:bodyPr/>
                    <a:p>
                      <a:pPr algn="ctr">
                        <a:lnSpc>
                          <a:spcPct val="100000"/>
                        </a:lnSpc>
                      </a:pPr>
                      <a:r>
                        <a:rPr b="1" lang="fr-FR" sz="1600" strike="noStrike">
                          <a:solidFill>
                            <a:srgbClr val="ffffff"/>
                          </a:solidFill>
                          <a:latin typeface="Calibri"/>
                        </a:rPr>
                        <a:t>67 572 €</a:t>
                      </a:r>
                      <a:endParaRPr/>
                    </a:p>
                  </a:txBody>
                  <a:tcPr/>
                </a:tc>
              </a:tr>
              <a:tr h="340200">
                <a:tc>
                  <a:txBody>
                    <a:bodyPr/>
                    <a:p>
                      <a:pPr algn="ctr">
                        <a:lnSpc>
                          <a:spcPct val="100000"/>
                        </a:lnSpc>
                      </a:pPr>
                      <a:r>
                        <a:rPr b="1" lang="fr-FR" sz="1400" strike="noStrike">
                          <a:solidFill>
                            <a:srgbClr val="ffffff"/>
                          </a:solidFill>
                          <a:latin typeface="Verdana"/>
                        </a:rPr>
                        <a:t>VAN</a:t>
                      </a:r>
                      <a:endParaRPr/>
                    </a:p>
                  </a:txBody>
                  <a:tcPr/>
                </a:tc>
                <a:tc>
                  <a:txBody>
                    <a:bodyPr/>
                    <a:p>
                      <a:pPr algn="ctr">
                        <a:lnSpc>
                          <a:spcPct val="100000"/>
                        </a:lnSpc>
                      </a:pPr>
                      <a:r>
                        <a:rPr b="1" lang="fr-FR" sz="1600" strike="noStrike">
                          <a:solidFill>
                            <a:srgbClr val="ffffff"/>
                          </a:solidFill>
                          <a:latin typeface="Calibri"/>
                        </a:rPr>
                        <a:t>124 000 €</a:t>
                      </a:r>
                      <a:endParaRPr/>
                    </a:p>
                  </a:txBody>
                  <a:tcPr/>
                </a:tc>
                <a:tc>
                  <a:txBody>
                    <a:bodyPr/>
                    <a:p>
                      <a:pPr algn="ctr">
                        <a:lnSpc>
                          <a:spcPct val="100000"/>
                        </a:lnSpc>
                      </a:pPr>
                      <a:r>
                        <a:rPr b="1" lang="fr-FR" sz="1600" strike="noStrike">
                          <a:solidFill>
                            <a:srgbClr val="ffffff"/>
                          </a:solidFill>
                          <a:latin typeface="Calibri"/>
                        </a:rPr>
                        <a:t>0 €</a:t>
                      </a:r>
                      <a:endParaRPr/>
                    </a:p>
                  </a:txBody>
                  <a:tcPr/>
                </a:tc>
                <a:tc>
                  <a:txBody>
                    <a:bodyPr/>
                    <a:p>
                      <a:pPr algn="ctr">
                        <a:lnSpc>
                          <a:spcPct val="100000"/>
                        </a:lnSpc>
                      </a:pPr>
                      <a:r>
                        <a:rPr b="1" lang="fr-FR" sz="1600" strike="noStrike">
                          <a:solidFill>
                            <a:srgbClr val="ffffff"/>
                          </a:solidFill>
                          <a:latin typeface="Calibri"/>
                        </a:rPr>
                        <a:t>784 000 €</a:t>
                      </a:r>
                      <a:endParaRPr/>
                    </a:p>
                  </a:txBody>
                  <a:tcPr/>
                </a:tc>
                <a:tc>
                  <a:txBody>
                    <a:bodyPr/>
                    <a:p>
                      <a:pPr algn="ctr">
                        <a:lnSpc>
                          <a:spcPct val="100000"/>
                        </a:lnSpc>
                      </a:pPr>
                      <a:r>
                        <a:rPr b="1" lang="fr-FR" sz="1600" strike="noStrike">
                          <a:solidFill>
                            <a:srgbClr val="ffffff"/>
                          </a:solidFill>
                          <a:latin typeface="Calibri"/>
                        </a:rPr>
                        <a:t>996 000 €</a:t>
                      </a:r>
                      <a:endParaRPr/>
                    </a:p>
                  </a:txBody>
                  <a:tcPr/>
                </a:tc>
              </a:tr>
            </a:tbl>
          </a:graphicData>
        </a:graphic>
      </p:graphicFrame>
      <p:sp>
        <p:nvSpPr>
          <p:cNvPr id="143" name="CustomShape 4"/>
          <p:cNvSpPr/>
          <p:nvPr/>
        </p:nvSpPr>
        <p:spPr>
          <a:xfrm>
            <a:off x="179640" y="5301360"/>
            <a:ext cx="8807040" cy="2132280"/>
          </a:xfrm>
          <a:prstGeom prst="rect">
            <a:avLst/>
          </a:prstGeom>
          <a:noFill/>
          <a:ln w="9360">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100" strike="noStrike">
                <a:solidFill>
                  <a:srgbClr val="204162"/>
                </a:solidFill>
                <a:latin typeface="Verdana"/>
                <a:ea typeface="ＭＳ Ｐゴシック"/>
              </a:rPr>
              <a:t>Principales hypothèses :</a:t>
            </a:r>
            <a:endParaRPr/>
          </a:p>
          <a:p>
            <a:pPr lvl="1" algn="just">
              <a:lnSpc>
                <a:spcPct val="100000"/>
              </a:lnSpc>
              <a:buFont typeface="StarSymbol"/>
              <a:buChar char="l"/>
            </a:pPr>
            <a:r>
              <a:rPr lang="fr-FR" sz="1000" strike="noStrike">
                <a:solidFill>
                  <a:srgbClr val="000000"/>
                </a:solidFill>
                <a:latin typeface="Verdana"/>
                <a:ea typeface="ＭＳ Ｐゴシック"/>
              </a:rPr>
              <a:t>100 % des agents prennent le transport en commun dans la situation actuelle et pour le scénario 1</a:t>
            </a:r>
            <a:endParaRPr/>
          </a:p>
          <a:p>
            <a:pPr lvl="1" algn="just">
              <a:lnSpc>
                <a:spcPct val="100000"/>
              </a:lnSpc>
              <a:buFont typeface="StarSymbol"/>
              <a:buChar char="l"/>
            </a:pPr>
            <a:r>
              <a:rPr lang="fr-FR" sz="1000" strike="noStrike">
                <a:solidFill>
                  <a:srgbClr val="000000"/>
                </a:solidFill>
                <a:latin typeface="Verdana"/>
                <a:ea typeface="ＭＳ Ｐゴシック"/>
              </a:rPr>
              <a:t>Pour le scenario 3, c’est le nombre de places de parking qui induit le nombre de déplacements en VP  et ce sont les agents qui ont le temps de déplacement le plus important qui font ce choix</a:t>
            </a:r>
            <a:endParaRPr/>
          </a:p>
          <a:p>
            <a:pPr lvl="1" algn="just">
              <a:lnSpc>
                <a:spcPct val="100000"/>
              </a:lnSpc>
              <a:buFont typeface="StarSymbol"/>
              <a:buChar char="l"/>
            </a:pPr>
            <a:r>
              <a:rPr lang="fr-FR" sz="1000" strike="noStrike">
                <a:solidFill>
                  <a:srgbClr val="000000"/>
                </a:solidFill>
                <a:latin typeface="Verdana"/>
                <a:ea typeface="ＭＳ Ｐゴシック"/>
              </a:rPr>
              <a:t>Valorisation de la TEQ CO2 à 50 euros, mais ce montant est considéré comme sous-évalué pare certains experts</a:t>
            </a:r>
            <a:endParaRPr/>
          </a:p>
          <a:p>
            <a:pPr lvl="1" algn="just">
              <a:lnSpc>
                <a:spcPct val="100000"/>
              </a:lnSpc>
              <a:buFont typeface="StarSymbol"/>
              <a:buChar char="l"/>
            </a:pPr>
            <a:r>
              <a:rPr lang="fr-FR" sz="1000" strike="noStrike">
                <a:solidFill>
                  <a:srgbClr val="000000"/>
                </a:solidFill>
                <a:latin typeface="Verdana"/>
                <a:ea typeface="ＭＳ Ｐゴシック"/>
              </a:rPr>
              <a:t>Pas de prise en compte des émissions de micro-particules</a:t>
            </a:r>
            <a:endParaRPr/>
          </a:p>
          <a:p>
            <a:pPr algn="just">
              <a:lnSpc>
                <a:spcPct val="100000"/>
              </a:lnSpc>
            </a:pPr>
            <a:endParaRPr/>
          </a:p>
          <a:p>
            <a:pPr algn="just">
              <a:lnSpc>
                <a:spcPct val="100000"/>
              </a:lnSpc>
            </a:pPr>
            <a:endParaRPr/>
          </a:p>
          <a:p>
            <a:pPr algn="just">
              <a:lnSpc>
                <a:spcPct val="100000"/>
              </a:lnSpc>
            </a:pPr>
            <a:endParaRPr/>
          </a:p>
        </p:txBody>
      </p:sp>
    </p:spTree>
  </p:cSld>
  <p:transition>
    <p:random/>
  </p:transition>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N°7 : Impacts sur mobilité, vacances de poste et compensations éventuelles</a:t>
            </a:r>
            <a:endParaRPr/>
          </a:p>
        </p:txBody>
      </p:sp>
      <p:sp>
        <p:nvSpPr>
          <p:cNvPr id="145" name="CustomShape 2"/>
          <p:cNvSpPr/>
          <p:nvPr/>
        </p:nvSpPr>
        <p:spPr>
          <a:xfrm>
            <a:off x="107640" y="908640"/>
            <a:ext cx="8856360" cy="6696000"/>
          </a:xfrm>
          <a:prstGeom prst="rect">
            <a:avLst/>
          </a:prstGeom>
          <a:noFill/>
          <a:ln>
            <a:noFill/>
          </a:ln>
        </p:spPr>
        <p:style>
          <a:lnRef idx="0"/>
          <a:fillRef idx="0"/>
          <a:effectRef idx="0"/>
          <a:fontRef idx="minor"/>
        </p:style>
        <p:txBody>
          <a:bodyPr lIns="90000" rIns="90000" tIns="45000" bIns="45000"/>
          <a:p>
            <a:pPr algn="just">
              <a:lnSpc>
                <a:spcPct val="100000"/>
              </a:lnSpc>
            </a:pPr>
            <a:endParaRPr/>
          </a:p>
          <a:p>
            <a:pPr algn="just">
              <a:lnSpc>
                <a:spcPct val="100000"/>
              </a:lnSpc>
            </a:pPr>
            <a:endParaRPr/>
          </a:p>
          <a:p>
            <a:pPr lvl="1" algn="just">
              <a:lnSpc>
                <a:spcPct val="100000"/>
              </a:lnSpc>
              <a:buSzPct val="70000"/>
              <a:buFont typeface="Wingdings" charset="2"/>
              <a:buChar char=""/>
            </a:pPr>
            <a:r>
              <a:rPr b="1" lang="fr-FR" sz="1600" strike="noStrike">
                <a:solidFill>
                  <a:srgbClr val="204162"/>
                </a:solidFill>
                <a:latin typeface="Verdana"/>
                <a:ea typeface="ＭＳ Ｐゴシック"/>
              </a:rPr>
              <a:t>Rappel</a:t>
            </a:r>
            <a:endParaRPr/>
          </a:p>
          <a:p>
            <a:pPr lvl="1" algn="just">
              <a:lnSpc>
                <a:spcPct val="100000"/>
              </a:lnSpc>
              <a:buFont typeface="Wingdings" charset="2"/>
              <a:buChar char=""/>
            </a:pPr>
            <a:r>
              <a:rPr lang="fr-FR" sz="1200" strike="noStrike">
                <a:solidFill>
                  <a:srgbClr val="000000"/>
                </a:solidFill>
                <a:latin typeface="Verdana"/>
                <a:ea typeface="ＭＳ Ｐゴシック"/>
              </a:rPr>
              <a:t>Taux de mobilité (sorties) en 2014: 19 %  et 14 % hors retraites</a:t>
            </a:r>
            <a:endParaRPr/>
          </a:p>
          <a:p>
            <a:pPr lvl="1" algn="just">
              <a:lnSpc>
                <a:spcPct val="100000"/>
              </a:lnSpc>
              <a:buFont typeface="Wingdings" charset="2"/>
              <a:buChar char=""/>
            </a:pPr>
            <a:r>
              <a:rPr lang="fr-FR" sz="1200" strike="noStrike">
                <a:solidFill>
                  <a:srgbClr val="000000"/>
                </a:solidFill>
                <a:latin typeface="Verdana"/>
                <a:ea typeface="ＭＳ Ｐゴシック"/>
              </a:rPr>
              <a:t>Taux  de vacances en septembre 2015 : 3%</a:t>
            </a:r>
            <a:endParaRPr/>
          </a:p>
          <a:p>
            <a:pPr algn="just">
              <a:lnSpc>
                <a:spcPct val="100000"/>
              </a:lnSpc>
            </a:pPr>
            <a:endParaRPr/>
          </a:p>
          <a:p>
            <a:pPr lvl="1" algn="just">
              <a:lnSpc>
                <a:spcPct val="100000"/>
              </a:lnSpc>
              <a:buSzPct val="70000"/>
              <a:buFont typeface="Wingdings" charset="2"/>
              <a:buChar char=""/>
            </a:pPr>
            <a:r>
              <a:rPr b="1" lang="fr-FR" sz="1600" strike="noStrike">
                <a:solidFill>
                  <a:srgbClr val="204162"/>
                </a:solidFill>
                <a:latin typeface="Verdana"/>
                <a:ea typeface="ＭＳ Ｐゴシック"/>
              </a:rPr>
              <a:t>Problématique</a:t>
            </a:r>
            <a:endParaRPr/>
          </a:p>
          <a:p>
            <a:pPr lvl="1" algn="just">
              <a:lnSpc>
                <a:spcPct val="100000"/>
              </a:lnSpc>
              <a:buFont typeface="Wingdings" charset="2"/>
              <a:buChar char=""/>
            </a:pPr>
            <a:r>
              <a:rPr lang="fr-FR" sz="1200" strike="noStrike">
                <a:solidFill>
                  <a:srgbClr val="000000"/>
                </a:solidFill>
                <a:latin typeface="Verdana"/>
                <a:ea typeface="ＭＳ Ｐゴシック"/>
              </a:rPr>
              <a:t>Au-delà d’une certaine augmentation du temps de transport, des agents peuvent souhaiter leur mutation  :</a:t>
            </a:r>
            <a:endParaRPr/>
          </a:p>
          <a:p>
            <a:pPr lvl="2" algn="just">
              <a:lnSpc>
                <a:spcPct val="100000"/>
              </a:lnSpc>
              <a:buFont typeface="Verdana"/>
              <a:buChar char="–"/>
            </a:pPr>
            <a:r>
              <a:rPr lang="fr-FR" sz="1050" strike="noStrike">
                <a:solidFill>
                  <a:srgbClr val="000000"/>
                </a:solidFill>
                <a:latin typeface="Verdana"/>
                <a:ea typeface="ＭＳ Ｐゴシック"/>
              </a:rPr>
              <a:t>Pour le Millénaire 16 personnes ont une augmentation   de leur temps de plus d’une ½ heure, dont 5 de plus d’1 heure;</a:t>
            </a:r>
            <a:endParaRPr/>
          </a:p>
          <a:p>
            <a:pPr lvl="2" algn="just">
              <a:lnSpc>
                <a:spcPct val="100000"/>
              </a:lnSpc>
              <a:buFont typeface="Verdana"/>
              <a:buChar char="–"/>
            </a:pPr>
            <a:r>
              <a:rPr lang="fr-FR" sz="1050" strike="noStrike">
                <a:solidFill>
                  <a:srgbClr val="000000"/>
                </a:solidFill>
                <a:latin typeface="Verdana"/>
                <a:ea typeface="ＭＳ Ｐゴシック"/>
              </a:rPr>
              <a:t>Pour ORA 2019 12 personnes ont une augmentation de plus d’1/2 heure et personne ne va au-delà d’1 heure;</a:t>
            </a:r>
            <a:endParaRPr/>
          </a:p>
          <a:p>
            <a:pPr lvl="2" algn="just">
              <a:lnSpc>
                <a:spcPct val="100000"/>
              </a:lnSpc>
              <a:buFont typeface="Verdana"/>
              <a:buChar char="–"/>
            </a:pPr>
            <a:r>
              <a:rPr lang="fr-FR" sz="1050" strike="noStrike">
                <a:solidFill>
                  <a:srgbClr val="000000"/>
                </a:solidFill>
                <a:latin typeface="Verdana"/>
                <a:ea typeface="ＭＳ Ｐゴシック"/>
              </a:rPr>
              <a:t>Pour S1 8 personnes ont une augmentation de plus d’1/2 heure et personne ne va au-delà d’1 heure.</a:t>
            </a:r>
            <a:endParaRPr/>
          </a:p>
          <a:p>
            <a:pPr algn="just">
              <a:lnSpc>
                <a:spcPct val="100000"/>
              </a:lnSpc>
            </a:pPr>
            <a:endParaRPr/>
          </a:p>
          <a:p>
            <a:pPr lvl="1" algn="just">
              <a:lnSpc>
                <a:spcPct val="100000"/>
              </a:lnSpc>
              <a:buSzPct val="70000"/>
              <a:buFont typeface="Wingdings" charset="2"/>
              <a:buChar char=""/>
            </a:pPr>
            <a:r>
              <a:rPr b="1" lang="fr-FR" sz="1600" strike="noStrike">
                <a:solidFill>
                  <a:srgbClr val="204162"/>
                </a:solidFill>
                <a:latin typeface="Verdana"/>
                <a:ea typeface="ＭＳ Ｐゴシック"/>
              </a:rPr>
              <a:t>Conclusion : </a:t>
            </a:r>
            <a:endParaRPr/>
          </a:p>
          <a:p>
            <a:pPr lvl="1" algn="just">
              <a:lnSpc>
                <a:spcPct val="100000"/>
              </a:lnSpc>
              <a:buFont typeface="Wingdings" charset="2"/>
              <a:buChar char=""/>
            </a:pPr>
            <a:r>
              <a:rPr lang="fr-FR" sz="1200" strike="noStrike">
                <a:solidFill>
                  <a:srgbClr val="000000"/>
                </a:solidFill>
                <a:latin typeface="Verdana"/>
                <a:ea typeface="ＭＳ Ｐゴシック"/>
              </a:rPr>
              <a:t>Les variations de la mobilité liées à la relocalisation seront sans doute d’une faible ampleur;</a:t>
            </a:r>
            <a:endParaRPr/>
          </a:p>
          <a:p>
            <a:pPr lvl="1" algn="just">
              <a:lnSpc>
                <a:spcPct val="100000"/>
              </a:lnSpc>
              <a:buFont typeface="Wingdings" charset="2"/>
              <a:buChar char=""/>
            </a:pPr>
            <a:r>
              <a:rPr lang="fr-FR" sz="1200" strike="noStrike">
                <a:solidFill>
                  <a:srgbClr val="000000"/>
                </a:solidFill>
                <a:latin typeface="Verdana"/>
                <a:ea typeface="ＭＳ Ｐゴシック"/>
              </a:rPr>
              <a:t>Quant à la variation du taux de vacances ou de sa durée, d’autres facteurs risquent d’interférer (attractivité du MCC ou  de telle ou telle direction), et ce d’autant plus que les nouveaux sites sont aussi ceux pour lesquels d’autres administrations parisiennes font des choix similaires (exemples : Ministère de la Justice, ARS, DIRECCTE).</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p:txBody>
      </p:sp>
    </p:spTree>
  </p:cSld>
  <p:transition>
    <p:random/>
  </p:transition>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6"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Comparaison globales S1 et S3 : valorisation des écarts par rapport à la situation actuelle (en VAN sur 20 ans)</a:t>
            </a:r>
            <a:endParaRPr/>
          </a:p>
        </p:txBody>
      </p:sp>
      <p:graphicFrame>
        <p:nvGraphicFramePr>
          <p:cNvPr id="147" name="Table 2"/>
          <p:cNvGraphicFramePr/>
          <p:nvPr/>
        </p:nvGraphicFramePr>
        <p:xfrm>
          <a:off x="467640" y="1340640"/>
          <a:ext cx="8424360" cy="1007280"/>
        </p:xfrm>
        <a:graphic>
          <a:graphicData uri="http://schemas.openxmlformats.org/drawingml/2006/table">
            <a:tbl>
              <a:tblPr/>
              <a:tblGrid>
                <a:gridCol w="3600360"/>
                <a:gridCol w="1584000"/>
                <a:gridCol w="1728000"/>
                <a:gridCol w="1512360"/>
              </a:tblGrid>
              <a:tr h="360000">
                <a:tc>
                  <a:txBody>
                    <a:bodyPr/>
                    <a:p>
                      <a:pPr algn="ctr">
                        <a:lnSpc>
                          <a:spcPct val="100000"/>
                        </a:lnSpc>
                      </a:pPr>
                      <a:r>
                        <a:rPr b="1" lang="fr-FR" sz="1050" strike="noStrike">
                          <a:solidFill>
                            <a:srgbClr val="ffffff"/>
                          </a:solidFill>
                          <a:latin typeface="Verdana"/>
                        </a:rPr>
                        <a:t>Critère</a:t>
                      </a:r>
                      <a:endParaRPr/>
                    </a:p>
                  </a:txBody>
                  <a:tcPr/>
                </a:tc>
                <a:tc>
                  <a:txBody>
                    <a:bodyPr/>
                    <a:p>
                      <a:pPr algn="ctr">
                        <a:lnSpc>
                          <a:spcPct val="100000"/>
                        </a:lnSpc>
                      </a:pPr>
                      <a:r>
                        <a:rPr b="1" lang="fr-FR" sz="1100" strike="noStrike">
                          <a:solidFill>
                            <a:srgbClr val="ffffff"/>
                          </a:solidFill>
                          <a:latin typeface="Verdana"/>
                        </a:rPr>
                        <a:t>S1</a:t>
                      </a:r>
                      <a:endParaRPr/>
                    </a:p>
                  </a:txBody>
                  <a:tcPr/>
                </a:tc>
                <a:tc>
                  <a:txBody>
                    <a:bodyPr/>
                    <a:p>
                      <a:pPr algn="ctr">
                        <a:lnSpc>
                          <a:spcPct val="100000"/>
                        </a:lnSpc>
                      </a:pPr>
                      <a:r>
                        <a:rPr b="1" lang="fr-FR" sz="1100" strike="noStrike">
                          <a:solidFill>
                            <a:srgbClr val="ffffff"/>
                          </a:solidFill>
                          <a:latin typeface="Verdana"/>
                        </a:rPr>
                        <a:t>S3 ORA</a:t>
                      </a:r>
                      <a:endParaRPr/>
                    </a:p>
                  </a:txBody>
                  <a:tcPr/>
                </a:tc>
                <a:tc>
                  <a:txBody>
                    <a:bodyPr/>
                    <a:p>
                      <a:pPr algn="ctr">
                        <a:lnSpc>
                          <a:spcPct val="100000"/>
                        </a:lnSpc>
                      </a:pPr>
                      <a:r>
                        <a:rPr b="1" lang="fr-FR" sz="1100" strike="noStrike">
                          <a:solidFill>
                            <a:srgbClr val="ffffff"/>
                          </a:solidFill>
                          <a:latin typeface="Verdana"/>
                        </a:rPr>
                        <a:t>S3 Millénaire</a:t>
                      </a:r>
                      <a:endParaRPr/>
                    </a:p>
                  </a:txBody>
                  <a:tcPr/>
                </a:tc>
              </a:tr>
              <a:tr h="333720">
                <a:tc>
                  <a:txBody>
                    <a:bodyPr/>
                    <a:p>
                      <a:pPr>
                        <a:lnSpc>
                          <a:spcPct val="100000"/>
                        </a:lnSpc>
                      </a:pPr>
                      <a:r>
                        <a:rPr lang="fr-FR" sz="1100" strike="noStrike">
                          <a:solidFill>
                            <a:srgbClr val="000000"/>
                          </a:solidFill>
                          <a:latin typeface="Verdana"/>
                        </a:rPr>
                        <a:t>Augmentation du temps de trajet</a:t>
                      </a:r>
                      <a:endParaRPr/>
                    </a:p>
                  </a:txBody>
                  <a:tcPr/>
                </a:tc>
                <a:tc>
                  <a:txBody>
                    <a:bodyPr/>
                    <a:p>
                      <a:pPr>
                        <a:lnSpc>
                          <a:spcPct val="100000"/>
                        </a:lnSpc>
                      </a:pPr>
                      <a:r>
                        <a:rPr lang="fr-FR" sz="1100" strike="noStrike">
                          <a:solidFill>
                            <a:srgbClr val="000000"/>
                          </a:solidFill>
                          <a:latin typeface="Verdana"/>
                        </a:rPr>
                        <a:t>idem</a:t>
                      </a:r>
                      <a:endParaRPr/>
                    </a:p>
                  </a:txBody>
                  <a:tcPr/>
                </a:tc>
                <a:tc>
                  <a:txBody>
                    <a:bodyPr/>
                    <a:p>
                      <a:pPr>
                        <a:lnSpc>
                          <a:spcPct val="100000"/>
                        </a:lnSpc>
                      </a:pPr>
                      <a:r>
                        <a:rPr lang="fr-FR" sz="1100" strike="noStrike">
                          <a:solidFill>
                            <a:srgbClr val="000000"/>
                          </a:solidFill>
                          <a:latin typeface="Verdana"/>
                        </a:rPr>
                        <a:t>10’, puis 7’</a:t>
                      </a:r>
                      <a:endParaRPr/>
                    </a:p>
                  </a:txBody>
                  <a:tcPr/>
                </a:tc>
                <a:tc>
                  <a:txBody>
                    <a:bodyPr/>
                    <a:p>
                      <a:pPr>
                        <a:lnSpc>
                          <a:spcPct val="100000"/>
                        </a:lnSpc>
                      </a:pPr>
                      <a:r>
                        <a:rPr lang="fr-FR" sz="1100" strike="noStrike">
                          <a:solidFill>
                            <a:srgbClr val="000000"/>
                          </a:solidFill>
                          <a:latin typeface="Verdana"/>
                        </a:rPr>
                        <a:t>9’</a:t>
                      </a:r>
                      <a:endParaRPr/>
                    </a:p>
                  </a:txBody>
                  <a:tcPr/>
                </a:tc>
              </a:tr>
              <a:tr h="313560">
                <a:tc>
                  <a:txBody>
                    <a:bodyPr/>
                    <a:p>
                      <a:pPr>
                        <a:lnSpc>
                          <a:spcPct val="100000"/>
                        </a:lnSpc>
                      </a:pPr>
                      <a:r>
                        <a:rPr b="1" lang="fr-FR" sz="1200" strike="noStrike">
                          <a:solidFill>
                            <a:srgbClr val="ffffff"/>
                          </a:solidFill>
                          <a:latin typeface="Verdana"/>
                        </a:rPr>
                        <a:t>Total « macro » en € 2017</a:t>
                      </a:r>
                      <a:endParaRPr/>
                    </a:p>
                  </a:txBody>
                  <a:tcPr/>
                </a:tc>
                <a:tc>
                  <a:txBody>
                    <a:bodyPr/>
                    <a:p>
                      <a:pPr algn="ctr">
                        <a:lnSpc>
                          <a:spcPct val="100000"/>
                        </a:lnSpc>
                      </a:pPr>
                      <a:r>
                        <a:rPr b="1" lang="fr-FR" sz="1200" strike="noStrike">
                          <a:solidFill>
                            <a:srgbClr val="ffffff"/>
                          </a:solidFill>
                          <a:latin typeface="Verdana"/>
                        </a:rPr>
                        <a:t>-1 200 000 €</a:t>
                      </a:r>
                      <a:endParaRPr/>
                    </a:p>
                  </a:txBody>
                  <a:tcPr/>
                </a:tc>
                <a:tc>
                  <a:txBody>
                    <a:bodyPr/>
                    <a:p>
                      <a:pPr algn="ctr">
                        <a:lnSpc>
                          <a:spcPct val="100000"/>
                        </a:lnSpc>
                      </a:pPr>
                      <a:r>
                        <a:rPr b="1" lang="fr-FR" sz="1200" strike="noStrike">
                          <a:solidFill>
                            <a:srgbClr val="ffffff"/>
                          </a:solidFill>
                          <a:latin typeface="Verdana"/>
                        </a:rPr>
                        <a:t>26 400 000 €</a:t>
                      </a:r>
                      <a:endParaRPr/>
                    </a:p>
                  </a:txBody>
                  <a:tcPr/>
                </a:tc>
                <a:tc>
                  <a:txBody>
                    <a:bodyPr/>
                    <a:p>
                      <a:pPr algn="ctr">
                        <a:lnSpc>
                          <a:spcPct val="100000"/>
                        </a:lnSpc>
                      </a:pPr>
                      <a:r>
                        <a:rPr b="1" lang="fr-FR" sz="1200" strike="noStrike">
                          <a:solidFill>
                            <a:srgbClr val="ffffff"/>
                          </a:solidFill>
                          <a:latin typeface="Verdana"/>
                        </a:rPr>
                        <a:t>37 500 00 €</a:t>
                      </a:r>
                      <a:endParaRPr/>
                    </a:p>
                  </a:txBody>
                  <a:tcPr/>
                </a:tc>
              </a:tr>
            </a:tbl>
          </a:graphicData>
        </a:graphic>
      </p:graphicFrame>
      <p:graphicFrame>
        <p:nvGraphicFramePr>
          <p:cNvPr id="148" name="Table 3"/>
          <p:cNvGraphicFramePr/>
          <p:nvPr/>
        </p:nvGraphicFramePr>
        <p:xfrm>
          <a:off x="395640" y="2853000"/>
          <a:ext cx="8496360" cy="3336840"/>
        </p:xfrm>
        <a:graphic>
          <a:graphicData uri="http://schemas.openxmlformats.org/drawingml/2006/table">
            <a:tbl>
              <a:tblPr/>
              <a:tblGrid>
                <a:gridCol w="3678840"/>
                <a:gridCol w="1488960"/>
                <a:gridCol w="1839240"/>
                <a:gridCol w="1489680"/>
              </a:tblGrid>
              <a:tr h="318240">
                <a:tc>
                  <a:txBody>
                    <a:bodyPr/>
                    <a:p>
                      <a:pPr algn="ctr">
                        <a:lnSpc>
                          <a:spcPct val="100000"/>
                        </a:lnSpc>
                      </a:pPr>
                      <a:r>
                        <a:rPr b="1" lang="fr-FR" sz="1050" strike="noStrike">
                          <a:solidFill>
                            <a:srgbClr val="ffffff"/>
                          </a:solidFill>
                          <a:latin typeface="Verdana"/>
                        </a:rPr>
                        <a:t>Critère</a:t>
                      </a:r>
                      <a:endParaRPr/>
                    </a:p>
                  </a:txBody>
                  <a:tcPr/>
                </a:tc>
                <a:tc>
                  <a:txBody>
                    <a:bodyPr/>
                    <a:p>
                      <a:pPr algn="ctr">
                        <a:lnSpc>
                          <a:spcPct val="100000"/>
                        </a:lnSpc>
                      </a:pPr>
                      <a:r>
                        <a:rPr b="1" lang="fr-FR" sz="1100" strike="noStrike">
                          <a:solidFill>
                            <a:srgbClr val="ffffff"/>
                          </a:solidFill>
                          <a:latin typeface="Verdana"/>
                        </a:rPr>
                        <a:t>S1</a:t>
                      </a:r>
                      <a:endParaRPr/>
                    </a:p>
                  </a:txBody>
                  <a:tcPr/>
                </a:tc>
                <a:tc>
                  <a:txBody>
                    <a:bodyPr/>
                    <a:p>
                      <a:pPr algn="ctr">
                        <a:lnSpc>
                          <a:spcPct val="100000"/>
                        </a:lnSpc>
                      </a:pPr>
                      <a:r>
                        <a:rPr b="1" lang="fr-FR" sz="1100" strike="noStrike">
                          <a:solidFill>
                            <a:srgbClr val="ffffff"/>
                          </a:solidFill>
                          <a:latin typeface="Verdana"/>
                        </a:rPr>
                        <a:t>S3 ORA</a:t>
                      </a:r>
                      <a:endParaRPr/>
                    </a:p>
                  </a:txBody>
                  <a:tcPr/>
                </a:tc>
                <a:tc>
                  <a:txBody>
                    <a:bodyPr/>
                    <a:p>
                      <a:pPr algn="ctr">
                        <a:lnSpc>
                          <a:spcPct val="100000"/>
                        </a:lnSpc>
                      </a:pPr>
                      <a:r>
                        <a:rPr b="1" lang="fr-FR" sz="1100" strike="noStrike">
                          <a:solidFill>
                            <a:srgbClr val="ffffff"/>
                          </a:solidFill>
                          <a:latin typeface="Verdana"/>
                        </a:rPr>
                        <a:t>S3 Millénaire</a:t>
                      </a:r>
                      <a:endParaRPr/>
                    </a:p>
                  </a:txBody>
                  <a:tcPr/>
                </a:tc>
              </a:tr>
              <a:tr h="436680">
                <a:tc>
                  <a:txBody>
                    <a:bodyPr/>
                    <a:p>
                      <a:pPr>
                        <a:lnSpc>
                          <a:spcPct val="100000"/>
                        </a:lnSpc>
                      </a:pPr>
                      <a:r>
                        <a:rPr b="1" lang="fr-FR" sz="1100" strike="noStrike">
                          <a:solidFill>
                            <a:srgbClr val="ffffff"/>
                          </a:solidFill>
                          <a:latin typeface="Verdana"/>
                        </a:rPr>
                        <a:t>Valorisation  : diminution temps de travail réel pour éloignement</a:t>
                      </a:r>
                      <a:endParaRPr/>
                    </a:p>
                  </a:txBody>
                  <a:tcPr/>
                </a:tc>
                <a:tc>
                  <a:txBody>
                    <a:bodyPr/>
                    <a:p>
                      <a:pPr algn="r">
                        <a:lnSpc>
                          <a:spcPct val="100000"/>
                        </a:lnSpc>
                      </a:pPr>
                      <a:r>
                        <a:rPr lang="fr-FR" sz="1100" strike="noStrike">
                          <a:solidFill>
                            <a:srgbClr val="000000"/>
                          </a:solidFill>
                          <a:latin typeface="Verdana"/>
                        </a:rPr>
                        <a:t>0</a:t>
                      </a:r>
                      <a:endParaRPr/>
                    </a:p>
                  </a:txBody>
                  <a:tcPr/>
                </a:tc>
                <a:tc>
                  <a:txBody>
                    <a:bodyPr/>
                    <a:p>
                      <a:pPr algn="r">
                        <a:lnSpc>
                          <a:spcPct val="100000"/>
                        </a:lnSpc>
                      </a:pPr>
                      <a:r>
                        <a:rPr lang="fr-FR" sz="1100" strike="noStrike">
                          <a:solidFill>
                            <a:srgbClr val="000000"/>
                          </a:solidFill>
                          <a:latin typeface="Verdana"/>
                        </a:rPr>
                        <a:t>5 338 000 €</a:t>
                      </a:r>
                      <a:endParaRPr/>
                    </a:p>
                  </a:txBody>
                  <a:tcPr/>
                </a:tc>
                <a:tc>
                  <a:txBody>
                    <a:bodyPr/>
                    <a:p>
                      <a:pPr algn="r">
                        <a:lnSpc>
                          <a:spcPct val="100000"/>
                        </a:lnSpc>
                      </a:pPr>
                      <a:r>
                        <a:rPr lang="fr-FR" sz="1400" strike="noStrike">
                          <a:solidFill>
                            <a:srgbClr val="000000"/>
                          </a:solidFill>
                          <a:latin typeface="Calibri"/>
                        </a:rPr>
                        <a:t>7 712 000 €</a:t>
                      </a:r>
                      <a:endParaRPr/>
                    </a:p>
                  </a:txBody>
                  <a:tcPr/>
                </a:tc>
              </a:tr>
              <a:tr h="436680">
                <a:tc>
                  <a:txBody>
                    <a:bodyPr/>
                    <a:p>
                      <a:pPr>
                        <a:lnSpc>
                          <a:spcPct val="100000"/>
                        </a:lnSpc>
                      </a:pPr>
                      <a:r>
                        <a:rPr b="1" lang="fr-FR" sz="1100" strike="noStrike">
                          <a:solidFill>
                            <a:srgbClr val="ffffff"/>
                          </a:solidFill>
                          <a:latin typeface="Verdana"/>
                        </a:rPr>
                        <a:t>Valorisation parents :  impact  temps de travail réel </a:t>
                      </a:r>
                      <a:endParaRPr/>
                    </a:p>
                  </a:txBody>
                  <a:tcPr/>
                </a:tc>
                <a:tc>
                  <a:txBody>
                    <a:bodyPr/>
                    <a:p>
                      <a:pPr algn="r">
                        <a:lnSpc>
                          <a:spcPct val="100000"/>
                        </a:lnSpc>
                      </a:pPr>
                      <a:r>
                        <a:rPr lang="fr-FR" sz="1100" strike="noStrike">
                          <a:solidFill>
                            <a:srgbClr val="000000"/>
                          </a:solidFill>
                          <a:latin typeface="Verdana"/>
                        </a:rPr>
                        <a:t>0</a:t>
                      </a:r>
                      <a:endParaRPr/>
                    </a:p>
                  </a:txBody>
                  <a:tcPr/>
                </a:tc>
                <a:tc>
                  <a:txBody>
                    <a:bodyPr/>
                    <a:p>
                      <a:pPr algn="r">
                        <a:lnSpc>
                          <a:spcPct val="100000"/>
                        </a:lnSpc>
                      </a:pPr>
                      <a:r>
                        <a:rPr lang="fr-FR" sz="1100" strike="noStrike">
                          <a:solidFill>
                            <a:srgbClr val="000000"/>
                          </a:solidFill>
                          <a:latin typeface="Verdana"/>
                        </a:rPr>
                        <a:t>8 997 000 €</a:t>
                      </a:r>
                      <a:endParaRPr/>
                    </a:p>
                  </a:txBody>
                  <a:tcPr/>
                </a:tc>
                <a:tc>
                  <a:txBody>
                    <a:bodyPr/>
                    <a:p>
                      <a:pPr algn="r">
                        <a:lnSpc>
                          <a:spcPct val="100000"/>
                        </a:lnSpc>
                      </a:pPr>
                      <a:r>
                        <a:rPr lang="fr-FR" sz="1100" strike="noStrike">
                          <a:solidFill>
                            <a:srgbClr val="000000"/>
                          </a:solidFill>
                          <a:latin typeface="Verdana"/>
                        </a:rPr>
                        <a:t>8 997 000 €</a:t>
                      </a:r>
                      <a:endParaRPr/>
                    </a:p>
                  </a:txBody>
                  <a:tcPr/>
                </a:tc>
              </a:tr>
              <a:tr h="436680">
                <a:tc>
                  <a:txBody>
                    <a:bodyPr/>
                    <a:p>
                      <a:pPr>
                        <a:lnSpc>
                          <a:spcPct val="100000"/>
                        </a:lnSpc>
                      </a:pPr>
                      <a:r>
                        <a:rPr b="1" lang="fr-FR" sz="1100" strike="noStrike">
                          <a:solidFill>
                            <a:srgbClr val="ffffff"/>
                          </a:solidFill>
                          <a:latin typeface="Verdana"/>
                        </a:rPr>
                        <a:t>Seniors : impact  temps de travail réel  et absentéisme accru</a:t>
                      </a:r>
                      <a:endParaRPr/>
                    </a:p>
                  </a:txBody>
                  <a:tcPr/>
                </a:tc>
                <a:tc>
                  <a:txBody>
                    <a:bodyPr/>
                    <a:p>
                      <a:pPr algn="r">
                        <a:lnSpc>
                          <a:spcPct val="100000"/>
                        </a:lnSpc>
                      </a:pPr>
                      <a:r>
                        <a:rPr lang="fr-FR" sz="1100" strike="noStrike">
                          <a:solidFill>
                            <a:srgbClr val="000000"/>
                          </a:solidFill>
                          <a:latin typeface="Verdana"/>
                        </a:rPr>
                        <a:t>0</a:t>
                      </a:r>
                      <a:endParaRPr/>
                    </a:p>
                  </a:txBody>
                  <a:tcPr/>
                </a:tc>
                <a:tc>
                  <a:txBody>
                    <a:bodyPr/>
                    <a:p>
                      <a:pPr algn="r">
                        <a:lnSpc>
                          <a:spcPct val="100000"/>
                        </a:lnSpc>
                      </a:pPr>
                      <a:r>
                        <a:rPr lang="fr-FR" sz="1100" strike="noStrike">
                          <a:solidFill>
                            <a:srgbClr val="000000"/>
                          </a:solidFill>
                          <a:latin typeface="Verdana"/>
                        </a:rPr>
                        <a:t>8 610 000 €</a:t>
                      </a:r>
                      <a:endParaRPr/>
                    </a:p>
                  </a:txBody>
                  <a:tcPr/>
                </a:tc>
                <a:tc>
                  <a:txBody>
                    <a:bodyPr/>
                    <a:p>
                      <a:pPr algn="r">
                        <a:lnSpc>
                          <a:spcPct val="100000"/>
                        </a:lnSpc>
                      </a:pPr>
                      <a:r>
                        <a:rPr lang="fr-FR" sz="1100" strike="noStrike">
                          <a:solidFill>
                            <a:srgbClr val="000000"/>
                          </a:solidFill>
                          <a:latin typeface="Verdana"/>
                        </a:rPr>
                        <a:t>8 610 000 €</a:t>
                      </a:r>
                      <a:endParaRPr/>
                    </a:p>
                  </a:txBody>
                  <a:tcPr/>
                </a:tc>
              </a:tr>
              <a:tr h="436680">
                <a:tc>
                  <a:txBody>
                    <a:bodyPr/>
                    <a:p>
                      <a:pPr>
                        <a:lnSpc>
                          <a:spcPct val="100000"/>
                        </a:lnSpc>
                      </a:pPr>
                      <a:r>
                        <a:rPr b="1" lang="fr-FR" sz="1100" strike="noStrike">
                          <a:solidFill>
                            <a:srgbClr val="ffffff"/>
                          </a:solidFill>
                          <a:latin typeface="Verdana"/>
                        </a:rPr>
                        <a:t>Réunions Valois (coût du temps de transport)</a:t>
                      </a:r>
                      <a:endParaRPr/>
                    </a:p>
                  </a:txBody>
                  <a:tcPr/>
                </a:tc>
                <a:tc>
                  <a:txBody>
                    <a:bodyPr/>
                    <a:p>
                      <a:pPr algn="r">
                        <a:lnSpc>
                          <a:spcPct val="100000"/>
                        </a:lnSpc>
                      </a:pPr>
                      <a:r>
                        <a:rPr lang="fr-FR" sz="1100" strike="noStrike">
                          <a:solidFill>
                            <a:srgbClr val="000000"/>
                          </a:solidFill>
                          <a:latin typeface="Verdana"/>
                        </a:rPr>
                        <a:t>0</a:t>
                      </a:r>
                      <a:endParaRPr/>
                    </a:p>
                  </a:txBody>
                  <a:tcPr/>
                </a:tc>
                <a:tc>
                  <a:txBody>
                    <a:bodyPr/>
                    <a:p>
                      <a:pPr algn="r">
                        <a:lnSpc>
                          <a:spcPct val="100000"/>
                        </a:lnSpc>
                      </a:pPr>
                      <a:r>
                        <a:rPr lang="fr-FR" sz="1100" strike="noStrike">
                          <a:solidFill>
                            <a:srgbClr val="000000"/>
                          </a:solidFill>
                          <a:latin typeface="Verdana"/>
                        </a:rPr>
                        <a:t>15 925 000 €</a:t>
                      </a:r>
                      <a:endParaRPr/>
                    </a:p>
                  </a:txBody>
                  <a:tcPr/>
                </a:tc>
                <a:tc>
                  <a:txBody>
                    <a:bodyPr/>
                    <a:p>
                      <a:pPr algn="r">
                        <a:lnSpc>
                          <a:spcPct val="100000"/>
                        </a:lnSpc>
                      </a:pPr>
                      <a:r>
                        <a:rPr lang="fr-FR" sz="1100" strike="noStrike">
                          <a:solidFill>
                            <a:srgbClr val="000000"/>
                          </a:solidFill>
                          <a:latin typeface="Verdana"/>
                        </a:rPr>
                        <a:t>19 464 000 €</a:t>
                      </a:r>
                      <a:endParaRPr/>
                    </a:p>
                  </a:txBody>
                  <a:tcPr/>
                </a:tc>
              </a:tr>
              <a:tr h="318240">
                <a:tc>
                  <a:txBody>
                    <a:bodyPr/>
                    <a:p>
                      <a:pPr>
                        <a:lnSpc>
                          <a:spcPct val="100000"/>
                        </a:lnSpc>
                      </a:pPr>
                      <a:r>
                        <a:rPr b="1" lang="fr-FR" sz="1100" strike="noStrike">
                          <a:solidFill>
                            <a:srgbClr val="ffffff"/>
                          </a:solidFill>
                          <a:latin typeface="Verdana"/>
                        </a:rPr>
                        <a:t>Primes restructuration</a:t>
                      </a:r>
                      <a:endParaRPr/>
                    </a:p>
                  </a:txBody>
                  <a:tcPr/>
                </a:tc>
                <a:tc>
                  <a:txBody>
                    <a:bodyPr/>
                    <a:p>
                      <a:pPr algn="r">
                        <a:lnSpc>
                          <a:spcPct val="100000"/>
                        </a:lnSpc>
                      </a:pPr>
                      <a:r>
                        <a:rPr lang="fr-FR" sz="1100" strike="noStrike">
                          <a:solidFill>
                            <a:srgbClr val="000000"/>
                          </a:solidFill>
                          <a:latin typeface="Verdana"/>
                        </a:rPr>
                        <a:t>40 000 €</a:t>
                      </a:r>
                      <a:endParaRPr/>
                    </a:p>
                  </a:txBody>
                  <a:tcPr/>
                </a:tc>
                <a:tc>
                  <a:txBody>
                    <a:bodyPr/>
                    <a:p>
                      <a:pPr algn="r">
                        <a:lnSpc>
                          <a:spcPct val="100000"/>
                        </a:lnSpc>
                      </a:pPr>
                      <a:r>
                        <a:rPr lang="fr-FR" sz="1100" strike="noStrike">
                          <a:solidFill>
                            <a:srgbClr val="000000"/>
                          </a:solidFill>
                          <a:latin typeface="Verdana"/>
                        </a:rPr>
                        <a:t>100 000 €</a:t>
                      </a:r>
                      <a:endParaRPr/>
                    </a:p>
                  </a:txBody>
                  <a:tcPr/>
                </a:tc>
                <a:tc>
                  <a:txBody>
                    <a:bodyPr/>
                    <a:p>
                      <a:pPr algn="r">
                        <a:lnSpc>
                          <a:spcPct val="100000"/>
                        </a:lnSpc>
                      </a:pPr>
                      <a:r>
                        <a:rPr lang="fr-FR" sz="1100" strike="noStrike">
                          <a:solidFill>
                            <a:srgbClr val="000000"/>
                          </a:solidFill>
                          <a:latin typeface="Verdana"/>
                        </a:rPr>
                        <a:t>302 000 €</a:t>
                      </a:r>
                      <a:endParaRPr/>
                    </a:p>
                  </a:txBody>
                  <a:tcPr/>
                </a:tc>
              </a:tr>
              <a:tr h="318240">
                <a:tc>
                  <a:txBody>
                    <a:bodyPr/>
                    <a:p>
                      <a:pPr>
                        <a:lnSpc>
                          <a:spcPct val="100000"/>
                        </a:lnSpc>
                      </a:pPr>
                      <a:r>
                        <a:rPr b="1" lang="fr-FR" sz="1100" strike="noStrike">
                          <a:solidFill>
                            <a:srgbClr val="ffffff"/>
                          </a:solidFill>
                          <a:latin typeface="Verdana"/>
                        </a:rPr>
                        <a:t>Primes de résidence</a:t>
                      </a:r>
                      <a:endParaRPr/>
                    </a:p>
                  </a:txBody>
                  <a:tcPr/>
                </a:tc>
                <a:tc>
                  <a:txBody>
                    <a:bodyPr/>
                    <a:p>
                      <a:pPr algn="r">
                        <a:lnSpc>
                          <a:spcPct val="100000"/>
                        </a:lnSpc>
                      </a:pPr>
                      <a:r>
                        <a:rPr lang="fr-FR" sz="1100" strike="noStrike">
                          <a:solidFill>
                            <a:srgbClr val="000000"/>
                          </a:solidFill>
                          <a:latin typeface="Verdana"/>
                        </a:rPr>
                        <a:t>165 000 €</a:t>
                      </a:r>
                      <a:endParaRPr/>
                    </a:p>
                  </a:txBody>
                  <a:tcPr/>
                </a:tc>
                <a:tc>
                  <a:txBody>
                    <a:bodyPr/>
                    <a:p>
                      <a:pPr algn="r">
                        <a:lnSpc>
                          <a:spcPct val="100000"/>
                        </a:lnSpc>
                      </a:pPr>
                      <a:r>
                        <a:rPr lang="fr-FR" sz="1100" strike="noStrike">
                          <a:solidFill>
                            <a:srgbClr val="000000"/>
                          </a:solidFill>
                          <a:latin typeface="Verdana"/>
                        </a:rPr>
                        <a:t>165 000 €</a:t>
                      </a:r>
                      <a:endParaRPr/>
                    </a:p>
                  </a:txBody>
                  <a:tcPr/>
                </a:tc>
                <a:tc>
                  <a:txBody>
                    <a:bodyPr/>
                    <a:p>
                      <a:pPr algn="r">
                        <a:lnSpc>
                          <a:spcPct val="100000"/>
                        </a:lnSpc>
                      </a:pPr>
                      <a:r>
                        <a:rPr lang="fr-FR" sz="1100" strike="noStrike">
                          <a:solidFill>
                            <a:srgbClr val="000000"/>
                          </a:solidFill>
                          <a:latin typeface="Verdana"/>
                        </a:rPr>
                        <a:t>165 000 €</a:t>
                      </a:r>
                      <a:endParaRPr/>
                    </a:p>
                  </a:txBody>
                  <a:tcPr/>
                </a:tc>
              </a:tr>
              <a:tr h="318240">
                <a:tc>
                  <a:txBody>
                    <a:bodyPr/>
                    <a:p>
                      <a:pPr>
                        <a:lnSpc>
                          <a:spcPct val="100000"/>
                        </a:lnSpc>
                      </a:pPr>
                      <a:r>
                        <a:rPr b="1" lang="fr-FR" sz="1100" strike="noStrike">
                          <a:solidFill>
                            <a:srgbClr val="ffffff"/>
                          </a:solidFill>
                          <a:latin typeface="Verdana"/>
                        </a:rPr>
                        <a:t>Coûts CO2 </a:t>
                      </a:r>
                      <a:endParaRPr/>
                    </a:p>
                  </a:txBody>
                  <a:tcPr/>
                </a:tc>
                <a:tc>
                  <a:txBody>
                    <a:bodyPr/>
                    <a:p>
                      <a:pPr algn="r">
                        <a:lnSpc>
                          <a:spcPct val="100000"/>
                        </a:lnSpc>
                      </a:pPr>
                      <a:r>
                        <a:rPr lang="fr-FR" sz="1100" strike="noStrike">
                          <a:solidFill>
                            <a:srgbClr val="000000"/>
                          </a:solidFill>
                          <a:latin typeface="Verdana"/>
                        </a:rPr>
                        <a:t>0 €</a:t>
                      </a:r>
                      <a:endParaRPr/>
                    </a:p>
                  </a:txBody>
                  <a:tcPr/>
                </a:tc>
                <a:tc>
                  <a:txBody>
                    <a:bodyPr/>
                    <a:p>
                      <a:pPr algn="r">
                        <a:lnSpc>
                          <a:spcPct val="100000"/>
                        </a:lnSpc>
                      </a:pPr>
                      <a:r>
                        <a:rPr lang="fr-FR" sz="1100" strike="noStrike">
                          <a:solidFill>
                            <a:srgbClr val="000000"/>
                          </a:solidFill>
                          <a:latin typeface="Verdana"/>
                        </a:rPr>
                        <a:t>784 000 €</a:t>
                      </a:r>
                      <a:endParaRPr/>
                    </a:p>
                  </a:txBody>
                  <a:tcPr/>
                </a:tc>
                <a:tc>
                  <a:txBody>
                    <a:bodyPr/>
                    <a:p>
                      <a:pPr algn="r">
                        <a:lnSpc>
                          <a:spcPct val="100000"/>
                        </a:lnSpc>
                      </a:pPr>
                      <a:r>
                        <a:rPr lang="fr-FR" sz="1100" strike="noStrike">
                          <a:solidFill>
                            <a:srgbClr val="000000"/>
                          </a:solidFill>
                          <a:latin typeface="Verdana"/>
                        </a:rPr>
                        <a:t>996 000 €</a:t>
                      </a:r>
                      <a:endParaRPr/>
                    </a:p>
                  </a:txBody>
                  <a:tcPr/>
                </a:tc>
              </a:tr>
              <a:tr h="317160">
                <a:tc>
                  <a:txBody>
                    <a:bodyPr/>
                    <a:p>
                      <a:pPr algn="ctr">
                        <a:lnSpc>
                          <a:spcPct val="100000"/>
                        </a:lnSpc>
                      </a:pPr>
                      <a:r>
                        <a:rPr b="1" lang="fr-FR" sz="1200" strike="noStrike">
                          <a:solidFill>
                            <a:srgbClr val="ffffff"/>
                          </a:solidFill>
                          <a:latin typeface="Verdana"/>
                        </a:rPr>
                        <a:t>TOTAL effets micros en € 2017</a:t>
                      </a:r>
                      <a:endParaRPr/>
                    </a:p>
                  </a:txBody>
                  <a:tcPr/>
                </a:tc>
                <a:tc>
                  <a:txBody>
                    <a:bodyPr/>
                    <a:p>
                      <a:pPr algn="ctr">
                        <a:lnSpc>
                          <a:spcPct val="100000"/>
                        </a:lnSpc>
                      </a:pPr>
                      <a:r>
                        <a:rPr b="1" lang="fr-FR" sz="1200" strike="noStrike">
                          <a:solidFill>
                            <a:srgbClr val="ffffff"/>
                          </a:solidFill>
                          <a:latin typeface="Verdana"/>
                        </a:rPr>
                        <a:t>205 000 €</a:t>
                      </a:r>
                      <a:endParaRPr/>
                    </a:p>
                  </a:txBody>
                  <a:tcPr/>
                </a:tc>
                <a:tc>
                  <a:txBody>
                    <a:bodyPr/>
                    <a:p>
                      <a:pPr algn="ctr">
                        <a:lnSpc>
                          <a:spcPct val="100000"/>
                        </a:lnSpc>
                      </a:pPr>
                      <a:r>
                        <a:rPr b="1" lang="fr-FR" sz="1200" strike="noStrike">
                          <a:solidFill>
                            <a:srgbClr val="ffffff"/>
                          </a:solidFill>
                          <a:latin typeface="Verdana"/>
                        </a:rPr>
                        <a:t>39 919 000 €</a:t>
                      </a:r>
                      <a:endParaRPr/>
                    </a:p>
                  </a:txBody>
                  <a:tcPr/>
                </a:tc>
                <a:tc>
                  <a:txBody>
                    <a:bodyPr/>
                    <a:p>
                      <a:pPr algn="ctr">
                        <a:lnSpc>
                          <a:spcPct val="100000"/>
                        </a:lnSpc>
                      </a:pPr>
                      <a:r>
                        <a:rPr b="1" lang="fr-FR" sz="1200" strike="noStrike">
                          <a:solidFill>
                            <a:srgbClr val="ffffff"/>
                          </a:solidFill>
                          <a:latin typeface="Verdana"/>
                        </a:rPr>
                        <a:t>46 246 000 €</a:t>
                      </a:r>
                      <a:endParaRPr/>
                    </a:p>
                  </a:txBody>
                  <a:tcPr/>
                </a:tc>
              </a:tr>
            </a:tbl>
          </a:graphicData>
        </a:graphic>
      </p:graphicFrame>
      <p:sp>
        <p:nvSpPr>
          <p:cNvPr id="149" name="CustomShape 4"/>
          <p:cNvSpPr/>
          <p:nvPr/>
        </p:nvSpPr>
        <p:spPr>
          <a:xfrm>
            <a:off x="676080" y="980640"/>
            <a:ext cx="7729200" cy="303120"/>
          </a:xfrm>
          <a:prstGeom prst="rect">
            <a:avLst/>
          </a:prstGeom>
          <a:noFill/>
          <a:ln>
            <a:noFill/>
          </a:ln>
        </p:spPr>
        <p:style>
          <a:lnRef idx="0"/>
          <a:fillRef idx="0"/>
          <a:effectRef idx="0"/>
          <a:fontRef idx="minor"/>
        </p:style>
        <p:txBody>
          <a:bodyPr wrap="none" lIns="90000" rIns="90000" tIns="45000" bIns="45000"/>
          <a:p>
            <a:pPr lvl="1" algn="just">
              <a:lnSpc>
                <a:spcPct val="100000"/>
              </a:lnSpc>
              <a:buSzPct val="70000"/>
              <a:buFont typeface="Wingdings" charset="2"/>
              <a:buChar char=""/>
            </a:pPr>
            <a:r>
              <a:rPr b="1" lang="fr-FR" sz="1400" strike="noStrike">
                <a:solidFill>
                  <a:srgbClr val="204162"/>
                </a:solidFill>
                <a:latin typeface="Verdana"/>
                <a:ea typeface="ＭＳ Ｐゴシック"/>
              </a:rPr>
              <a:t>Evaluation « macro » en VAN et écart par rapport à la situation actuelle</a:t>
            </a:r>
            <a:endParaRPr/>
          </a:p>
        </p:txBody>
      </p:sp>
      <p:sp>
        <p:nvSpPr>
          <p:cNvPr id="150" name="CustomShape 5"/>
          <p:cNvSpPr/>
          <p:nvPr/>
        </p:nvSpPr>
        <p:spPr>
          <a:xfrm>
            <a:off x="738360" y="2421000"/>
            <a:ext cx="7671240" cy="303120"/>
          </a:xfrm>
          <a:prstGeom prst="rect">
            <a:avLst/>
          </a:prstGeom>
          <a:noFill/>
          <a:ln>
            <a:noFill/>
          </a:ln>
        </p:spPr>
        <p:style>
          <a:lnRef idx="0"/>
          <a:fillRef idx="0"/>
          <a:effectRef idx="0"/>
          <a:fontRef idx="minor"/>
        </p:style>
        <p:txBody>
          <a:bodyPr wrap="none" lIns="90000" rIns="90000" tIns="45000" bIns="45000"/>
          <a:p>
            <a:pPr lvl="1" algn="just">
              <a:lnSpc>
                <a:spcPct val="100000"/>
              </a:lnSpc>
              <a:buSzPct val="70000"/>
              <a:buFont typeface="Wingdings" charset="2"/>
              <a:buChar char=""/>
            </a:pPr>
            <a:r>
              <a:rPr b="1" lang="fr-FR" sz="1400" strike="noStrike">
                <a:solidFill>
                  <a:srgbClr val="204162"/>
                </a:solidFill>
                <a:latin typeface="Verdana"/>
                <a:ea typeface="ＭＳ Ｐゴシック"/>
              </a:rPr>
              <a:t>Evaluation « micro » en VAN et écart par rapport à la situation actuelle</a:t>
            </a:r>
            <a:endParaRPr/>
          </a:p>
        </p:txBody>
      </p:sp>
    </p:spTree>
  </p:cSld>
  <p:transition>
    <p:random/>
  </p:transition>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1"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Comparaison globales S1 et S3 : conclusions</a:t>
            </a:r>
            <a:endParaRPr/>
          </a:p>
        </p:txBody>
      </p:sp>
      <p:sp>
        <p:nvSpPr>
          <p:cNvPr id="152" name="CustomShape 2"/>
          <p:cNvSpPr/>
          <p:nvPr/>
        </p:nvSpPr>
        <p:spPr>
          <a:xfrm>
            <a:off x="827640" y="1052640"/>
            <a:ext cx="7543080" cy="5472000"/>
          </a:xfrm>
          <a:prstGeom prst="rect">
            <a:avLst/>
          </a:prstGeom>
          <a:noFill/>
          <a:ln>
            <a:noFill/>
          </a:ln>
        </p:spPr>
        <p:style>
          <a:lnRef idx="0"/>
          <a:fillRef idx="0"/>
          <a:effectRef idx="0"/>
          <a:fontRef idx="minor"/>
        </p:style>
        <p:txBody>
          <a:bodyPr lIns="90000" rIns="90000" tIns="45000" bIns="45000"/>
          <a:p>
            <a:pPr lvl="1" algn="just">
              <a:lnSpc>
                <a:spcPct val="100000"/>
              </a:lnSpc>
              <a:buSzPct val="70000"/>
              <a:buFont typeface="Wingdings" charset="2"/>
              <a:buChar char=""/>
            </a:pPr>
            <a:r>
              <a:rPr b="1" lang="fr-FR" sz="1600" strike="noStrike">
                <a:solidFill>
                  <a:srgbClr val="204162"/>
                </a:solidFill>
                <a:latin typeface="Verdana"/>
                <a:ea typeface="ＭＳ Ｐゴシック"/>
              </a:rPr>
              <a:t>Conclusions</a:t>
            </a:r>
            <a:endParaRPr/>
          </a:p>
          <a:p>
            <a:pPr lvl="1" algn="just">
              <a:lnSpc>
                <a:spcPct val="100000"/>
              </a:lnSpc>
              <a:buFont typeface="Arial"/>
              <a:buChar char="•"/>
            </a:pPr>
            <a:r>
              <a:rPr lang="fr-FR" sz="1200" strike="noStrike">
                <a:solidFill>
                  <a:srgbClr val="000000"/>
                </a:solidFill>
                <a:latin typeface="Verdana"/>
                <a:ea typeface="ＭＳ Ｐゴシック"/>
              </a:rPr>
              <a:t>Le coût socio-économique supplémentaire  de S1 est négligeable, voire négatif;</a:t>
            </a:r>
            <a:endParaRPr/>
          </a:p>
          <a:p>
            <a:pPr lvl="1" algn="just">
              <a:lnSpc>
                <a:spcPct val="100000"/>
              </a:lnSpc>
              <a:buFont typeface="Arial"/>
              <a:buChar char="•"/>
            </a:pPr>
            <a:r>
              <a:rPr lang="fr-FR" sz="1200" strike="noStrike">
                <a:solidFill>
                  <a:srgbClr val="000000"/>
                </a:solidFill>
                <a:latin typeface="Verdana"/>
                <a:ea typeface="ＭＳ Ｐゴシック"/>
              </a:rPr>
              <a:t>Le coût socio-économique supplémentaire de S3 est en coût actualisé de l’ordre de 30 à 40 M€;</a:t>
            </a:r>
            <a:endParaRPr/>
          </a:p>
          <a:p>
            <a:pPr lvl="1" algn="just">
              <a:lnSpc>
                <a:spcPct val="100000"/>
              </a:lnSpc>
              <a:buFont typeface="Arial"/>
              <a:buChar char="•"/>
            </a:pPr>
            <a:r>
              <a:rPr lang="fr-FR" sz="1200" strike="noStrike">
                <a:solidFill>
                  <a:srgbClr val="000000"/>
                </a:solidFill>
                <a:latin typeface="Verdana"/>
                <a:ea typeface="ＭＳ Ｐゴシック"/>
              </a:rPr>
              <a:t>Le coût du Millénaire est plus élevé que celui d’ORA, notamment en raison du temps de marche à pied;</a:t>
            </a:r>
            <a:endParaRPr/>
          </a:p>
          <a:p>
            <a:pPr lvl="1" algn="just">
              <a:lnSpc>
                <a:spcPct val="100000"/>
              </a:lnSpc>
              <a:buFont typeface="Arial"/>
              <a:buChar char="•"/>
            </a:pPr>
            <a:r>
              <a:rPr lang="fr-FR" sz="1200" strike="noStrike">
                <a:solidFill>
                  <a:srgbClr val="000000"/>
                </a:solidFill>
                <a:latin typeface="Verdana"/>
                <a:ea typeface="ＭＳ Ｐゴシック"/>
              </a:rPr>
              <a:t>C’est l’augmentation du temps de déplacement pour réunions à Valois qui est le facteur prédominant en raison de leur fréquence élevée et de la valeur du temps des agents qui y participent : cela pose également la question de la justification d’un nombre aussi élevé de réunions physiques;</a:t>
            </a:r>
            <a:endParaRPr/>
          </a:p>
          <a:p>
            <a:pPr lvl="1" algn="just">
              <a:lnSpc>
                <a:spcPct val="100000"/>
              </a:lnSpc>
              <a:buFont typeface="Arial"/>
              <a:buChar char="•"/>
            </a:pPr>
            <a:r>
              <a:rPr lang="fr-FR" sz="1200" strike="noStrike">
                <a:solidFill>
                  <a:srgbClr val="000000"/>
                </a:solidFill>
                <a:latin typeface="Verdana"/>
                <a:ea typeface="ＭＳ Ｐゴシック"/>
              </a:rPr>
              <a:t>Les coûts des primes de restructuration et de la valorisation des effets de serre sont négligeables;</a:t>
            </a:r>
            <a:endParaRPr/>
          </a:p>
          <a:p>
            <a:pPr lvl="1" algn="just">
              <a:lnSpc>
                <a:spcPct val="100000"/>
              </a:lnSpc>
              <a:buFont typeface="Arial"/>
              <a:buChar char="•"/>
            </a:pPr>
            <a:r>
              <a:rPr lang="fr-FR" sz="1200" strike="noStrike">
                <a:solidFill>
                  <a:srgbClr val="000000"/>
                </a:solidFill>
                <a:latin typeface="Verdana"/>
                <a:ea typeface="ＭＳ Ｐゴシック"/>
              </a:rPr>
              <a:t>L’approche « micro » peut comprendre certains doubles comptes (exemple un agent catégorie C éloigné du centre de Paris et senior peut avoir été compté deux fois);</a:t>
            </a:r>
            <a:endParaRPr/>
          </a:p>
          <a:p>
            <a:pPr lvl="1" algn="just">
              <a:lnSpc>
                <a:spcPct val="100000"/>
              </a:lnSpc>
              <a:buFont typeface="Arial"/>
              <a:buChar char="•"/>
            </a:pPr>
            <a:r>
              <a:rPr lang="fr-FR" sz="1200" strike="noStrike">
                <a:solidFill>
                  <a:srgbClr val="000000"/>
                </a:solidFill>
                <a:latin typeface="Verdana"/>
                <a:ea typeface="ＭＳ Ｐゴシック"/>
              </a:rPr>
              <a:t>L’approche « macro » sous-estime le coût social du fait de charges salariales plus élevées pour les agents de l’administration centrale que pour la moyenne de la population active de l’Ile de France;</a:t>
            </a:r>
            <a:endParaRPr/>
          </a:p>
          <a:p>
            <a:pPr lvl="1" algn="just">
              <a:lnSpc>
                <a:spcPct val="100000"/>
              </a:lnSpc>
              <a:buFont typeface="Arial"/>
              <a:buChar char="•"/>
            </a:pPr>
            <a:r>
              <a:rPr lang="fr-FR" sz="1200" strike="noStrike">
                <a:solidFill>
                  <a:srgbClr val="000000"/>
                </a:solidFill>
                <a:latin typeface="Verdana"/>
                <a:ea typeface="ＭＳ Ｐゴシック"/>
              </a:rPr>
              <a:t>Le « réalité » du coût social de ce regroupement serait donc de l’ordre de 35 M€ et le différentiel entre ORA et le Millénaire de l’ordre de 8 M€.</a:t>
            </a:r>
            <a:endParaRPr/>
          </a:p>
          <a:p>
            <a:pPr algn="just">
              <a:lnSpc>
                <a:spcPct val="100000"/>
              </a:lnSpc>
            </a:pPr>
            <a:endParaRPr/>
          </a:p>
        </p:txBody>
      </p:sp>
    </p:spTree>
  </p:cSld>
  <p:transition>
    <p:random/>
  </p:transition>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400" strike="noStrike">
                <a:solidFill>
                  <a:srgbClr val="ffffff"/>
                </a:solidFill>
                <a:latin typeface="Verdana"/>
                <a:ea typeface="ＭＳ Ｐゴシック"/>
              </a:rPr>
              <a:t>Plan de la présentation</a:t>
            </a:r>
            <a:endParaRPr/>
          </a:p>
        </p:txBody>
      </p:sp>
      <p:sp>
        <p:nvSpPr>
          <p:cNvPr id="98" name="CustomShape 2"/>
          <p:cNvSpPr/>
          <p:nvPr/>
        </p:nvSpPr>
        <p:spPr>
          <a:xfrm>
            <a:off x="107640" y="1295280"/>
            <a:ext cx="8807040" cy="4952160"/>
          </a:xfrm>
          <a:prstGeom prst="rect">
            <a:avLst/>
          </a:prstGeom>
          <a:noFill/>
          <a:ln>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400" strike="noStrike">
                <a:solidFill>
                  <a:srgbClr val="204162"/>
                </a:solidFill>
                <a:latin typeface="Verdana"/>
                <a:ea typeface="ＭＳ Ｐゴシック"/>
              </a:rPr>
              <a:t>Rappel de l’approche et principes  des calculs</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N°1 : Les évolutions de temps de transport  scénarios S1, S3-ORA et S3-Millénaire</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 2 : Les impacts  économiques de l’évolution des temps de transport, approche « macroéconomique »</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N°3 : Approche  « micro-économique » de l’évolution du temps de travail réel pour les agents concernés par des temps de transport longs</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N°4 : Les impacts sur des populations particulières d’agents : parents d’enfants, seniors, temps de transport liés aux réunions à Valois</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N°5  : Estimation des primes de restructuration</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N°6 : Les impacts sur les modes de transport et sur les émissions de CO2</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Fiche N°7 : Effets possibles sur la mobilité et les vacances de postes</a:t>
            </a:r>
            <a:endParaRPr/>
          </a:p>
          <a:p>
            <a:pPr algn="just">
              <a:lnSpc>
                <a:spcPct val="100000"/>
              </a:lnSpc>
              <a:buSzPct val="70000"/>
              <a:buFont typeface="Wingdings" charset="2"/>
              <a:buChar char=""/>
            </a:pPr>
            <a:r>
              <a:rPr b="1" lang="fr-FR" sz="1400" strike="noStrike">
                <a:solidFill>
                  <a:srgbClr val="204162"/>
                </a:solidFill>
                <a:latin typeface="Verdana"/>
                <a:ea typeface="ＭＳ Ｐゴシック"/>
              </a:rPr>
              <a:t>Synthèse  : Comparaison situation actuelle, S1 et S3</a:t>
            </a:r>
            <a:endParaRPr/>
          </a:p>
          <a:p>
            <a:pPr algn="just">
              <a:lnSpc>
                <a:spcPct val="100000"/>
              </a:lnSpc>
            </a:pPr>
            <a:endParaRPr/>
          </a:p>
        </p:txBody>
      </p:sp>
    </p:spTree>
  </p:cSld>
  <p:transition>
    <p:random/>
  </p:transition>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400" strike="noStrike">
                <a:solidFill>
                  <a:srgbClr val="ffffff"/>
                </a:solidFill>
                <a:latin typeface="Verdana"/>
                <a:ea typeface="ＭＳ Ｐゴシック"/>
              </a:rPr>
              <a:t>Rappel de l’approche et principe  des calculs</a:t>
            </a:r>
            <a:endParaRPr/>
          </a:p>
        </p:txBody>
      </p:sp>
      <p:sp>
        <p:nvSpPr>
          <p:cNvPr id="100" name="CustomShape 2"/>
          <p:cNvSpPr/>
          <p:nvPr/>
        </p:nvSpPr>
        <p:spPr>
          <a:xfrm>
            <a:off x="0" y="908640"/>
            <a:ext cx="9035640" cy="5400000"/>
          </a:xfrm>
          <a:prstGeom prst="rect">
            <a:avLst/>
          </a:prstGeom>
          <a:noFill/>
          <a:ln>
            <a:noFill/>
          </a:ln>
        </p:spPr>
        <p:style>
          <a:lnRef idx="0"/>
          <a:fillRef idx="0"/>
          <a:effectRef idx="0"/>
          <a:fontRef idx="minor"/>
        </p:style>
        <p:txBody>
          <a:bodyPr lIns="90000" rIns="90000" tIns="45000" bIns="45000"/>
          <a:p>
            <a:pPr algn="just">
              <a:lnSpc>
                <a:spcPct val="100000"/>
              </a:lnSpc>
              <a:buSzPct val="70000"/>
              <a:buFont typeface="Wingdings" charset="2"/>
              <a:buChar char=""/>
            </a:pPr>
            <a:r>
              <a:rPr lang="fr-FR" sz="1200" strike="noStrike">
                <a:solidFill>
                  <a:srgbClr val="204162"/>
                </a:solidFill>
                <a:latin typeface="Verdana"/>
                <a:ea typeface="ＭＳ Ｐゴシック"/>
              </a:rPr>
              <a:t>Il s’agissait de comparer le scénario 1 (Valois + Bons Enfants densifié+ Quadrilatère Archives) et le scénario 3 (deux sites seulement ont été approfondis : ORA et Millénaire) suivant une approche socio-économique qui complète les calculs économiques et financiers directement liés aux résultats des opérations immobilières;</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Pour chacun des scénarios, il a été procédé au calcul des temps de déplacement transport en commun avec recherche de temps minimum à l’heure de pointe du matin pour l’ensemble des agents concernés (les agents ayant un code postal hors IdF n’ont pas été pris en compte);</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Pour chaque agent ont été calculés : le temps total, le nombre de correspondances, le temps de marche à pied de diffusion (vers le site), le temps VP et les distances VP et marche à pied;</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La répartition des agents entre les site Bons Enfants et le quadrilatère des Archives a été faite de manière aléatoire ; aucun changement pour les agents du site de Valois</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Pour le site ORA, la construction d’une nouvelle station de RER a conduit à séparer les 3 premières années (ORA2017) et d’une nouvelle station de la ligne 14 d(ORA 2019);</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Les temps ont ensuite été valorisés par deux approches :</a:t>
            </a:r>
            <a:endParaRPr/>
          </a:p>
          <a:p>
            <a:pPr lvl="1" algn="just">
              <a:lnSpc>
                <a:spcPct val="100000"/>
              </a:lnSpc>
              <a:buFont typeface="StarSymbol"/>
              <a:buChar char="l"/>
            </a:pPr>
            <a:r>
              <a:rPr lang="fr-FR" sz="1200" strike="noStrike">
                <a:solidFill>
                  <a:srgbClr val="000000"/>
                </a:solidFill>
                <a:latin typeface="Verdana"/>
                <a:ea typeface="ＭＳ Ｐゴシック"/>
              </a:rPr>
              <a:t>Une approche dite macro-économique en prenant la valeur du temps retenue pour les études de transport en IdF</a:t>
            </a:r>
            <a:endParaRPr/>
          </a:p>
          <a:p>
            <a:pPr lvl="1" algn="just">
              <a:lnSpc>
                <a:spcPct val="100000"/>
              </a:lnSpc>
              <a:buFont typeface="StarSymbol"/>
              <a:buChar char="l"/>
            </a:pPr>
            <a:r>
              <a:rPr lang="fr-FR" sz="1200" strike="noStrike">
                <a:solidFill>
                  <a:srgbClr val="000000"/>
                </a:solidFill>
                <a:latin typeface="Verdana"/>
                <a:ea typeface="ＭＳ Ｐゴシック"/>
              </a:rPr>
              <a:t>Une approche micro-économique qui calcule les impacts du temps supplémentaire de transport sur le temps de travail des agents avec des hypothèses de comportement de populations particulières</a:t>
            </a:r>
            <a:endParaRPr/>
          </a:p>
          <a:p>
            <a:pPr lvl="1" algn="just">
              <a:lnSpc>
                <a:spcPct val="100000"/>
              </a:lnSpc>
              <a:buFont typeface="StarSymbol"/>
              <a:buChar char="l"/>
            </a:pPr>
            <a:r>
              <a:rPr lang="fr-FR" sz="1200" strike="noStrike">
                <a:solidFill>
                  <a:srgbClr val="000000"/>
                </a:solidFill>
                <a:latin typeface="Verdana"/>
                <a:ea typeface="ＭＳ Ｐゴシック"/>
              </a:rPr>
              <a:t>Les calculs ont été faits pour une valeur actualisée sur 20 ans à partir de 2017.</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En fonction du nombre de places de parking des sites du scénario 3, une estimation du coût de CO2 (émissions) a été effectuée;</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Le  coût des primes de restructuration a également été estimé;</a:t>
            </a:r>
            <a:endParaRPr/>
          </a:p>
          <a:p>
            <a:pPr algn="just">
              <a:lnSpc>
                <a:spcPct val="100000"/>
              </a:lnSpc>
              <a:buSzPct val="70000"/>
              <a:buFont typeface="Wingdings" charset="2"/>
              <a:buChar char=""/>
            </a:pPr>
            <a:r>
              <a:rPr lang="fr-FR" sz="1200" strike="noStrike">
                <a:solidFill>
                  <a:srgbClr val="204162"/>
                </a:solidFill>
                <a:latin typeface="Verdana"/>
                <a:ea typeface="ＭＳ Ｐゴシック"/>
              </a:rPr>
              <a:t>La question des effets éventuels sur la mobilité et les vacances de postes n’a pas donné lieu à une évaluation chiffrée en l’absence de données comparatives et de la difficulté d’établir des liens de cause à effet.</a:t>
            </a:r>
            <a:endParaRPr/>
          </a:p>
          <a:p>
            <a:pPr algn="just">
              <a:lnSpc>
                <a:spcPct val="100000"/>
              </a:lnSpc>
            </a:pPr>
            <a:endParaRPr/>
          </a:p>
        </p:txBody>
      </p:sp>
    </p:spTree>
  </p:cSld>
  <p:transition>
    <p:random/>
  </p:transition>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N°1 : les évolutions de temps de transport  scénarios S1, S3-ORA et S3-Millénaire (en minutes , valeur moyenne)</a:t>
            </a:r>
            <a:endParaRPr/>
          </a:p>
        </p:txBody>
      </p:sp>
      <p:sp>
        <p:nvSpPr>
          <p:cNvPr id="102" name="CustomShape 2"/>
          <p:cNvSpPr/>
          <p:nvPr/>
        </p:nvSpPr>
        <p:spPr>
          <a:xfrm>
            <a:off x="179640" y="1628640"/>
            <a:ext cx="7543080" cy="5112000"/>
          </a:xfrm>
          <a:prstGeom prst="rect">
            <a:avLst/>
          </a:prstGeom>
          <a:noFill/>
          <a:ln>
            <a:noFill/>
          </a:ln>
        </p:spPr>
        <p:style>
          <a:lnRef idx="0"/>
          <a:fillRef idx="0"/>
          <a:effectRef idx="0"/>
          <a:fontRef idx="minor"/>
        </p:style>
        <p:txBody>
          <a:bodyPr lIns="90000" rIns="90000" tIns="45000" bIns="45000"/>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b="1" lang="fr-FR" sz="1400" strike="noStrike">
                <a:solidFill>
                  <a:srgbClr val="000000"/>
                </a:solidFill>
                <a:latin typeface="Verdana"/>
                <a:ea typeface="ＭＳ Ｐゴシック"/>
              </a:rPr>
              <a:t>	</a:t>
            </a:r>
            <a:endParaRPr/>
          </a:p>
          <a:p>
            <a:pPr algn="just">
              <a:lnSpc>
                <a:spcPct val="100000"/>
              </a:lnSpc>
            </a:pPr>
            <a:r>
              <a:rPr b="1" lang="fr-FR" sz="1400" strike="noStrike">
                <a:solidFill>
                  <a:srgbClr val="9e004f"/>
                </a:solidFill>
                <a:latin typeface="Verdana"/>
                <a:ea typeface="ＭＳ Ｐゴシック"/>
              </a:rPr>
              <a:t>*</a:t>
            </a:r>
            <a:r>
              <a:rPr b="1"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Nouvelle station ligne 14 en 2019</a:t>
            </a:r>
            <a:endParaRPr/>
          </a:p>
          <a:p>
            <a:pPr algn="just">
              <a:lnSpc>
                <a:spcPct val="100000"/>
              </a:lnSpc>
            </a:pPr>
            <a:r>
              <a:rPr b="1" lang="fr-FR" sz="1400" strike="noStrike">
                <a:solidFill>
                  <a:srgbClr val="9e004f"/>
                </a:solidFill>
                <a:latin typeface="Verdana"/>
                <a:ea typeface="ＭＳ Ｐゴシック"/>
              </a:rPr>
              <a:t>** </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Temps de correspondance et temps de marche à pied comptent double</a:t>
            </a:r>
            <a:endParaRPr/>
          </a:p>
          <a:p>
            <a:pPr algn="just">
              <a:lnSpc>
                <a:spcPct val="100000"/>
              </a:lnSpc>
            </a:pPr>
            <a:r>
              <a:rPr lang="fr-FR" sz="1400" strike="noStrike">
                <a:solidFill>
                  <a:srgbClr val="000000"/>
                </a:solidFill>
                <a:latin typeface="Verdana"/>
                <a:ea typeface="ＭＳ Ｐゴシック"/>
              </a:rPr>
              <a:t>***</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	</a:t>
            </a:r>
            <a:r>
              <a:rPr lang="fr-FR" sz="1400" strike="noStrike">
                <a:solidFill>
                  <a:srgbClr val="000000"/>
                </a:solidFill>
                <a:latin typeface="Verdana"/>
                <a:ea typeface="ＭＳ Ｐゴシック"/>
              </a:rPr>
              <a:t>Sans bus 35</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p:txBody>
      </p:sp>
      <p:graphicFrame>
        <p:nvGraphicFramePr>
          <p:cNvPr id="103" name="Table 3"/>
          <p:cNvGraphicFramePr/>
          <p:nvPr/>
        </p:nvGraphicFramePr>
        <p:xfrm>
          <a:off x="827640" y="1052640"/>
          <a:ext cx="7488000" cy="3239640"/>
        </p:xfrm>
        <a:graphic>
          <a:graphicData uri="http://schemas.openxmlformats.org/drawingml/2006/table">
            <a:tbl>
              <a:tblPr/>
              <a:tblGrid>
                <a:gridCol w="1468080"/>
                <a:gridCol w="1027800"/>
                <a:gridCol w="1248120"/>
                <a:gridCol w="1248120"/>
                <a:gridCol w="1248120"/>
                <a:gridCol w="1248120"/>
              </a:tblGrid>
              <a:tr h="740880">
                <a:tc>
                  <a:txBody>
                    <a:bodyPr/>
                    <a:p>
                      <a:pPr algn="ctr">
                        <a:lnSpc>
                          <a:spcPct val="100000"/>
                        </a:lnSpc>
                      </a:pPr>
                      <a:r>
                        <a:rPr b="1" lang="fr-FR" sz="1400" strike="noStrike">
                          <a:solidFill>
                            <a:srgbClr val="ffffff"/>
                          </a:solidFill>
                          <a:latin typeface="Verdana"/>
                        </a:rPr>
                        <a:t>Temps de transport </a:t>
                      </a:r>
                      <a:endParaRPr/>
                    </a:p>
                  </a:txBody>
                  <a:tcPr/>
                </a:tc>
                <a:tc>
                  <a:txBody>
                    <a:bodyPr/>
                    <a:p>
                      <a:pPr algn="ctr">
                        <a:lnSpc>
                          <a:spcPct val="100000"/>
                        </a:lnSpc>
                      </a:pPr>
                      <a:r>
                        <a:rPr b="1" lang="fr-FR" sz="1400" strike="noStrike">
                          <a:solidFill>
                            <a:srgbClr val="ffffff"/>
                          </a:solidFill>
                          <a:latin typeface="Verdana"/>
                        </a:rPr>
                        <a:t>Actuel </a:t>
                      </a:r>
                      <a:endParaRPr/>
                    </a:p>
                  </a:txBody>
                  <a:tcPr/>
                </a:tc>
                <a:tc>
                  <a:txBody>
                    <a:bodyPr/>
                    <a:p>
                      <a:pPr algn="ctr">
                        <a:lnSpc>
                          <a:spcPct val="100000"/>
                        </a:lnSpc>
                      </a:pPr>
                      <a:r>
                        <a:rPr b="1" lang="fr-FR" sz="1400" strike="noStrike">
                          <a:solidFill>
                            <a:srgbClr val="ffffff"/>
                          </a:solidFill>
                          <a:latin typeface="Verdana"/>
                        </a:rPr>
                        <a:t>S1 </a:t>
                      </a:r>
                      <a:endParaRPr/>
                    </a:p>
                  </a:txBody>
                  <a:tcPr/>
                </a:tc>
                <a:tc>
                  <a:txBody>
                    <a:bodyPr/>
                    <a:p>
                      <a:pPr algn="ctr">
                        <a:lnSpc>
                          <a:spcPct val="100000"/>
                        </a:lnSpc>
                      </a:pPr>
                      <a:r>
                        <a:rPr b="1" lang="fr-FR" sz="1400" strike="noStrike">
                          <a:solidFill>
                            <a:srgbClr val="ffffff"/>
                          </a:solidFill>
                          <a:latin typeface="Verdana"/>
                        </a:rPr>
                        <a:t>S3 ORA2017 </a:t>
                      </a:r>
                      <a:endParaRPr/>
                    </a:p>
                  </a:txBody>
                  <a:tcPr/>
                </a:tc>
                <a:tc>
                  <a:txBody>
                    <a:bodyPr/>
                    <a:p>
                      <a:pPr algn="ctr">
                        <a:lnSpc>
                          <a:spcPct val="100000"/>
                        </a:lnSpc>
                      </a:pPr>
                      <a:r>
                        <a:rPr b="1" lang="fr-FR" sz="1400" strike="noStrike">
                          <a:solidFill>
                            <a:srgbClr val="ffffff"/>
                          </a:solidFill>
                          <a:latin typeface="Verdana"/>
                        </a:rPr>
                        <a:t>S3 ORA2019 </a:t>
                      </a:r>
                      <a:r>
                        <a:rPr b="1" lang="fr-FR" sz="1400" strike="noStrike">
                          <a:solidFill>
                            <a:srgbClr val="9e004f"/>
                          </a:solidFill>
                          <a:latin typeface="Verdana"/>
                        </a:rPr>
                        <a:t>*</a:t>
                      </a:r>
                      <a:endParaRPr/>
                    </a:p>
                  </a:txBody>
                  <a:tcPr/>
                </a:tc>
                <a:tc>
                  <a:txBody>
                    <a:bodyPr/>
                    <a:p>
                      <a:pPr algn="ctr">
                        <a:lnSpc>
                          <a:spcPct val="100000"/>
                        </a:lnSpc>
                      </a:pPr>
                      <a:r>
                        <a:rPr b="1" lang="fr-FR" sz="1400" strike="noStrike">
                          <a:solidFill>
                            <a:srgbClr val="ffffff"/>
                          </a:solidFill>
                          <a:latin typeface="Verdana"/>
                        </a:rPr>
                        <a:t>S3 Millénaire</a:t>
                      </a:r>
                      <a:endParaRPr/>
                    </a:p>
                    <a:p>
                      <a:pPr algn="ctr">
                        <a:lnSpc>
                          <a:spcPct val="100000"/>
                        </a:lnSpc>
                      </a:pPr>
                      <a:r>
                        <a:rPr b="1" lang="fr-FR" sz="1400" strike="noStrike">
                          <a:solidFill>
                            <a:srgbClr val="ffffff"/>
                          </a:solidFill>
                          <a:latin typeface="Verdana"/>
                        </a:rPr>
                        <a:t>*** </a:t>
                      </a:r>
                      <a:endParaRPr/>
                    </a:p>
                  </a:txBody>
                  <a:tcPr/>
                </a:tc>
              </a:tr>
              <a:tr h="740880">
                <a:tc>
                  <a:txBody>
                    <a:bodyPr/>
                    <a:p>
                      <a:pPr>
                        <a:lnSpc>
                          <a:spcPct val="100000"/>
                        </a:lnSpc>
                      </a:pPr>
                      <a:r>
                        <a:rPr b="1" lang="fr-FR" sz="1400" strike="noStrike">
                          <a:solidFill>
                            <a:srgbClr val="000000"/>
                          </a:solidFill>
                          <a:latin typeface="Calibri"/>
                        </a:rPr>
                        <a:t>Temps de transport (Rail et/ou bus)</a:t>
                      </a:r>
                      <a:r>
                        <a:rPr b="1" lang="fr-FR" sz="800" strike="noStrike">
                          <a:solidFill>
                            <a:srgbClr val="000000"/>
                          </a:solidFill>
                          <a:latin typeface="Calibri"/>
                        </a:rPr>
                        <a:t> </a:t>
                      </a:r>
                      <a:endParaRPr/>
                    </a:p>
                  </a:txBody>
                  <a:tcPr/>
                </a:tc>
                <a:tc>
                  <a:txBody>
                    <a:bodyPr/>
                    <a:p>
                      <a:pPr algn="ctr">
                        <a:lnSpc>
                          <a:spcPct val="100000"/>
                        </a:lnSpc>
                      </a:pPr>
                      <a:r>
                        <a:rPr lang="fr-FR" sz="1400" strike="noStrike">
                          <a:solidFill>
                            <a:srgbClr val="000000"/>
                          </a:solidFill>
                          <a:latin typeface="Calibri"/>
                        </a:rPr>
                        <a:t>29,1 mn</a:t>
                      </a:r>
                      <a:endParaRPr/>
                    </a:p>
                  </a:txBody>
                  <a:tcPr/>
                </a:tc>
                <a:tc>
                  <a:txBody>
                    <a:bodyPr/>
                    <a:p>
                      <a:pPr algn="ctr">
                        <a:lnSpc>
                          <a:spcPct val="100000"/>
                        </a:lnSpc>
                      </a:pPr>
                      <a:r>
                        <a:rPr lang="fr-FR" sz="1400" strike="noStrike">
                          <a:solidFill>
                            <a:srgbClr val="000000"/>
                          </a:solidFill>
                          <a:latin typeface="Calibri"/>
                        </a:rPr>
                        <a:t>29,7 mn</a:t>
                      </a:r>
                      <a:endParaRPr/>
                    </a:p>
                  </a:txBody>
                  <a:tcPr/>
                </a:tc>
                <a:tc>
                  <a:txBody>
                    <a:bodyPr/>
                    <a:p>
                      <a:pPr algn="ctr">
                        <a:lnSpc>
                          <a:spcPct val="100000"/>
                        </a:lnSpc>
                      </a:pPr>
                      <a:r>
                        <a:rPr lang="fr-FR" sz="1400" strike="noStrike">
                          <a:solidFill>
                            <a:srgbClr val="000000"/>
                          </a:solidFill>
                          <a:latin typeface="Calibri"/>
                        </a:rPr>
                        <a:t>34,3 mn</a:t>
                      </a:r>
                      <a:endParaRPr/>
                    </a:p>
                  </a:txBody>
                  <a:tcPr/>
                </a:tc>
                <a:tc>
                  <a:txBody>
                    <a:bodyPr/>
                    <a:p>
                      <a:pPr algn="ctr">
                        <a:lnSpc>
                          <a:spcPct val="100000"/>
                        </a:lnSpc>
                      </a:pPr>
                      <a:r>
                        <a:rPr lang="fr-FR" sz="1400" strike="noStrike">
                          <a:solidFill>
                            <a:srgbClr val="000000"/>
                          </a:solidFill>
                          <a:latin typeface="Calibri"/>
                        </a:rPr>
                        <a:t>33,2 mn</a:t>
                      </a:r>
                      <a:endParaRPr/>
                    </a:p>
                  </a:txBody>
                  <a:tcPr/>
                </a:tc>
                <a:tc>
                  <a:txBody>
                    <a:bodyPr/>
                    <a:p>
                      <a:pPr algn="ctr">
                        <a:lnSpc>
                          <a:spcPct val="100000"/>
                        </a:lnSpc>
                      </a:pPr>
                      <a:r>
                        <a:rPr lang="fr-FR" sz="1400" strike="noStrike">
                          <a:solidFill>
                            <a:srgbClr val="000000"/>
                          </a:solidFill>
                          <a:latin typeface="Calibri"/>
                        </a:rPr>
                        <a:t>30,9 mn</a:t>
                      </a:r>
                      <a:endParaRPr/>
                    </a:p>
                  </a:txBody>
                  <a:tcPr/>
                </a:tc>
              </a:tr>
              <a:tr h="308160">
                <a:tc>
                  <a:txBody>
                    <a:bodyPr/>
                    <a:p>
                      <a:pPr>
                        <a:lnSpc>
                          <a:spcPct val="100000"/>
                        </a:lnSpc>
                      </a:pPr>
                      <a:r>
                        <a:rPr b="1" lang="fr-FR" sz="1400" strike="noStrike">
                          <a:solidFill>
                            <a:srgbClr val="000000"/>
                          </a:solidFill>
                          <a:latin typeface="Calibri"/>
                        </a:rPr>
                        <a:t>Marche à pied </a:t>
                      </a:r>
                      <a:endParaRPr/>
                    </a:p>
                  </a:txBody>
                  <a:tcPr/>
                </a:tc>
                <a:tc>
                  <a:txBody>
                    <a:bodyPr/>
                    <a:p>
                      <a:pPr algn="ctr">
                        <a:lnSpc>
                          <a:spcPct val="100000"/>
                        </a:lnSpc>
                      </a:pPr>
                      <a:r>
                        <a:rPr lang="fr-FR" sz="1400" strike="noStrike">
                          <a:solidFill>
                            <a:srgbClr val="000000"/>
                          </a:solidFill>
                          <a:latin typeface="Calibri"/>
                        </a:rPr>
                        <a:t>4,2 mn </a:t>
                      </a:r>
                      <a:endParaRPr/>
                    </a:p>
                  </a:txBody>
                  <a:tcPr/>
                </a:tc>
                <a:tc>
                  <a:txBody>
                    <a:bodyPr/>
                    <a:p>
                      <a:pPr algn="ctr">
                        <a:lnSpc>
                          <a:spcPct val="100000"/>
                        </a:lnSpc>
                      </a:pPr>
                      <a:r>
                        <a:rPr lang="fr-FR" sz="1400" strike="noStrike">
                          <a:solidFill>
                            <a:srgbClr val="000000"/>
                          </a:solidFill>
                          <a:latin typeface="Calibri"/>
                        </a:rPr>
                        <a:t>3,8 mn </a:t>
                      </a:r>
                      <a:endParaRPr/>
                    </a:p>
                  </a:txBody>
                  <a:tcPr/>
                </a:tc>
                <a:tc>
                  <a:txBody>
                    <a:bodyPr/>
                    <a:p>
                      <a:pPr algn="ctr">
                        <a:lnSpc>
                          <a:spcPct val="100000"/>
                        </a:lnSpc>
                      </a:pPr>
                      <a:r>
                        <a:rPr lang="fr-FR" sz="1400" strike="noStrike">
                          <a:solidFill>
                            <a:srgbClr val="000000"/>
                          </a:solidFill>
                          <a:latin typeface="Calibri"/>
                        </a:rPr>
                        <a:t>7,5 mn </a:t>
                      </a:r>
                      <a:endParaRPr/>
                    </a:p>
                  </a:txBody>
                  <a:tcPr/>
                </a:tc>
                <a:tc>
                  <a:txBody>
                    <a:bodyPr/>
                    <a:p>
                      <a:pPr algn="ctr">
                        <a:lnSpc>
                          <a:spcPct val="100000"/>
                        </a:lnSpc>
                      </a:pPr>
                      <a:r>
                        <a:rPr lang="fr-FR" sz="1400" strike="noStrike">
                          <a:solidFill>
                            <a:srgbClr val="000000"/>
                          </a:solidFill>
                          <a:latin typeface="Calibri"/>
                        </a:rPr>
                        <a:t>4,9 mn </a:t>
                      </a:r>
                      <a:endParaRPr/>
                    </a:p>
                  </a:txBody>
                  <a:tcPr/>
                </a:tc>
                <a:tc>
                  <a:txBody>
                    <a:bodyPr/>
                    <a:p>
                      <a:pPr algn="ctr">
                        <a:lnSpc>
                          <a:spcPct val="100000"/>
                        </a:lnSpc>
                      </a:pPr>
                      <a:r>
                        <a:rPr lang="fr-FR" sz="1400" strike="noStrike">
                          <a:solidFill>
                            <a:srgbClr val="000000"/>
                          </a:solidFill>
                          <a:latin typeface="Calibri"/>
                        </a:rPr>
                        <a:t>9,5 mn </a:t>
                      </a:r>
                      <a:endParaRPr/>
                    </a:p>
                  </a:txBody>
                  <a:tcPr/>
                </a:tc>
              </a:tr>
              <a:tr h="524520">
                <a:tc>
                  <a:txBody>
                    <a:bodyPr/>
                    <a:p>
                      <a:pPr>
                        <a:lnSpc>
                          <a:spcPct val="100000"/>
                        </a:lnSpc>
                      </a:pPr>
                      <a:r>
                        <a:rPr b="1" lang="fr-FR" sz="1400" strike="noStrike">
                          <a:solidFill>
                            <a:srgbClr val="000000"/>
                          </a:solidFill>
                          <a:latin typeface="Calibri"/>
                        </a:rPr>
                        <a:t>Attente  et correspondance </a:t>
                      </a:r>
                      <a:endParaRPr/>
                    </a:p>
                  </a:txBody>
                  <a:tcPr/>
                </a:tc>
                <a:tc>
                  <a:txBody>
                    <a:bodyPr/>
                    <a:p>
                      <a:pPr algn="ctr">
                        <a:lnSpc>
                          <a:spcPct val="100000"/>
                        </a:lnSpc>
                      </a:pPr>
                      <a:r>
                        <a:rPr lang="fr-FR" sz="1400" strike="noStrike">
                          <a:solidFill>
                            <a:srgbClr val="000000"/>
                          </a:solidFill>
                          <a:latin typeface="Calibri"/>
                        </a:rPr>
                        <a:t>8,5 mn </a:t>
                      </a:r>
                      <a:endParaRPr/>
                    </a:p>
                  </a:txBody>
                  <a:tcPr/>
                </a:tc>
                <a:tc>
                  <a:txBody>
                    <a:bodyPr/>
                    <a:p>
                      <a:pPr algn="ctr">
                        <a:lnSpc>
                          <a:spcPct val="100000"/>
                        </a:lnSpc>
                      </a:pPr>
                      <a:r>
                        <a:rPr lang="fr-FR" sz="1400" strike="noStrike">
                          <a:solidFill>
                            <a:srgbClr val="000000"/>
                          </a:solidFill>
                          <a:latin typeface="Calibri"/>
                        </a:rPr>
                        <a:t>8,3 mn </a:t>
                      </a:r>
                      <a:endParaRPr/>
                    </a:p>
                  </a:txBody>
                  <a:tcPr/>
                </a:tc>
                <a:tc>
                  <a:txBody>
                    <a:bodyPr/>
                    <a:p>
                      <a:pPr algn="ctr">
                        <a:lnSpc>
                          <a:spcPct val="100000"/>
                        </a:lnSpc>
                      </a:pPr>
                      <a:r>
                        <a:rPr lang="fr-FR" sz="1400" strike="noStrike">
                          <a:solidFill>
                            <a:srgbClr val="000000"/>
                          </a:solidFill>
                          <a:latin typeface="Calibri"/>
                        </a:rPr>
                        <a:t>10,4 mn </a:t>
                      </a:r>
                      <a:endParaRPr/>
                    </a:p>
                  </a:txBody>
                  <a:tcPr/>
                </a:tc>
                <a:tc>
                  <a:txBody>
                    <a:bodyPr/>
                    <a:p>
                      <a:pPr algn="ctr">
                        <a:lnSpc>
                          <a:spcPct val="100000"/>
                        </a:lnSpc>
                      </a:pPr>
                      <a:r>
                        <a:rPr lang="fr-FR" sz="1400" strike="noStrike">
                          <a:solidFill>
                            <a:srgbClr val="000000"/>
                          </a:solidFill>
                          <a:latin typeface="Calibri"/>
                        </a:rPr>
                        <a:t>10,6 mn </a:t>
                      </a:r>
                      <a:endParaRPr/>
                    </a:p>
                  </a:txBody>
                  <a:tcPr/>
                </a:tc>
                <a:tc>
                  <a:txBody>
                    <a:bodyPr/>
                    <a:p>
                      <a:pPr algn="ctr">
                        <a:lnSpc>
                          <a:spcPct val="100000"/>
                        </a:lnSpc>
                      </a:pPr>
                      <a:r>
                        <a:rPr lang="fr-FR" sz="1400" strike="noStrike">
                          <a:solidFill>
                            <a:srgbClr val="000000"/>
                          </a:solidFill>
                          <a:latin typeface="Calibri"/>
                        </a:rPr>
                        <a:t>10,3 mn </a:t>
                      </a:r>
                      <a:endParaRPr/>
                    </a:p>
                  </a:txBody>
                  <a:tcPr/>
                </a:tc>
              </a:tr>
              <a:tr h="558000">
                <a:tc>
                  <a:txBody>
                    <a:bodyPr/>
                    <a:p>
                      <a:pPr>
                        <a:lnSpc>
                          <a:spcPct val="100000"/>
                        </a:lnSpc>
                      </a:pPr>
                      <a:r>
                        <a:rPr b="1" lang="fr-FR" sz="1400" strike="noStrike">
                          <a:solidFill>
                            <a:srgbClr val="000000"/>
                          </a:solidFill>
                          <a:latin typeface="Calibri"/>
                        </a:rPr>
                        <a:t>Total trajet </a:t>
                      </a:r>
                      <a:r>
                        <a:rPr b="1" lang="fr-FR" sz="800" strike="noStrike">
                          <a:solidFill>
                            <a:srgbClr val="000000"/>
                          </a:solidFill>
                          <a:latin typeface="Calibri"/>
                        </a:rPr>
                        <a:t>(transport en commun, marche à pied, attente et correspondance) </a:t>
                      </a:r>
                      <a:endParaRPr/>
                    </a:p>
                  </a:txBody>
                  <a:tcPr/>
                </a:tc>
                <a:tc>
                  <a:txBody>
                    <a:bodyPr/>
                    <a:p>
                      <a:pPr algn="ctr">
                        <a:lnSpc>
                          <a:spcPct val="100000"/>
                        </a:lnSpc>
                      </a:pPr>
                      <a:r>
                        <a:rPr b="1" lang="fr-FR" sz="1400" strike="noStrike">
                          <a:solidFill>
                            <a:srgbClr val="000000"/>
                          </a:solidFill>
                          <a:latin typeface="Calibri"/>
                        </a:rPr>
                        <a:t>41,8 mn </a:t>
                      </a:r>
                      <a:endParaRPr/>
                    </a:p>
                  </a:txBody>
                  <a:tcPr/>
                </a:tc>
                <a:tc>
                  <a:txBody>
                    <a:bodyPr/>
                    <a:p>
                      <a:pPr algn="ctr">
                        <a:lnSpc>
                          <a:spcPct val="100000"/>
                        </a:lnSpc>
                      </a:pPr>
                      <a:r>
                        <a:rPr b="1" lang="fr-FR" sz="1400" strike="noStrike">
                          <a:solidFill>
                            <a:srgbClr val="000000"/>
                          </a:solidFill>
                          <a:latin typeface="Calibri"/>
                        </a:rPr>
                        <a:t>41,8 mn </a:t>
                      </a:r>
                      <a:endParaRPr/>
                    </a:p>
                  </a:txBody>
                  <a:tcPr/>
                </a:tc>
                <a:tc>
                  <a:txBody>
                    <a:bodyPr/>
                    <a:p>
                      <a:pPr algn="ctr">
                        <a:lnSpc>
                          <a:spcPct val="100000"/>
                        </a:lnSpc>
                      </a:pPr>
                      <a:r>
                        <a:rPr b="1" lang="fr-FR" sz="1400" strike="noStrike">
                          <a:solidFill>
                            <a:srgbClr val="000000"/>
                          </a:solidFill>
                          <a:latin typeface="Calibri"/>
                        </a:rPr>
                        <a:t>52,2 mn </a:t>
                      </a:r>
                      <a:endParaRPr/>
                    </a:p>
                  </a:txBody>
                  <a:tcPr/>
                </a:tc>
                <a:tc>
                  <a:txBody>
                    <a:bodyPr/>
                    <a:p>
                      <a:pPr algn="ctr">
                        <a:lnSpc>
                          <a:spcPct val="100000"/>
                        </a:lnSpc>
                      </a:pPr>
                      <a:r>
                        <a:rPr b="1" lang="fr-FR" sz="1400" strike="noStrike">
                          <a:solidFill>
                            <a:srgbClr val="000000"/>
                          </a:solidFill>
                          <a:latin typeface="Calibri"/>
                        </a:rPr>
                        <a:t>48,7 mn </a:t>
                      </a:r>
                      <a:r>
                        <a:rPr b="1" lang="fr-FR" sz="1400" strike="noStrike">
                          <a:solidFill>
                            <a:srgbClr val="9e004f"/>
                          </a:solidFill>
                          <a:latin typeface="Verdana"/>
                        </a:rPr>
                        <a:t>*</a:t>
                      </a:r>
                      <a:endParaRPr/>
                    </a:p>
                  </a:txBody>
                  <a:tcPr/>
                </a:tc>
                <a:tc>
                  <a:txBody>
                    <a:bodyPr/>
                    <a:p>
                      <a:pPr algn="ctr">
                        <a:lnSpc>
                          <a:spcPct val="100000"/>
                        </a:lnSpc>
                      </a:pPr>
                      <a:r>
                        <a:rPr b="1" lang="fr-FR" sz="1400" strike="noStrike">
                          <a:solidFill>
                            <a:srgbClr val="000000"/>
                          </a:solidFill>
                          <a:latin typeface="Calibri"/>
                        </a:rPr>
                        <a:t>50,7 mn </a:t>
                      </a:r>
                      <a:endParaRPr/>
                    </a:p>
                  </a:txBody>
                  <a:tcPr/>
                </a:tc>
              </a:tr>
              <a:tr h="524520">
                <a:tc>
                  <a:txBody>
                    <a:bodyPr/>
                    <a:p>
                      <a:pPr>
                        <a:lnSpc>
                          <a:spcPct val="100000"/>
                        </a:lnSpc>
                      </a:pPr>
                      <a:r>
                        <a:rPr b="1" lang="fr-FR" sz="1400" strike="noStrike">
                          <a:solidFill>
                            <a:srgbClr val="000000"/>
                          </a:solidFill>
                          <a:latin typeface="Calibri"/>
                        </a:rPr>
                        <a:t>Temps « ressenti »</a:t>
                      </a:r>
                      <a:r>
                        <a:rPr b="1" lang="fr-FR" sz="1400" strike="noStrike">
                          <a:solidFill>
                            <a:srgbClr val="9e004f"/>
                          </a:solidFill>
                          <a:latin typeface="Calibri"/>
                        </a:rPr>
                        <a:t>**</a:t>
                      </a:r>
                      <a:endParaRPr/>
                    </a:p>
                  </a:txBody>
                  <a:tcPr/>
                </a:tc>
                <a:tc>
                  <a:txBody>
                    <a:bodyPr/>
                    <a:p>
                      <a:pPr algn="ctr">
                        <a:lnSpc>
                          <a:spcPct val="100000"/>
                        </a:lnSpc>
                      </a:pPr>
                      <a:r>
                        <a:rPr lang="fr-FR" sz="1400" strike="noStrike">
                          <a:solidFill>
                            <a:srgbClr val="000000"/>
                          </a:solidFill>
                          <a:latin typeface="Calibri"/>
                        </a:rPr>
                        <a:t>54,5 mn </a:t>
                      </a:r>
                      <a:r>
                        <a:rPr b="1" lang="fr-FR" sz="1400" strike="noStrike">
                          <a:solidFill>
                            <a:srgbClr val="9e004f"/>
                          </a:solidFill>
                          <a:latin typeface="Calibri"/>
                        </a:rPr>
                        <a:t>**</a:t>
                      </a:r>
                      <a:endParaRPr/>
                    </a:p>
                  </a:txBody>
                  <a:tcPr/>
                </a:tc>
                <a:tc>
                  <a:txBody>
                    <a:bodyPr/>
                    <a:p>
                      <a:pPr algn="ctr">
                        <a:lnSpc>
                          <a:spcPct val="100000"/>
                        </a:lnSpc>
                      </a:pPr>
                      <a:r>
                        <a:rPr lang="fr-FR" sz="1400" strike="noStrike">
                          <a:solidFill>
                            <a:srgbClr val="000000"/>
                          </a:solidFill>
                          <a:latin typeface="Calibri"/>
                        </a:rPr>
                        <a:t>53,9 mn </a:t>
                      </a:r>
                      <a:r>
                        <a:rPr b="1" lang="fr-FR" sz="1400" strike="noStrike">
                          <a:solidFill>
                            <a:srgbClr val="9e004f"/>
                          </a:solidFill>
                          <a:latin typeface="Calibri"/>
                        </a:rPr>
                        <a:t>**</a:t>
                      </a:r>
                      <a:endParaRPr/>
                    </a:p>
                  </a:txBody>
                  <a:tcPr/>
                </a:tc>
                <a:tc>
                  <a:txBody>
                    <a:bodyPr/>
                    <a:p>
                      <a:pPr algn="ctr">
                        <a:lnSpc>
                          <a:spcPct val="100000"/>
                        </a:lnSpc>
                      </a:pPr>
                      <a:r>
                        <a:rPr lang="fr-FR" sz="1400" strike="noStrike">
                          <a:solidFill>
                            <a:srgbClr val="000000"/>
                          </a:solidFill>
                          <a:latin typeface="Calibri"/>
                        </a:rPr>
                        <a:t>70,1 mn </a:t>
                      </a:r>
                      <a:r>
                        <a:rPr b="1" lang="fr-FR" sz="1400" strike="noStrike">
                          <a:solidFill>
                            <a:srgbClr val="9e004f"/>
                          </a:solidFill>
                          <a:latin typeface="Calibri"/>
                        </a:rPr>
                        <a:t>**</a:t>
                      </a:r>
                      <a:endParaRPr/>
                    </a:p>
                  </a:txBody>
                  <a:tcPr/>
                </a:tc>
                <a:tc>
                  <a:txBody>
                    <a:bodyPr/>
                    <a:p>
                      <a:pPr algn="ctr">
                        <a:lnSpc>
                          <a:spcPct val="100000"/>
                        </a:lnSpc>
                      </a:pPr>
                      <a:r>
                        <a:rPr lang="fr-FR" sz="1400" strike="noStrike">
                          <a:solidFill>
                            <a:srgbClr val="000000"/>
                          </a:solidFill>
                          <a:latin typeface="Calibri"/>
                        </a:rPr>
                        <a:t>64,2 mn </a:t>
                      </a:r>
                      <a:r>
                        <a:rPr b="1" lang="fr-FR" sz="1400" strike="noStrike">
                          <a:solidFill>
                            <a:srgbClr val="9e004f"/>
                          </a:solidFill>
                          <a:latin typeface="Calibri"/>
                        </a:rPr>
                        <a:t>**</a:t>
                      </a:r>
                      <a:endParaRPr/>
                    </a:p>
                  </a:txBody>
                  <a:tcPr/>
                </a:tc>
                <a:tc>
                  <a:txBody>
                    <a:bodyPr/>
                    <a:p>
                      <a:pPr algn="ctr">
                        <a:lnSpc>
                          <a:spcPct val="100000"/>
                        </a:lnSpc>
                      </a:pPr>
                      <a:r>
                        <a:rPr lang="fr-FR" sz="1400" strike="noStrike">
                          <a:solidFill>
                            <a:srgbClr val="000000"/>
                          </a:solidFill>
                          <a:latin typeface="Calibri"/>
                        </a:rPr>
                        <a:t>70,5 mn </a:t>
                      </a:r>
                      <a:r>
                        <a:rPr b="1" lang="fr-FR" sz="1400" strike="noStrike">
                          <a:solidFill>
                            <a:srgbClr val="9e004f"/>
                          </a:solidFill>
                          <a:latin typeface="Calibri"/>
                        </a:rPr>
                        <a:t>**</a:t>
                      </a:r>
                      <a:endParaRPr/>
                    </a:p>
                  </a:txBody>
                  <a:tcPr/>
                </a:tc>
              </a:tr>
            </a:tbl>
          </a:graphicData>
        </a:graphic>
      </p:graphicFrame>
    </p:spTree>
  </p:cSld>
  <p:transition>
    <p:random/>
  </p:transition>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CustomShape 1"/>
          <p:cNvSpPr/>
          <p:nvPr/>
        </p:nvSpPr>
        <p:spPr>
          <a:xfrm>
            <a:off x="0" y="188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400" strike="noStrike">
                <a:solidFill>
                  <a:srgbClr val="ffffff"/>
                </a:solidFill>
                <a:latin typeface="Verdana"/>
                <a:ea typeface="ＭＳ Ｐゴシック"/>
              </a:rPr>
              <a:t>Résultats pour l’ensemble des sites S3 et temps intersites</a:t>
            </a:r>
            <a:endParaRPr/>
          </a:p>
        </p:txBody>
      </p:sp>
      <p:sp>
        <p:nvSpPr>
          <p:cNvPr id="105" name="CustomShape 2"/>
          <p:cNvSpPr/>
          <p:nvPr/>
        </p:nvSpPr>
        <p:spPr>
          <a:xfrm>
            <a:off x="395640" y="1153440"/>
            <a:ext cx="8568360" cy="4247640"/>
          </a:xfrm>
          <a:prstGeom prst="rect">
            <a:avLst/>
          </a:prstGeom>
          <a:noFill/>
          <a:ln>
            <a:noFill/>
          </a:ln>
        </p:spPr>
        <p:style>
          <a:lnRef idx="0"/>
          <a:fillRef idx="0"/>
          <a:effectRef idx="0"/>
          <a:fontRef idx="minor"/>
        </p:style>
        <p:txBody>
          <a:bodyPr lIns="90000" rIns="90000" tIns="45000" bIns="45000"/>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r>
              <a:rPr b="1" lang="fr-FR" sz="1200" strike="noStrike">
                <a:solidFill>
                  <a:srgbClr val="204162"/>
                </a:solidFill>
                <a:latin typeface="Verdana"/>
                <a:ea typeface="ＭＳ Ｐゴシック"/>
              </a:rPr>
              <a:t>	</a:t>
            </a:r>
            <a:r>
              <a:rPr b="1" lang="fr-FR" sz="1200" strike="noStrike">
                <a:solidFill>
                  <a:srgbClr val="204162"/>
                </a:solidFill>
                <a:latin typeface="Verdana"/>
                <a:ea typeface="ＭＳ Ｐゴシック"/>
              </a:rPr>
              <a:t>Commentaires : </a:t>
            </a:r>
            <a:r>
              <a:rPr lang="fr-FR" sz="1200" strike="noStrike">
                <a:solidFill>
                  <a:srgbClr val="204162"/>
                </a:solidFill>
                <a:latin typeface="Verdana"/>
                <a:ea typeface="ＭＳ Ｐゴシック"/>
              </a:rPr>
              <a:t>c’est le site Vivacity qui est très largement en tête pour les temps de transport en commun comme en voiture et pour  les temps de correspondance</a:t>
            </a:r>
            <a:endParaRPr/>
          </a:p>
          <a:p>
            <a:pPr algn="just">
              <a:lnSpc>
                <a:spcPct val="100000"/>
              </a:lnSpc>
              <a:buSzPct val="70000"/>
              <a:buFont typeface="Wingdings" charset="2"/>
              <a:buChar char=""/>
            </a:pPr>
            <a:r>
              <a:rPr b="1" lang="fr-FR" sz="1200" strike="noStrike">
                <a:solidFill>
                  <a:srgbClr val="204162"/>
                </a:solidFill>
                <a:latin typeface="Verdana"/>
                <a:ea typeface="ＭＳ Ｐゴシック"/>
              </a:rPr>
              <a:t>Temps intersites en minutes </a:t>
            </a:r>
            <a:endParaRPr/>
          </a:p>
          <a:p>
            <a:pPr algn="just">
              <a:lnSpc>
                <a:spcPct val="100000"/>
              </a:lnSpc>
            </a:pPr>
            <a:endParaRPr/>
          </a:p>
        </p:txBody>
      </p:sp>
      <p:graphicFrame>
        <p:nvGraphicFramePr>
          <p:cNvPr id="106" name="Table 3"/>
          <p:cNvGraphicFramePr/>
          <p:nvPr/>
        </p:nvGraphicFramePr>
        <p:xfrm>
          <a:off x="179640" y="980640"/>
          <a:ext cx="8784360" cy="1743480"/>
        </p:xfrm>
        <a:graphic>
          <a:graphicData uri="http://schemas.openxmlformats.org/drawingml/2006/table">
            <a:tbl>
              <a:tblPr/>
              <a:tblGrid>
                <a:gridCol w="1435680"/>
                <a:gridCol w="929160"/>
                <a:gridCol w="929160"/>
                <a:gridCol w="1098000"/>
                <a:gridCol w="1098000"/>
                <a:gridCol w="1098000"/>
                <a:gridCol w="1098000"/>
                <a:gridCol w="1098720"/>
              </a:tblGrid>
              <a:tr h="548640">
                <a:tc>
                  <a:txBody>
                    <a:bodyPr/>
                    <a:p>
                      <a:pPr algn="ctr">
                        <a:lnSpc>
                          <a:spcPct val="100000"/>
                        </a:lnSpc>
                      </a:pPr>
                      <a:r>
                        <a:rPr b="1" lang="fr-FR" sz="1000" strike="noStrike">
                          <a:solidFill>
                            <a:srgbClr val="ffffff"/>
                          </a:solidFill>
                          <a:latin typeface="Verdana"/>
                        </a:rPr>
                        <a:t>Temps de transport  en commun</a:t>
                      </a:r>
                      <a:endParaRPr/>
                    </a:p>
                  </a:txBody>
                  <a:tcPr/>
                </a:tc>
                <a:tc>
                  <a:txBody>
                    <a:bodyPr/>
                    <a:p>
                      <a:pPr algn="ctr">
                        <a:lnSpc>
                          <a:spcPct val="100000"/>
                        </a:lnSpc>
                      </a:pPr>
                      <a:r>
                        <a:rPr b="1" lang="fr-FR" sz="1000" strike="noStrike">
                          <a:solidFill>
                            <a:srgbClr val="ffffff"/>
                          </a:solidFill>
                          <a:latin typeface="Verdana"/>
                        </a:rPr>
                        <a:t>Actuel </a:t>
                      </a:r>
                      <a:endParaRPr/>
                    </a:p>
                  </a:txBody>
                  <a:tcPr/>
                </a:tc>
                <a:tc>
                  <a:txBody>
                    <a:bodyPr/>
                    <a:p>
                      <a:pPr algn="ctr">
                        <a:lnSpc>
                          <a:spcPct val="100000"/>
                        </a:lnSpc>
                      </a:pPr>
                      <a:r>
                        <a:rPr b="1" lang="fr-FR" sz="1000" strike="noStrike">
                          <a:solidFill>
                            <a:srgbClr val="ffffff"/>
                          </a:solidFill>
                          <a:latin typeface="Verdana"/>
                        </a:rPr>
                        <a:t>S1 </a:t>
                      </a:r>
                      <a:endParaRPr/>
                    </a:p>
                  </a:txBody>
                  <a:tcPr/>
                </a:tc>
                <a:tc>
                  <a:txBody>
                    <a:bodyPr/>
                    <a:p>
                      <a:pPr algn="ctr">
                        <a:lnSpc>
                          <a:spcPct val="100000"/>
                        </a:lnSpc>
                      </a:pPr>
                      <a:r>
                        <a:rPr b="1" lang="fr-FR" sz="1000" strike="noStrike">
                          <a:solidFill>
                            <a:srgbClr val="ffffff"/>
                          </a:solidFill>
                          <a:latin typeface="Verdana"/>
                        </a:rPr>
                        <a:t>S3 ORA17 </a:t>
                      </a:r>
                      <a:endParaRPr/>
                    </a:p>
                  </a:txBody>
                  <a:tcPr/>
                </a:tc>
                <a:tc>
                  <a:txBody>
                    <a:bodyPr/>
                    <a:p>
                      <a:pPr algn="ctr">
                        <a:lnSpc>
                          <a:spcPct val="100000"/>
                        </a:lnSpc>
                      </a:pPr>
                      <a:r>
                        <a:rPr b="1" lang="fr-FR" sz="1000" strike="noStrike">
                          <a:solidFill>
                            <a:srgbClr val="ffffff"/>
                          </a:solidFill>
                          <a:latin typeface="Verdana"/>
                        </a:rPr>
                        <a:t>S3 ORA19</a:t>
                      </a:r>
                      <a:endParaRPr/>
                    </a:p>
                  </a:txBody>
                  <a:tcPr/>
                </a:tc>
                <a:tc>
                  <a:txBody>
                    <a:bodyPr/>
                    <a:p>
                      <a:pPr algn="ctr">
                        <a:lnSpc>
                          <a:spcPct val="100000"/>
                        </a:lnSpc>
                      </a:pPr>
                      <a:r>
                        <a:rPr b="1" lang="fr-FR" sz="1000" strike="noStrike">
                          <a:solidFill>
                            <a:srgbClr val="ffffff"/>
                          </a:solidFill>
                          <a:latin typeface="Verdana"/>
                        </a:rPr>
                        <a:t>S3 Millénaire </a:t>
                      </a:r>
                      <a:endParaRPr/>
                    </a:p>
                  </a:txBody>
                  <a:tcPr/>
                </a:tc>
                <a:tc>
                  <a:txBody>
                    <a:bodyPr/>
                    <a:p>
                      <a:pPr algn="ctr">
                        <a:lnSpc>
                          <a:spcPct val="100000"/>
                        </a:lnSpc>
                      </a:pPr>
                      <a:r>
                        <a:rPr b="1" lang="fr-FR" sz="1000" strike="noStrike">
                          <a:solidFill>
                            <a:srgbClr val="ffffff"/>
                          </a:solidFill>
                          <a:latin typeface="Verdana"/>
                        </a:rPr>
                        <a:t>S3 Vivacity</a:t>
                      </a:r>
                      <a:endParaRPr/>
                    </a:p>
                  </a:txBody>
                  <a:tcPr/>
                </a:tc>
                <a:tc>
                  <a:txBody>
                    <a:bodyPr/>
                    <a:p>
                      <a:pPr algn="ctr">
                        <a:lnSpc>
                          <a:spcPct val="100000"/>
                        </a:lnSpc>
                      </a:pPr>
                      <a:r>
                        <a:rPr b="1" lang="fr-FR" sz="1000" strike="noStrike">
                          <a:solidFill>
                            <a:srgbClr val="ffffff"/>
                          </a:solidFill>
                          <a:latin typeface="Verdana"/>
                        </a:rPr>
                        <a:t>S3 Losserand</a:t>
                      </a:r>
                      <a:endParaRPr/>
                    </a:p>
                  </a:txBody>
                  <a:tcPr/>
                </a:tc>
              </a:tr>
              <a:tr h="399960">
                <a:tc>
                  <a:txBody>
                    <a:bodyPr/>
                    <a:p>
                      <a:pPr>
                        <a:lnSpc>
                          <a:spcPct val="100000"/>
                        </a:lnSpc>
                      </a:pPr>
                      <a:r>
                        <a:rPr b="1" lang="fr-FR" sz="1000" strike="noStrike">
                          <a:solidFill>
                            <a:srgbClr val="000000"/>
                          </a:solidFill>
                          <a:latin typeface="Calibri"/>
                        </a:rPr>
                        <a:t>Temps de transport (Rail et/ou bus) </a:t>
                      </a:r>
                      <a:endParaRPr/>
                    </a:p>
                  </a:txBody>
                  <a:tcPr/>
                </a:tc>
                <a:tc>
                  <a:txBody>
                    <a:bodyPr/>
                    <a:p>
                      <a:pPr algn="ctr">
                        <a:lnSpc>
                          <a:spcPct val="100000"/>
                        </a:lnSpc>
                      </a:pPr>
                      <a:r>
                        <a:rPr lang="fr-FR" sz="1200" strike="noStrike">
                          <a:solidFill>
                            <a:srgbClr val="000000"/>
                          </a:solidFill>
                          <a:latin typeface="Calibri"/>
                        </a:rPr>
                        <a:t>29,1 mn</a:t>
                      </a:r>
                      <a:endParaRPr/>
                    </a:p>
                  </a:txBody>
                  <a:tcPr/>
                </a:tc>
                <a:tc>
                  <a:txBody>
                    <a:bodyPr/>
                    <a:p>
                      <a:pPr algn="ctr">
                        <a:lnSpc>
                          <a:spcPct val="100000"/>
                        </a:lnSpc>
                      </a:pPr>
                      <a:r>
                        <a:rPr lang="fr-FR" sz="1200" strike="noStrike">
                          <a:solidFill>
                            <a:srgbClr val="000000"/>
                          </a:solidFill>
                          <a:latin typeface="Calibri"/>
                        </a:rPr>
                        <a:t>29,7 mn</a:t>
                      </a:r>
                      <a:endParaRPr/>
                    </a:p>
                  </a:txBody>
                  <a:tcPr/>
                </a:tc>
                <a:tc>
                  <a:txBody>
                    <a:bodyPr/>
                    <a:p>
                      <a:pPr algn="ctr">
                        <a:lnSpc>
                          <a:spcPct val="100000"/>
                        </a:lnSpc>
                      </a:pPr>
                      <a:r>
                        <a:rPr lang="fr-FR" sz="1200" strike="noStrike">
                          <a:solidFill>
                            <a:srgbClr val="000000"/>
                          </a:solidFill>
                          <a:latin typeface="Calibri"/>
                        </a:rPr>
                        <a:t>34,3 mn</a:t>
                      </a:r>
                      <a:endParaRPr/>
                    </a:p>
                  </a:txBody>
                  <a:tcPr/>
                </a:tc>
                <a:tc>
                  <a:txBody>
                    <a:bodyPr/>
                    <a:p>
                      <a:pPr algn="ctr">
                        <a:lnSpc>
                          <a:spcPct val="100000"/>
                        </a:lnSpc>
                      </a:pPr>
                      <a:r>
                        <a:rPr lang="fr-FR" sz="1200" strike="noStrike">
                          <a:solidFill>
                            <a:srgbClr val="000000"/>
                          </a:solidFill>
                          <a:latin typeface="Calibri"/>
                        </a:rPr>
                        <a:t>33,2 mn</a:t>
                      </a:r>
                      <a:endParaRPr/>
                    </a:p>
                  </a:txBody>
                  <a:tcPr/>
                </a:tc>
                <a:tc>
                  <a:txBody>
                    <a:bodyPr/>
                    <a:p>
                      <a:pPr algn="ctr">
                        <a:lnSpc>
                          <a:spcPct val="100000"/>
                        </a:lnSpc>
                      </a:pPr>
                      <a:r>
                        <a:rPr lang="fr-FR" sz="1200" strike="noStrike">
                          <a:solidFill>
                            <a:srgbClr val="000000"/>
                          </a:solidFill>
                          <a:latin typeface="Calibri"/>
                        </a:rPr>
                        <a:t>30,9 mn</a:t>
                      </a:r>
                      <a:endParaRPr/>
                    </a:p>
                  </a:txBody>
                  <a:tcPr/>
                </a:tc>
                <a:tc>
                  <a:txBody>
                    <a:bodyPr/>
                    <a:p>
                      <a:pPr algn="ctr">
                        <a:lnSpc>
                          <a:spcPct val="100000"/>
                        </a:lnSpc>
                      </a:pPr>
                      <a:r>
                        <a:rPr lang="fr-FR" sz="1200" strike="noStrike">
                          <a:solidFill>
                            <a:srgbClr val="000000"/>
                          </a:solidFill>
                          <a:latin typeface="Calibri"/>
                        </a:rPr>
                        <a:t>27,3 mn</a:t>
                      </a:r>
                      <a:endParaRPr/>
                    </a:p>
                  </a:txBody>
                  <a:tcPr/>
                </a:tc>
                <a:tc>
                  <a:txBody>
                    <a:bodyPr/>
                    <a:p>
                      <a:pPr algn="ctr">
                        <a:lnSpc>
                          <a:spcPct val="100000"/>
                        </a:lnSpc>
                      </a:pPr>
                      <a:r>
                        <a:rPr lang="fr-FR" sz="1200" strike="noStrike">
                          <a:solidFill>
                            <a:srgbClr val="000000"/>
                          </a:solidFill>
                          <a:latin typeface="Calibri"/>
                        </a:rPr>
                        <a:t>34,0 mn</a:t>
                      </a:r>
                      <a:endParaRPr/>
                    </a:p>
                  </a:txBody>
                  <a:tcPr/>
                </a:tc>
              </a:tr>
              <a:tr h="277560">
                <a:tc>
                  <a:txBody>
                    <a:bodyPr/>
                    <a:p>
                      <a:pPr>
                        <a:lnSpc>
                          <a:spcPct val="100000"/>
                        </a:lnSpc>
                      </a:pPr>
                      <a:r>
                        <a:rPr b="1" lang="fr-FR" sz="1000" strike="noStrike">
                          <a:solidFill>
                            <a:srgbClr val="000000"/>
                          </a:solidFill>
                          <a:latin typeface="Calibri"/>
                        </a:rPr>
                        <a:t>Marche à pied </a:t>
                      </a:r>
                      <a:endParaRPr/>
                    </a:p>
                  </a:txBody>
                  <a:tcPr/>
                </a:tc>
                <a:tc>
                  <a:txBody>
                    <a:bodyPr/>
                    <a:p>
                      <a:pPr algn="ctr">
                        <a:lnSpc>
                          <a:spcPct val="100000"/>
                        </a:lnSpc>
                      </a:pPr>
                      <a:r>
                        <a:rPr lang="fr-FR" sz="1200" strike="noStrike">
                          <a:solidFill>
                            <a:srgbClr val="000000"/>
                          </a:solidFill>
                          <a:latin typeface="Calibri"/>
                        </a:rPr>
                        <a:t>4,2 mn</a:t>
                      </a:r>
                      <a:endParaRPr/>
                    </a:p>
                  </a:txBody>
                  <a:tcPr/>
                </a:tc>
                <a:tc>
                  <a:txBody>
                    <a:bodyPr/>
                    <a:p>
                      <a:pPr algn="ctr">
                        <a:lnSpc>
                          <a:spcPct val="100000"/>
                        </a:lnSpc>
                      </a:pPr>
                      <a:r>
                        <a:rPr lang="fr-FR" sz="1200" strike="noStrike">
                          <a:solidFill>
                            <a:srgbClr val="000000"/>
                          </a:solidFill>
                          <a:latin typeface="Calibri"/>
                        </a:rPr>
                        <a:t>3,8 mn</a:t>
                      </a:r>
                      <a:endParaRPr/>
                    </a:p>
                  </a:txBody>
                  <a:tcPr/>
                </a:tc>
                <a:tc>
                  <a:txBody>
                    <a:bodyPr/>
                    <a:p>
                      <a:pPr algn="ctr">
                        <a:lnSpc>
                          <a:spcPct val="100000"/>
                        </a:lnSpc>
                      </a:pPr>
                      <a:r>
                        <a:rPr lang="fr-FR" sz="1200" strike="noStrike">
                          <a:solidFill>
                            <a:srgbClr val="000000"/>
                          </a:solidFill>
                          <a:latin typeface="Calibri"/>
                        </a:rPr>
                        <a:t>7,5 mn</a:t>
                      </a:r>
                      <a:endParaRPr/>
                    </a:p>
                  </a:txBody>
                  <a:tcPr/>
                </a:tc>
                <a:tc>
                  <a:txBody>
                    <a:bodyPr/>
                    <a:p>
                      <a:pPr algn="ctr">
                        <a:lnSpc>
                          <a:spcPct val="100000"/>
                        </a:lnSpc>
                      </a:pPr>
                      <a:r>
                        <a:rPr lang="fr-FR" sz="1200" strike="noStrike">
                          <a:solidFill>
                            <a:srgbClr val="000000"/>
                          </a:solidFill>
                          <a:latin typeface="Calibri"/>
                        </a:rPr>
                        <a:t>4,9 mn</a:t>
                      </a:r>
                      <a:endParaRPr/>
                    </a:p>
                  </a:txBody>
                  <a:tcPr/>
                </a:tc>
                <a:tc>
                  <a:txBody>
                    <a:bodyPr/>
                    <a:p>
                      <a:pPr algn="ctr">
                        <a:lnSpc>
                          <a:spcPct val="100000"/>
                        </a:lnSpc>
                      </a:pPr>
                      <a:r>
                        <a:rPr lang="fr-FR" sz="1200" strike="noStrike">
                          <a:solidFill>
                            <a:srgbClr val="000000"/>
                          </a:solidFill>
                          <a:latin typeface="Calibri"/>
                        </a:rPr>
                        <a:t>9,5 mn</a:t>
                      </a:r>
                      <a:endParaRPr/>
                    </a:p>
                  </a:txBody>
                  <a:tcPr/>
                </a:tc>
                <a:tc>
                  <a:txBody>
                    <a:bodyPr/>
                    <a:p>
                      <a:pPr algn="ctr">
                        <a:lnSpc>
                          <a:spcPct val="100000"/>
                        </a:lnSpc>
                      </a:pPr>
                      <a:r>
                        <a:rPr lang="fr-FR" sz="1200" strike="noStrike">
                          <a:solidFill>
                            <a:srgbClr val="000000"/>
                          </a:solidFill>
                          <a:latin typeface="Calibri"/>
                        </a:rPr>
                        <a:t>4,8 mn</a:t>
                      </a:r>
                      <a:endParaRPr/>
                    </a:p>
                  </a:txBody>
                  <a:tcPr/>
                </a:tc>
                <a:tc>
                  <a:txBody>
                    <a:bodyPr/>
                    <a:p>
                      <a:pPr algn="ctr">
                        <a:lnSpc>
                          <a:spcPct val="100000"/>
                        </a:lnSpc>
                      </a:pPr>
                      <a:r>
                        <a:rPr lang="fr-FR" sz="1200" strike="noStrike">
                          <a:solidFill>
                            <a:srgbClr val="000000"/>
                          </a:solidFill>
                          <a:latin typeface="Calibri"/>
                        </a:rPr>
                        <a:t>3,9 mn</a:t>
                      </a:r>
                      <a:endParaRPr/>
                    </a:p>
                  </a:txBody>
                  <a:tcPr/>
                </a:tc>
              </a:tr>
              <a:tr h="399960">
                <a:tc>
                  <a:txBody>
                    <a:bodyPr/>
                    <a:p>
                      <a:pPr>
                        <a:lnSpc>
                          <a:spcPct val="100000"/>
                        </a:lnSpc>
                      </a:pPr>
                      <a:r>
                        <a:rPr b="1" lang="fr-FR" sz="1000" strike="noStrike">
                          <a:solidFill>
                            <a:srgbClr val="000000"/>
                          </a:solidFill>
                          <a:latin typeface="Calibri"/>
                        </a:rPr>
                        <a:t>Attente et correspondance </a:t>
                      </a:r>
                      <a:endParaRPr/>
                    </a:p>
                  </a:txBody>
                  <a:tcPr/>
                </a:tc>
                <a:tc>
                  <a:txBody>
                    <a:bodyPr/>
                    <a:p>
                      <a:pPr algn="ctr">
                        <a:lnSpc>
                          <a:spcPct val="100000"/>
                        </a:lnSpc>
                      </a:pPr>
                      <a:r>
                        <a:rPr lang="fr-FR" sz="1200" strike="noStrike">
                          <a:solidFill>
                            <a:srgbClr val="000000"/>
                          </a:solidFill>
                          <a:latin typeface="Calibri"/>
                        </a:rPr>
                        <a:t>8,5 mn</a:t>
                      </a:r>
                      <a:endParaRPr/>
                    </a:p>
                  </a:txBody>
                  <a:tcPr/>
                </a:tc>
                <a:tc>
                  <a:txBody>
                    <a:bodyPr/>
                    <a:p>
                      <a:pPr algn="ctr">
                        <a:lnSpc>
                          <a:spcPct val="100000"/>
                        </a:lnSpc>
                      </a:pPr>
                      <a:r>
                        <a:rPr lang="fr-FR" sz="1200" strike="noStrike">
                          <a:solidFill>
                            <a:srgbClr val="000000"/>
                          </a:solidFill>
                          <a:latin typeface="Calibri"/>
                        </a:rPr>
                        <a:t>8,3 mn</a:t>
                      </a:r>
                      <a:endParaRPr/>
                    </a:p>
                  </a:txBody>
                  <a:tcPr/>
                </a:tc>
                <a:tc>
                  <a:txBody>
                    <a:bodyPr/>
                    <a:p>
                      <a:pPr algn="ctr">
                        <a:lnSpc>
                          <a:spcPct val="100000"/>
                        </a:lnSpc>
                      </a:pPr>
                      <a:r>
                        <a:rPr lang="fr-FR" sz="1200" strike="noStrike">
                          <a:solidFill>
                            <a:srgbClr val="000000"/>
                          </a:solidFill>
                          <a:latin typeface="Calibri"/>
                        </a:rPr>
                        <a:t>10,4 mn</a:t>
                      </a:r>
                      <a:endParaRPr/>
                    </a:p>
                  </a:txBody>
                  <a:tcPr/>
                </a:tc>
                <a:tc>
                  <a:txBody>
                    <a:bodyPr/>
                    <a:p>
                      <a:pPr algn="ctr">
                        <a:lnSpc>
                          <a:spcPct val="100000"/>
                        </a:lnSpc>
                      </a:pPr>
                      <a:r>
                        <a:rPr lang="fr-FR" sz="1200" strike="noStrike">
                          <a:solidFill>
                            <a:srgbClr val="000000"/>
                          </a:solidFill>
                          <a:latin typeface="Calibri"/>
                        </a:rPr>
                        <a:t>10,6 mn </a:t>
                      </a:r>
                      <a:endParaRPr/>
                    </a:p>
                  </a:txBody>
                  <a:tcPr/>
                </a:tc>
                <a:tc>
                  <a:txBody>
                    <a:bodyPr/>
                    <a:p>
                      <a:pPr algn="ctr">
                        <a:lnSpc>
                          <a:spcPct val="100000"/>
                        </a:lnSpc>
                      </a:pPr>
                      <a:r>
                        <a:rPr lang="fr-FR" sz="1200" strike="noStrike">
                          <a:solidFill>
                            <a:srgbClr val="000000"/>
                          </a:solidFill>
                          <a:latin typeface="Calibri"/>
                        </a:rPr>
                        <a:t>10,3 mn</a:t>
                      </a:r>
                      <a:endParaRPr/>
                    </a:p>
                  </a:txBody>
                  <a:tcPr/>
                </a:tc>
                <a:tc>
                  <a:txBody>
                    <a:bodyPr/>
                    <a:p>
                      <a:pPr algn="ctr">
                        <a:lnSpc>
                          <a:spcPct val="100000"/>
                        </a:lnSpc>
                      </a:pPr>
                      <a:r>
                        <a:rPr lang="fr-FR" sz="1200" strike="noStrike">
                          <a:solidFill>
                            <a:srgbClr val="000000"/>
                          </a:solidFill>
                          <a:latin typeface="Calibri"/>
                        </a:rPr>
                        <a:t>env. 8 mn</a:t>
                      </a:r>
                      <a:endParaRPr/>
                    </a:p>
                  </a:txBody>
                  <a:tcPr/>
                </a:tc>
                <a:tc>
                  <a:txBody>
                    <a:bodyPr/>
                    <a:p>
                      <a:pPr algn="ctr">
                        <a:lnSpc>
                          <a:spcPct val="100000"/>
                        </a:lnSpc>
                      </a:pPr>
                      <a:r>
                        <a:rPr lang="fr-FR" sz="1200" strike="noStrike">
                          <a:solidFill>
                            <a:srgbClr val="000000"/>
                          </a:solidFill>
                          <a:latin typeface="Calibri"/>
                        </a:rPr>
                        <a:t>env. 10 mn</a:t>
                      </a:r>
                      <a:endParaRPr/>
                    </a:p>
                  </a:txBody>
                  <a:tcPr/>
                </a:tc>
              </a:tr>
              <a:tr h="514080">
                <a:tc>
                  <a:txBody>
                    <a:bodyPr/>
                    <a:p>
                      <a:pPr>
                        <a:lnSpc>
                          <a:spcPct val="100000"/>
                        </a:lnSpc>
                      </a:pPr>
                      <a:r>
                        <a:rPr b="1" lang="fr-FR" sz="1100" strike="noStrike">
                          <a:solidFill>
                            <a:srgbClr val="000000"/>
                          </a:solidFill>
                          <a:latin typeface="Calibri"/>
                        </a:rPr>
                        <a:t>Total  trajet </a:t>
                      </a:r>
                      <a:r>
                        <a:rPr b="1" lang="fr-FR" sz="800" strike="noStrike">
                          <a:solidFill>
                            <a:srgbClr val="000000"/>
                          </a:solidFill>
                          <a:latin typeface="Calibri"/>
                        </a:rPr>
                        <a:t>(transport en commun, marche à pied, attente et correspondance)</a:t>
                      </a:r>
                      <a:endParaRPr/>
                    </a:p>
                  </a:txBody>
                  <a:tcPr/>
                </a:tc>
                <a:tc>
                  <a:txBody>
                    <a:bodyPr/>
                    <a:p>
                      <a:pPr algn="ctr">
                        <a:lnSpc>
                          <a:spcPct val="100000"/>
                        </a:lnSpc>
                      </a:pPr>
                      <a:r>
                        <a:rPr b="1" lang="fr-FR" sz="1200" strike="noStrike">
                          <a:solidFill>
                            <a:srgbClr val="000000"/>
                          </a:solidFill>
                          <a:latin typeface="Calibri"/>
                        </a:rPr>
                        <a:t>41,8 mn</a:t>
                      </a:r>
                      <a:endParaRPr/>
                    </a:p>
                  </a:txBody>
                  <a:tcPr/>
                </a:tc>
                <a:tc>
                  <a:txBody>
                    <a:bodyPr/>
                    <a:p>
                      <a:pPr algn="ctr">
                        <a:lnSpc>
                          <a:spcPct val="100000"/>
                        </a:lnSpc>
                      </a:pPr>
                      <a:r>
                        <a:rPr b="1" lang="fr-FR" sz="1200" strike="noStrike">
                          <a:solidFill>
                            <a:srgbClr val="000000"/>
                          </a:solidFill>
                          <a:latin typeface="Calibri"/>
                        </a:rPr>
                        <a:t>41,8 mn</a:t>
                      </a:r>
                      <a:endParaRPr/>
                    </a:p>
                  </a:txBody>
                  <a:tcPr/>
                </a:tc>
                <a:tc>
                  <a:txBody>
                    <a:bodyPr/>
                    <a:p>
                      <a:pPr algn="ctr">
                        <a:lnSpc>
                          <a:spcPct val="100000"/>
                        </a:lnSpc>
                      </a:pPr>
                      <a:r>
                        <a:rPr b="1" lang="fr-FR" sz="1200" strike="noStrike">
                          <a:solidFill>
                            <a:srgbClr val="000000"/>
                          </a:solidFill>
                          <a:latin typeface="Calibri"/>
                        </a:rPr>
                        <a:t>52,2 mn</a:t>
                      </a:r>
                      <a:endParaRPr/>
                    </a:p>
                  </a:txBody>
                  <a:tcPr/>
                </a:tc>
                <a:tc>
                  <a:txBody>
                    <a:bodyPr/>
                    <a:p>
                      <a:pPr algn="ctr">
                        <a:lnSpc>
                          <a:spcPct val="100000"/>
                        </a:lnSpc>
                      </a:pPr>
                      <a:r>
                        <a:rPr b="1" lang="fr-FR" sz="1200" strike="noStrike">
                          <a:solidFill>
                            <a:srgbClr val="000000"/>
                          </a:solidFill>
                          <a:latin typeface="Calibri"/>
                        </a:rPr>
                        <a:t>48,7 mn</a:t>
                      </a:r>
                      <a:endParaRPr/>
                    </a:p>
                  </a:txBody>
                  <a:tcPr/>
                </a:tc>
                <a:tc>
                  <a:txBody>
                    <a:bodyPr/>
                    <a:p>
                      <a:pPr algn="ctr">
                        <a:lnSpc>
                          <a:spcPct val="100000"/>
                        </a:lnSpc>
                      </a:pPr>
                      <a:r>
                        <a:rPr b="1" lang="fr-FR" sz="1200" strike="noStrike">
                          <a:solidFill>
                            <a:srgbClr val="000000"/>
                          </a:solidFill>
                          <a:latin typeface="Calibri"/>
                        </a:rPr>
                        <a:t>50,7 mn</a:t>
                      </a:r>
                      <a:endParaRPr/>
                    </a:p>
                  </a:txBody>
                  <a:tcPr/>
                </a:tc>
                <a:tc>
                  <a:txBody>
                    <a:bodyPr/>
                    <a:p>
                      <a:pPr algn="ctr">
                        <a:lnSpc>
                          <a:spcPct val="100000"/>
                        </a:lnSpc>
                      </a:pPr>
                      <a:r>
                        <a:rPr b="1" lang="fr-FR" sz="1200" strike="noStrike">
                          <a:solidFill>
                            <a:srgbClr val="000000"/>
                          </a:solidFill>
                          <a:latin typeface="Calibri"/>
                        </a:rPr>
                        <a:t>40,1 mn</a:t>
                      </a:r>
                      <a:endParaRPr/>
                    </a:p>
                  </a:txBody>
                  <a:tcPr/>
                </a:tc>
                <a:tc>
                  <a:txBody>
                    <a:bodyPr/>
                    <a:p>
                      <a:pPr algn="ctr">
                        <a:lnSpc>
                          <a:spcPct val="100000"/>
                        </a:lnSpc>
                      </a:pPr>
                      <a:r>
                        <a:rPr b="1" lang="fr-FR" sz="1200" strike="noStrike">
                          <a:solidFill>
                            <a:srgbClr val="000000"/>
                          </a:solidFill>
                          <a:latin typeface="Calibri"/>
                        </a:rPr>
                        <a:t>47,9 mn</a:t>
                      </a:r>
                      <a:endParaRPr/>
                    </a:p>
                  </a:txBody>
                  <a:tcPr/>
                </a:tc>
              </a:tr>
            </a:tbl>
          </a:graphicData>
        </a:graphic>
      </p:graphicFrame>
      <p:graphicFrame>
        <p:nvGraphicFramePr>
          <p:cNvPr id="107" name="Table 4"/>
          <p:cNvGraphicFramePr/>
          <p:nvPr/>
        </p:nvGraphicFramePr>
        <p:xfrm>
          <a:off x="179640" y="2853000"/>
          <a:ext cx="8784360" cy="575280"/>
        </p:xfrm>
        <a:graphic>
          <a:graphicData uri="http://schemas.openxmlformats.org/drawingml/2006/table">
            <a:tbl>
              <a:tblPr/>
              <a:tblGrid>
                <a:gridCol w="1424520"/>
                <a:gridCol w="949680"/>
                <a:gridCol w="919800"/>
                <a:gridCol w="1098000"/>
                <a:gridCol w="1098000"/>
                <a:gridCol w="1098000"/>
                <a:gridCol w="1098000"/>
                <a:gridCol w="1098720"/>
              </a:tblGrid>
              <a:tr h="436680">
                <a:tc>
                  <a:tcPr/>
                </a:tc>
                <a:tc>
                  <a:txBody>
                    <a:bodyPr/>
                    <a:p>
                      <a:pPr algn="ctr">
                        <a:lnSpc>
                          <a:spcPct val="100000"/>
                        </a:lnSpc>
                      </a:pPr>
                      <a:r>
                        <a:rPr b="1" lang="fr-FR" sz="1100" strike="noStrike">
                          <a:solidFill>
                            <a:srgbClr val="ffffff"/>
                          </a:solidFill>
                          <a:latin typeface="Verdana"/>
                        </a:rPr>
                        <a:t>Actuel </a:t>
                      </a:r>
                      <a:endParaRPr/>
                    </a:p>
                  </a:txBody>
                  <a:tcPr/>
                </a:tc>
                <a:tc>
                  <a:txBody>
                    <a:bodyPr/>
                    <a:p>
                      <a:pPr algn="ctr">
                        <a:lnSpc>
                          <a:spcPct val="100000"/>
                        </a:lnSpc>
                      </a:pPr>
                      <a:r>
                        <a:rPr b="1" lang="fr-FR" sz="1100" strike="noStrike">
                          <a:solidFill>
                            <a:srgbClr val="ffffff"/>
                          </a:solidFill>
                          <a:latin typeface="Verdana"/>
                        </a:rPr>
                        <a:t>S1 </a:t>
                      </a:r>
                      <a:endParaRPr/>
                    </a:p>
                  </a:txBody>
                  <a:tcPr/>
                </a:tc>
                <a:tc>
                  <a:txBody>
                    <a:bodyPr/>
                    <a:p>
                      <a:pPr algn="ctr">
                        <a:lnSpc>
                          <a:spcPct val="100000"/>
                        </a:lnSpc>
                      </a:pPr>
                      <a:r>
                        <a:rPr b="1" lang="fr-FR" sz="1100" strike="noStrike">
                          <a:solidFill>
                            <a:srgbClr val="ffffff"/>
                          </a:solidFill>
                          <a:latin typeface="Verdana"/>
                        </a:rPr>
                        <a:t>S3 ORA17 </a:t>
                      </a:r>
                      <a:endParaRPr/>
                    </a:p>
                  </a:txBody>
                  <a:tcPr/>
                </a:tc>
                <a:tc>
                  <a:txBody>
                    <a:bodyPr/>
                    <a:p>
                      <a:pPr algn="ctr">
                        <a:lnSpc>
                          <a:spcPct val="100000"/>
                        </a:lnSpc>
                      </a:pPr>
                      <a:r>
                        <a:rPr b="1" lang="fr-FR" sz="1100" strike="noStrike">
                          <a:solidFill>
                            <a:srgbClr val="ffffff"/>
                          </a:solidFill>
                          <a:latin typeface="Verdana"/>
                        </a:rPr>
                        <a:t>S3 ORA19</a:t>
                      </a:r>
                      <a:endParaRPr/>
                    </a:p>
                  </a:txBody>
                  <a:tcPr/>
                </a:tc>
                <a:tc>
                  <a:txBody>
                    <a:bodyPr/>
                    <a:p>
                      <a:pPr algn="ctr">
                        <a:lnSpc>
                          <a:spcPct val="100000"/>
                        </a:lnSpc>
                      </a:pPr>
                      <a:r>
                        <a:rPr b="1" lang="fr-FR" sz="1100" strike="noStrike">
                          <a:solidFill>
                            <a:srgbClr val="ffffff"/>
                          </a:solidFill>
                          <a:latin typeface="Verdana"/>
                        </a:rPr>
                        <a:t>S3 Millénaire </a:t>
                      </a:r>
                      <a:endParaRPr/>
                    </a:p>
                  </a:txBody>
                  <a:tcPr/>
                </a:tc>
                <a:tc>
                  <a:txBody>
                    <a:bodyPr/>
                    <a:p>
                      <a:pPr algn="ctr">
                        <a:lnSpc>
                          <a:spcPct val="100000"/>
                        </a:lnSpc>
                      </a:pPr>
                      <a:r>
                        <a:rPr b="1" lang="fr-FR" sz="1100" strike="noStrike">
                          <a:solidFill>
                            <a:srgbClr val="ffffff"/>
                          </a:solidFill>
                          <a:latin typeface="Verdana"/>
                        </a:rPr>
                        <a:t>S3 Vivacity</a:t>
                      </a:r>
                      <a:endParaRPr/>
                    </a:p>
                  </a:txBody>
                  <a:tcPr/>
                </a:tc>
                <a:tc>
                  <a:txBody>
                    <a:bodyPr/>
                    <a:p>
                      <a:pPr algn="ctr">
                        <a:lnSpc>
                          <a:spcPct val="100000"/>
                        </a:lnSpc>
                      </a:pPr>
                      <a:r>
                        <a:rPr b="1" lang="fr-FR" sz="1100" strike="noStrike">
                          <a:solidFill>
                            <a:srgbClr val="ffffff"/>
                          </a:solidFill>
                          <a:latin typeface="Verdana"/>
                        </a:rPr>
                        <a:t>S3 Losserand</a:t>
                      </a:r>
                      <a:endParaRPr/>
                    </a:p>
                  </a:txBody>
                  <a:tcPr/>
                </a:tc>
              </a:tr>
              <a:tr h="277560">
                <a:tc>
                  <a:txBody>
                    <a:bodyPr/>
                    <a:p>
                      <a:pPr>
                        <a:lnSpc>
                          <a:spcPct val="100000"/>
                        </a:lnSpc>
                      </a:pPr>
                      <a:r>
                        <a:rPr b="1" lang="fr-FR" sz="1100" strike="noStrike">
                          <a:solidFill>
                            <a:srgbClr val="ffffff"/>
                          </a:solidFill>
                          <a:latin typeface="Verdana"/>
                        </a:rPr>
                        <a:t>Temps voiture</a:t>
                      </a:r>
                      <a:endParaRPr/>
                    </a:p>
                  </a:txBody>
                  <a:tcPr/>
                </a:tc>
                <a:tc>
                  <a:txBody>
                    <a:bodyPr/>
                    <a:p>
                      <a:pPr algn="ctr">
                        <a:lnSpc>
                          <a:spcPct val="100000"/>
                        </a:lnSpc>
                      </a:pPr>
                      <a:r>
                        <a:rPr b="1" lang="fr-FR" sz="1200" strike="noStrike">
                          <a:solidFill>
                            <a:srgbClr val="000000"/>
                          </a:solidFill>
                          <a:latin typeface="Calibri"/>
                        </a:rPr>
                        <a:t>54,5 mn</a:t>
                      </a:r>
                      <a:endParaRPr/>
                    </a:p>
                  </a:txBody>
                  <a:tcPr/>
                </a:tc>
                <a:tc>
                  <a:txBody>
                    <a:bodyPr/>
                    <a:p>
                      <a:pPr algn="ctr">
                        <a:lnSpc>
                          <a:spcPct val="100000"/>
                        </a:lnSpc>
                      </a:pPr>
                      <a:r>
                        <a:rPr b="1" lang="fr-FR" sz="1200" strike="noStrike">
                          <a:solidFill>
                            <a:srgbClr val="000000"/>
                          </a:solidFill>
                          <a:latin typeface="Calibri"/>
                        </a:rPr>
                        <a:t>53,9 mn</a:t>
                      </a:r>
                      <a:endParaRPr/>
                    </a:p>
                  </a:txBody>
                  <a:tcPr/>
                </a:tc>
                <a:tc>
                  <a:txBody>
                    <a:bodyPr/>
                    <a:p>
                      <a:pPr algn="ctr">
                        <a:lnSpc>
                          <a:spcPct val="100000"/>
                        </a:lnSpc>
                      </a:pPr>
                      <a:r>
                        <a:rPr b="1" lang="fr-FR" sz="1200" strike="noStrike">
                          <a:solidFill>
                            <a:srgbClr val="000000"/>
                          </a:solidFill>
                          <a:latin typeface="Calibri"/>
                        </a:rPr>
                        <a:t>70,1 mn</a:t>
                      </a:r>
                      <a:endParaRPr/>
                    </a:p>
                  </a:txBody>
                  <a:tcPr/>
                </a:tc>
                <a:tc>
                  <a:txBody>
                    <a:bodyPr/>
                    <a:p>
                      <a:pPr algn="ctr">
                        <a:lnSpc>
                          <a:spcPct val="100000"/>
                        </a:lnSpc>
                      </a:pPr>
                      <a:r>
                        <a:rPr b="1" lang="fr-FR" sz="1200" strike="noStrike">
                          <a:solidFill>
                            <a:srgbClr val="000000"/>
                          </a:solidFill>
                          <a:latin typeface="Calibri"/>
                        </a:rPr>
                        <a:t>64,2 mn</a:t>
                      </a:r>
                      <a:endParaRPr/>
                    </a:p>
                  </a:txBody>
                  <a:tcPr/>
                </a:tc>
                <a:tc>
                  <a:txBody>
                    <a:bodyPr/>
                    <a:p>
                      <a:pPr algn="ctr">
                        <a:lnSpc>
                          <a:spcPct val="100000"/>
                        </a:lnSpc>
                      </a:pPr>
                      <a:r>
                        <a:rPr b="1" lang="fr-FR" sz="1200" strike="noStrike">
                          <a:solidFill>
                            <a:srgbClr val="000000"/>
                          </a:solidFill>
                          <a:latin typeface="Calibri"/>
                        </a:rPr>
                        <a:t>61 mn</a:t>
                      </a:r>
                      <a:endParaRPr/>
                    </a:p>
                  </a:txBody>
                  <a:tcPr/>
                </a:tc>
                <a:tc>
                  <a:txBody>
                    <a:bodyPr/>
                    <a:p>
                      <a:pPr algn="ctr">
                        <a:lnSpc>
                          <a:spcPct val="100000"/>
                        </a:lnSpc>
                      </a:pPr>
                      <a:r>
                        <a:rPr b="1" lang="fr-FR" sz="1200" strike="noStrike">
                          <a:solidFill>
                            <a:srgbClr val="000000"/>
                          </a:solidFill>
                          <a:latin typeface="Calibri"/>
                        </a:rPr>
                        <a:t>42,7 mn</a:t>
                      </a:r>
                      <a:endParaRPr/>
                    </a:p>
                  </a:txBody>
                  <a:tcPr/>
                </a:tc>
                <a:tc>
                  <a:txBody>
                    <a:bodyPr/>
                    <a:p>
                      <a:pPr algn="ctr">
                        <a:lnSpc>
                          <a:spcPct val="100000"/>
                        </a:lnSpc>
                      </a:pPr>
                      <a:r>
                        <a:rPr b="1" lang="fr-FR" sz="1200" strike="noStrike">
                          <a:solidFill>
                            <a:srgbClr val="000000"/>
                          </a:solidFill>
                          <a:latin typeface="Calibri"/>
                        </a:rPr>
                        <a:t>47,7 mn</a:t>
                      </a:r>
                      <a:endParaRPr/>
                    </a:p>
                  </a:txBody>
                  <a:tcPr/>
                </a:tc>
              </a:tr>
            </a:tbl>
          </a:graphicData>
        </a:graphic>
      </p:graphicFrame>
      <p:graphicFrame>
        <p:nvGraphicFramePr>
          <p:cNvPr id="108" name="Table 5"/>
          <p:cNvGraphicFramePr/>
          <p:nvPr/>
        </p:nvGraphicFramePr>
        <p:xfrm>
          <a:off x="113400" y="4149000"/>
          <a:ext cx="8963640" cy="1138320"/>
        </p:xfrm>
        <a:graphic>
          <a:graphicData uri="http://schemas.openxmlformats.org/drawingml/2006/table">
            <a:tbl>
              <a:tblPr/>
              <a:tblGrid>
                <a:gridCol w="1368000"/>
                <a:gridCol w="2304000"/>
                <a:gridCol w="2880000"/>
                <a:gridCol w="2412000"/>
              </a:tblGrid>
              <a:tr h="337320">
                <a:tc>
                  <a:txBody>
                    <a:bodyPr/>
                    <a:p>
                      <a:pPr algn="ctr">
                        <a:lnSpc>
                          <a:spcPct val="100000"/>
                        </a:lnSpc>
                      </a:pPr>
                      <a:r>
                        <a:rPr b="1" lang="fr-FR" sz="1100" strike="noStrike">
                          <a:solidFill>
                            <a:srgbClr val="ffffff"/>
                          </a:solidFill>
                          <a:latin typeface="Verdana"/>
                        </a:rPr>
                        <a:t>S1 2017</a:t>
                      </a:r>
                      <a:endParaRPr/>
                    </a:p>
                  </a:txBody>
                  <a:tcPr/>
                </a:tc>
                <a:tc>
                  <a:tcPr/>
                </a:tc>
                <a:tc>
                  <a:tcPr/>
                </a:tc>
                <a:tc>
                  <a:tcPr/>
                </a:tc>
              </a:tr>
              <a:tr h="403200">
                <a:tc>
                  <a:txBody>
                    <a:bodyPr/>
                    <a:p>
                      <a:pPr algn="ctr">
                        <a:lnSpc>
                          <a:spcPct val="100000"/>
                        </a:lnSpc>
                      </a:pPr>
                      <a:r>
                        <a:rPr b="1" lang="fr-FR" sz="900" strike="noStrike">
                          <a:solidFill>
                            <a:srgbClr val="ffffff"/>
                          </a:solidFill>
                          <a:latin typeface="Verdana"/>
                        </a:rPr>
                        <a:t>Sites futurs </a:t>
                      </a:r>
                      <a:endParaRPr/>
                    </a:p>
                  </a:txBody>
                  <a:tcPr/>
                </a:tc>
                <a:tc>
                  <a:txBody>
                    <a:bodyPr/>
                    <a:p>
                      <a:pPr algn="ctr">
                        <a:lnSpc>
                          <a:spcPct val="100000"/>
                        </a:lnSpc>
                      </a:pPr>
                      <a:r>
                        <a:rPr b="1" lang="fr-FR" sz="1100" strike="noStrike">
                          <a:solidFill>
                            <a:srgbClr val="ffffff"/>
                          </a:solidFill>
                          <a:latin typeface="Verdana"/>
                        </a:rPr>
                        <a:t>Valois </a:t>
                      </a:r>
                      <a:r>
                        <a:rPr b="1" lang="fr-FR" sz="900" strike="noStrike">
                          <a:solidFill>
                            <a:srgbClr val="ffffff"/>
                          </a:solidFill>
                          <a:latin typeface="Verdana"/>
                        </a:rPr>
                        <a:t>(transports en commun)</a:t>
                      </a:r>
                      <a:endParaRPr/>
                    </a:p>
                  </a:txBody>
                  <a:tcPr/>
                </a:tc>
                <a:tc>
                  <a:txBody>
                    <a:bodyPr/>
                    <a:p>
                      <a:pPr algn="ctr">
                        <a:lnSpc>
                          <a:spcPct val="100000"/>
                        </a:lnSpc>
                      </a:pPr>
                      <a:r>
                        <a:rPr b="1" lang="fr-FR" sz="1100" strike="noStrike">
                          <a:solidFill>
                            <a:srgbClr val="ffffff"/>
                          </a:solidFill>
                          <a:latin typeface="Verdana"/>
                        </a:rPr>
                        <a:t>Bons-Enfants </a:t>
                      </a:r>
                      <a:r>
                        <a:rPr b="1" lang="fr-FR" sz="900" strike="noStrike">
                          <a:solidFill>
                            <a:srgbClr val="ffffff"/>
                          </a:solidFill>
                          <a:latin typeface="Verdana"/>
                        </a:rPr>
                        <a:t>(transports en commun)</a:t>
                      </a:r>
                      <a:endParaRPr/>
                    </a:p>
                  </a:txBody>
                  <a:tcPr/>
                </a:tc>
                <a:tc>
                  <a:txBody>
                    <a:bodyPr/>
                    <a:p>
                      <a:pPr algn="ctr">
                        <a:lnSpc>
                          <a:spcPct val="100000"/>
                        </a:lnSpc>
                      </a:pPr>
                      <a:r>
                        <a:rPr b="1" lang="fr-FR" sz="1100" strike="noStrike">
                          <a:solidFill>
                            <a:srgbClr val="ffffff"/>
                          </a:solidFill>
                          <a:latin typeface="Verdana"/>
                        </a:rPr>
                        <a:t>Archives </a:t>
                      </a:r>
                      <a:r>
                        <a:rPr b="1" lang="fr-FR" sz="900" strike="noStrike">
                          <a:solidFill>
                            <a:srgbClr val="ffffff"/>
                          </a:solidFill>
                          <a:latin typeface="Verdana"/>
                        </a:rPr>
                        <a:t>(transports en commun)</a:t>
                      </a:r>
                      <a:endParaRPr/>
                    </a:p>
                  </a:txBody>
                  <a:tcPr/>
                </a:tc>
              </a:tr>
              <a:tr h="264240">
                <a:tc>
                  <a:txBody>
                    <a:bodyPr/>
                    <a:p>
                      <a:pPr algn="ctr">
                        <a:lnSpc>
                          <a:spcPct val="100000"/>
                        </a:lnSpc>
                      </a:pPr>
                      <a:r>
                        <a:rPr b="1" lang="fr-FR" sz="900" strike="noStrike">
                          <a:solidFill>
                            <a:srgbClr val="ffffff"/>
                          </a:solidFill>
                          <a:latin typeface="Verdana"/>
                        </a:rPr>
                        <a:t>Valois</a:t>
                      </a:r>
                      <a:endParaRPr/>
                    </a:p>
                  </a:txBody>
                  <a:tcPr/>
                </a:tc>
                <a:tc>
                  <a:txBody>
                    <a:bodyPr/>
                    <a:p>
                      <a:pPr algn="ctr">
                        <a:lnSpc>
                          <a:spcPct val="100000"/>
                        </a:lnSpc>
                      </a:pPr>
                      <a:r>
                        <a:rPr lang="fr-FR" sz="1100" strike="noStrike">
                          <a:solidFill>
                            <a:srgbClr val="000000"/>
                          </a:solidFill>
                          <a:latin typeface="Calibri"/>
                        </a:rPr>
                        <a:t>0</a:t>
                      </a:r>
                      <a:endParaRPr/>
                    </a:p>
                  </a:txBody>
                  <a:tcPr/>
                </a:tc>
                <a:tc>
                  <a:txBody>
                    <a:bodyPr/>
                    <a:p>
                      <a:pPr algn="ctr">
                        <a:lnSpc>
                          <a:spcPct val="100000"/>
                        </a:lnSpc>
                      </a:pPr>
                      <a:r>
                        <a:rPr lang="fr-FR" sz="1100" strike="noStrike">
                          <a:solidFill>
                            <a:srgbClr val="000000"/>
                          </a:solidFill>
                          <a:latin typeface="Calibri"/>
                        </a:rPr>
                        <a:t>3</a:t>
                      </a:r>
                      <a:endParaRPr/>
                    </a:p>
                  </a:txBody>
                  <a:tcPr/>
                </a:tc>
                <a:tc>
                  <a:txBody>
                    <a:bodyPr/>
                    <a:p>
                      <a:pPr algn="ctr">
                        <a:lnSpc>
                          <a:spcPct val="100000"/>
                        </a:lnSpc>
                      </a:pPr>
                      <a:r>
                        <a:rPr lang="fr-FR" sz="1100" strike="noStrike">
                          <a:solidFill>
                            <a:srgbClr val="000000"/>
                          </a:solidFill>
                          <a:latin typeface="Calibri"/>
                        </a:rPr>
                        <a:t>19</a:t>
                      </a:r>
                      <a:endParaRPr/>
                    </a:p>
                  </a:txBody>
                  <a:tcPr/>
                </a:tc>
              </a:tr>
              <a:tr h="264240">
                <a:tc>
                  <a:txBody>
                    <a:bodyPr/>
                    <a:p>
                      <a:pPr algn="ctr">
                        <a:lnSpc>
                          <a:spcPct val="100000"/>
                        </a:lnSpc>
                      </a:pPr>
                      <a:r>
                        <a:rPr b="1" lang="fr-FR" sz="900" strike="noStrike">
                          <a:solidFill>
                            <a:srgbClr val="ffffff"/>
                          </a:solidFill>
                          <a:latin typeface="Verdana"/>
                        </a:rPr>
                        <a:t>Bons-Enfants</a:t>
                      </a:r>
                      <a:endParaRPr/>
                    </a:p>
                  </a:txBody>
                  <a:tcPr/>
                </a:tc>
                <a:tc>
                  <a:txBody>
                    <a:bodyPr/>
                    <a:p>
                      <a:pPr algn="ctr">
                        <a:lnSpc>
                          <a:spcPct val="100000"/>
                        </a:lnSpc>
                      </a:pPr>
                      <a:r>
                        <a:rPr lang="fr-FR" sz="1100" strike="noStrike">
                          <a:solidFill>
                            <a:srgbClr val="000000"/>
                          </a:solidFill>
                          <a:latin typeface="Calibri"/>
                        </a:rPr>
                        <a:t>3</a:t>
                      </a:r>
                      <a:endParaRPr/>
                    </a:p>
                  </a:txBody>
                  <a:tcPr/>
                </a:tc>
                <a:tc>
                  <a:txBody>
                    <a:bodyPr/>
                    <a:p>
                      <a:pPr algn="ctr">
                        <a:lnSpc>
                          <a:spcPct val="100000"/>
                        </a:lnSpc>
                      </a:pPr>
                      <a:r>
                        <a:rPr lang="fr-FR" sz="1100" strike="noStrike">
                          <a:solidFill>
                            <a:srgbClr val="000000"/>
                          </a:solidFill>
                          <a:latin typeface="Calibri"/>
                        </a:rPr>
                        <a:t>0</a:t>
                      </a:r>
                      <a:endParaRPr/>
                    </a:p>
                  </a:txBody>
                  <a:tcPr/>
                </a:tc>
                <a:tc>
                  <a:txBody>
                    <a:bodyPr/>
                    <a:p>
                      <a:pPr algn="ctr">
                        <a:lnSpc>
                          <a:spcPct val="100000"/>
                        </a:lnSpc>
                      </a:pPr>
                      <a:r>
                        <a:rPr lang="fr-FR" sz="1100" strike="noStrike">
                          <a:solidFill>
                            <a:srgbClr val="000000"/>
                          </a:solidFill>
                          <a:latin typeface="Calibri"/>
                        </a:rPr>
                        <a:t>19</a:t>
                      </a:r>
                      <a:endParaRPr/>
                    </a:p>
                  </a:txBody>
                  <a:tcPr/>
                </a:tc>
              </a:tr>
              <a:tr h="264240">
                <a:tc>
                  <a:txBody>
                    <a:bodyPr/>
                    <a:p>
                      <a:pPr algn="ctr">
                        <a:lnSpc>
                          <a:spcPct val="100000"/>
                        </a:lnSpc>
                      </a:pPr>
                      <a:r>
                        <a:rPr b="1" lang="fr-FR" sz="900" strike="noStrike">
                          <a:solidFill>
                            <a:srgbClr val="ffffff"/>
                          </a:solidFill>
                          <a:latin typeface="Verdana"/>
                        </a:rPr>
                        <a:t>Archives</a:t>
                      </a:r>
                      <a:endParaRPr/>
                    </a:p>
                  </a:txBody>
                  <a:tcPr/>
                </a:tc>
                <a:tc>
                  <a:txBody>
                    <a:bodyPr/>
                    <a:p>
                      <a:pPr algn="ctr">
                        <a:lnSpc>
                          <a:spcPct val="100000"/>
                        </a:lnSpc>
                      </a:pPr>
                      <a:r>
                        <a:rPr lang="fr-FR" sz="1100" strike="noStrike">
                          <a:solidFill>
                            <a:srgbClr val="000000"/>
                          </a:solidFill>
                          <a:latin typeface="Calibri"/>
                        </a:rPr>
                        <a:t>19</a:t>
                      </a:r>
                      <a:endParaRPr/>
                    </a:p>
                  </a:txBody>
                  <a:tcPr/>
                </a:tc>
                <a:tc>
                  <a:txBody>
                    <a:bodyPr/>
                    <a:p>
                      <a:pPr algn="ctr">
                        <a:lnSpc>
                          <a:spcPct val="100000"/>
                        </a:lnSpc>
                      </a:pPr>
                      <a:r>
                        <a:rPr lang="fr-FR" sz="1100" strike="noStrike">
                          <a:solidFill>
                            <a:srgbClr val="000000"/>
                          </a:solidFill>
                          <a:latin typeface="Calibri"/>
                        </a:rPr>
                        <a:t>20</a:t>
                      </a:r>
                      <a:endParaRPr/>
                    </a:p>
                  </a:txBody>
                  <a:tcPr/>
                </a:tc>
                <a:tc>
                  <a:txBody>
                    <a:bodyPr/>
                    <a:p>
                      <a:pPr algn="ctr">
                        <a:lnSpc>
                          <a:spcPct val="100000"/>
                        </a:lnSpc>
                      </a:pPr>
                      <a:r>
                        <a:rPr lang="fr-FR" sz="1100" strike="noStrike">
                          <a:solidFill>
                            <a:srgbClr val="000000"/>
                          </a:solidFill>
                          <a:latin typeface="Calibri"/>
                        </a:rPr>
                        <a:t>0</a:t>
                      </a:r>
                      <a:endParaRPr/>
                    </a:p>
                  </a:txBody>
                  <a:tcPr/>
                </a:tc>
              </a:tr>
            </a:tbl>
          </a:graphicData>
        </a:graphic>
      </p:graphicFrame>
      <p:graphicFrame>
        <p:nvGraphicFramePr>
          <p:cNvPr id="109" name="Table 6"/>
          <p:cNvGraphicFramePr/>
          <p:nvPr/>
        </p:nvGraphicFramePr>
        <p:xfrm>
          <a:off x="146520" y="5373360"/>
          <a:ext cx="8889480" cy="834480"/>
        </p:xfrm>
        <a:graphic>
          <a:graphicData uri="http://schemas.openxmlformats.org/drawingml/2006/table">
            <a:tbl>
              <a:tblPr/>
              <a:tblGrid>
                <a:gridCol w="1481400"/>
                <a:gridCol w="1481400"/>
                <a:gridCol w="1481400"/>
                <a:gridCol w="1481400"/>
                <a:gridCol w="1481400"/>
                <a:gridCol w="1482840"/>
              </a:tblGrid>
              <a:tr h="337320">
                <a:tc>
                  <a:txBody>
                    <a:bodyPr/>
                    <a:p>
                      <a:pPr algn="ctr">
                        <a:lnSpc>
                          <a:spcPct val="100000"/>
                        </a:lnSpc>
                      </a:pPr>
                      <a:r>
                        <a:rPr b="1" lang="fr-FR" sz="1000" strike="noStrike">
                          <a:solidFill>
                            <a:srgbClr val="ffffff"/>
                          </a:solidFill>
                          <a:latin typeface="Verdana"/>
                        </a:rPr>
                        <a:t>S3 - 2020</a:t>
                      </a:r>
                      <a:endParaRPr/>
                    </a:p>
                  </a:txBody>
                  <a:tcPr/>
                </a:tc>
                <a:tc>
                  <a:tcPr/>
                </a:tc>
                <a:tc>
                  <a:tcPr/>
                </a:tc>
                <a:tc>
                  <a:tcPr/>
                </a:tc>
                <a:tc>
                  <a:tcPr/>
                </a:tc>
                <a:tc>
                  <a:tcPr/>
                </a:tc>
              </a:tr>
              <a:tr h="360360">
                <a:tc>
                  <a:txBody>
                    <a:bodyPr/>
                    <a:p>
                      <a:pPr algn="ctr">
                        <a:lnSpc>
                          <a:spcPct val="100000"/>
                        </a:lnSpc>
                      </a:pPr>
                      <a:r>
                        <a:rPr b="1" lang="fr-FR" sz="900" strike="noStrike">
                          <a:solidFill>
                            <a:srgbClr val="ffffff"/>
                          </a:solidFill>
                          <a:latin typeface="Arial"/>
                        </a:rPr>
                        <a:t>Sites futurs</a:t>
                      </a:r>
                      <a:endParaRPr/>
                    </a:p>
                  </a:txBody>
                  <a:tcPr/>
                </a:tc>
                <a:tc>
                  <a:txBody>
                    <a:bodyPr/>
                    <a:p>
                      <a:pPr>
                        <a:lnSpc>
                          <a:spcPct val="100000"/>
                        </a:lnSpc>
                      </a:pPr>
                      <a:r>
                        <a:rPr b="1" lang="fr-FR" sz="900" strike="noStrike">
                          <a:solidFill>
                            <a:srgbClr val="ffffff"/>
                          </a:solidFill>
                          <a:latin typeface="Arial"/>
                        </a:rPr>
                        <a:t>Valois (transports en commun)</a:t>
                      </a:r>
                      <a:endParaRPr/>
                    </a:p>
                  </a:txBody>
                  <a:tcPr/>
                </a:tc>
                <a:tc>
                  <a:txBody>
                    <a:bodyPr/>
                    <a:p>
                      <a:pPr>
                        <a:lnSpc>
                          <a:spcPct val="100000"/>
                        </a:lnSpc>
                      </a:pPr>
                      <a:r>
                        <a:rPr b="1" lang="fr-FR" sz="900" strike="noStrike">
                          <a:solidFill>
                            <a:srgbClr val="ffffff"/>
                          </a:solidFill>
                          <a:latin typeface="Arial"/>
                        </a:rPr>
                        <a:t>Millénaire 4 (transports en commun)</a:t>
                      </a:r>
                      <a:endParaRPr/>
                    </a:p>
                  </a:txBody>
                  <a:tcPr/>
                </a:tc>
                <a:tc>
                  <a:txBody>
                    <a:bodyPr/>
                    <a:p>
                      <a:pPr>
                        <a:lnSpc>
                          <a:spcPct val="100000"/>
                        </a:lnSpc>
                      </a:pPr>
                      <a:r>
                        <a:rPr b="1" lang="fr-FR" sz="900" strike="noStrike">
                          <a:solidFill>
                            <a:srgbClr val="ffffff"/>
                          </a:solidFill>
                          <a:latin typeface="Arial"/>
                        </a:rPr>
                        <a:t>Vivacity (transports en commun)</a:t>
                      </a:r>
                      <a:endParaRPr/>
                    </a:p>
                  </a:txBody>
                  <a:tcPr/>
                </a:tc>
                <a:tc>
                  <a:txBody>
                    <a:bodyPr/>
                    <a:p>
                      <a:pPr>
                        <a:lnSpc>
                          <a:spcPct val="100000"/>
                        </a:lnSpc>
                      </a:pPr>
                      <a:r>
                        <a:rPr b="1" lang="fr-FR" sz="900" strike="noStrike">
                          <a:solidFill>
                            <a:srgbClr val="ffffff"/>
                          </a:solidFill>
                          <a:latin typeface="Arial"/>
                        </a:rPr>
                        <a:t>Losserand (transports en commun)</a:t>
                      </a:r>
                      <a:endParaRPr/>
                    </a:p>
                  </a:txBody>
                  <a:tcPr/>
                </a:tc>
                <a:tc>
                  <a:txBody>
                    <a:bodyPr/>
                    <a:p>
                      <a:pPr>
                        <a:lnSpc>
                          <a:spcPct val="100000"/>
                        </a:lnSpc>
                      </a:pPr>
                      <a:r>
                        <a:rPr b="1" lang="fr-FR" sz="900" strike="noStrike">
                          <a:solidFill>
                            <a:srgbClr val="ffffff"/>
                          </a:solidFill>
                          <a:latin typeface="Arial"/>
                        </a:rPr>
                        <a:t>ORA (transports en commun)</a:t>
                      </a:r>
                      <a:endParaRPr/>
                    </a:p>
                  </a:txBody>
                  <a:tcPr/>
                </a:tc>
              </a:tr>
              <a:tr h="264240">
                <a:tc>
                  <a:txBody>
                    <a:bodyPr/>
                    <a:p>
                      <a:pPr algn="ctr">
                        <a:lnSpc>
                          <a:spcPct val="100000"/>
                        </a:lnSpc>
                      </a:pPr>
                      <a:r>
                        <a:rPr b="1" lang="fr-FR" sz="900" strike="noStrike">
                          <a:solidFill>
                            <a:srgbClr val="ffffff"/>
                          </a:solidFill>
                          <a:latin typeface="Arial"/>
                        </a:rPr>
                        <a:t>Valois</a:t>
                      </a:r>
                      <a:endParaRPr/>
                    </a:p>
                  </a:txBody>
                  <a:tcPr/>
                </a:tc>
                <a:tc>
                  <a:txBody>
                    <a:bodyPr/>
                    <a:p>
                      <a:pPr algn="ctr">
                        <a:lnSpc>
                          <a:spcPct val="100000"/>
                        </a:lnSpc>
                      </a:pPr>
                      <a:r>
                        <a:rPr lang="fr-FR" sz="1100" strike="noStrike">
                          <a:solidFill>
                            <a:srgbClr val="000000"/>
                          </a:solidFill>
                          <a:latin typeface="Calibri"/>
                        </a:rPr>
                        <a:t>0</a:t>
                      </a:r>
                      <a:endParaRPr/>
                    </a:p>
                  </a:txBody>
                  <a:tcPr/>
                </a:tc>
                <a:tc>
                  <a:txBody>
                    <a:bodyPr/>
                    <a:p>
                      <a:pPr algn="ctr">
                        <a:lnSpc>
                          <a:spcPct val="100000"/>
                        </a:lnSpc>
                      </a:pPr>
                      <a:r>
                        <a:rPr lang="fr-FR" sz="1100" strike="noStrike">
                          <a:solidFill>
                            <a:srgbClr val="000000"/>
                          </a:solidFill>
                          <a:latin typeface="Calibri"/>
                        </a:rPr>
                        <a:t>36</a:t>
                      </a:r>
                      <a:endParaRPr/>
                    </a:p>
                  </a:txBody>
                  <a:tcPr/>
                </a:tc>
                <a:tc>
                  <a:txBody>
                    <a:bodyPr/>
                    <a:p>
                      <a:pPr algn="ctr">
                        <a:lnSpc>
                          <a:spcPct val="100000"/>
                        </a:lnSpc>
                      </a:pPr>
                      <a:r>
                        <a:rPr lang="fr-FR" sz="1100" strike="noStrike">
                          <a:solidFill>
                            <a:srgbClr val="000000"/>
                          </a:solidFill>
                          <a:latin typeface="Calibri"/>
                        </a:rPr>
                        <a:t>19</a:t>
                      </a:r>
                      <a:endParaRPr/>
                    </a:p>
                  </a:txBody>
                  <a:tcPr/>
                </a:tc>
                <a:tc>
                  <a:txBody>
                    <a:bodyPr/>
                    <a:p>
                      <a:pPr algn="ctr">
                        <a:lnSpc>
                          <a:spcPct val="100000"/>
                        </a:lnSpc>
                      </a:pPr>
                      <a:r>
                        <a:rPr lang="fr-FR" sz="1100" strike="noStrike">
                          <a:solidFill>
                            <a:srgbClr val="000000"/>
                          </a:solidFill>
                          <a:latin typeface="Calibri"/>
                        </a:rPr>
                        <a:t>28</a:t>
                      </a:r>
                      <a:endParaRPr/>
                    </a:p>
                  </a:txBody>
                  <a:tcPr/>
                </a:tc>
                <a:tc>
                  <a:txBody>
                    <a:bodyPr/>
                    <a:p>
                      <a:pPr algn="ctr">
                        <a:lnSpc>
                          <a:spcPct val="100000"/>
                        </a:lnSpc>
                      </a:pPr>
                      <a:r>
                        <a:rPr lang="fr-FR" sz="1100" strike="noStrike">
                          <a:solidFill>
                            <a:srgbClr val="000000"/>
                          </a:solidFill>
                          <a:latin typeface="Calibri"/>
                        </a:rPr>
                        <a:t>29</a:t>
                      </a:r>
                      <a:endParaRPr/>
                    </a:p>
                  </a:txBody>
                  <a:tcPr/>
                </a:tc>
              </a:tr>
            </a:tbl>
          </a:graphicData>
        </a:graphic>
      </p:graphicFrame>
    </p:spTree>
  </p:cSld>
  <p:transition>
    <p:random/>
  </p:transition>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0" name="CustomShape 1"/>
          <p:cNvSpPr/>
          <p:nvPr/>
        </p:nvSpPr>
        <p:spPr>
          <a:xfrm>
            <a:off x="0" y="222840"/>
            <a:ext cx="8914680" cy="685080"/>
          </a:xfrm>
          <a:prstGeom prst="rect">
            <a:avLst/>
          </a:prstGeom>
          <a:noFill/>
          <a:ln>
            <a:noFill/>
          </a:ln>
        </p:spPr>
        <p:style>
          <a:lnRef idx="0"/>
          <a:fillRef idx="0"/>
          <a:effectRef idx="0"/>
          <a:fontRef idx="minor"/>
        </p:style>
        <p:txBody>
          <a:bodyPr lIns="36000" rIns="36000" tIns="36000" bIns="36000" anchor="ctr"/>
          <a:p>
            <a:endParaRPr/>
          </a:p>
          <a:p>
            <a:endParaRPr/>
          </a:p>
          <a:p>
            <a:r>
              <a:rPr b="1" lang="fr-FR" sz="1600" strike="noStrike">
                <a:solidFill>
                  <a:srgbClr val="ffffff"/>
                </a:solidFill>
                <a:latin typeface="Verdana"/>
                <a:ea typeface="ＭＳ Ｐゴシック"/>
              </a:rPr>
              <a:t>Fiche  N° 2 : Les impacts  économiques de l’évolution des temps de transport domicile travail et des temps de déplacement professionnels, approche « macroéconomique »</a:t>
            </a:r>
            <a:endParaRPr/>
          </a:p>
          <a:p>
            <a:endParaRPr/>
          </a:p>
          <a:p>
            <a:pPr>
              <a:lnSpc>
                <a:spcPct val="100000"/>
              </a:lnSpc>
            </a:pPr>
            <a:endParaRPr/>
          </a:p>
        </p:txBody>
      </p:sp>
      <p:graphicFrame>
        <p:nvGraphicFramePr>
          <p:cNvPr id="111" name="Table 2"/>
          <p:cNvGraphicFramePr/>
          <p:nvPr/>
        </p:nvGraphicFramePr>
        <p:xfrm>
          <a:off x="467640" y="980640"/>
          <a:ext cx="7992000" cy="3534120"/>
        </p:xfrm>
        <a:graphic>
          <a:graphicData uri="http://schemas.openxmlformats.org/drawingml/2006/table">
            <a:tbl>
              <a:tblPr/>
              <a:tblGrid>
                <a:gridCol w="1895040"/>
                <a:gridCol w="1071000"/>
                <a:gridCol w="1071000"/>
                <a:gridCol w="1290600"/>
                <a:gridCol w="1296000"/>
                <a:gridCol w="1368720"/>
              </a:tblGrid>
              <a:tr h="428760">
                <a:tc>
                  <a:tcPr/>
                </a:tc>
                <a:tc>
                  <a:txBody>
                    <a:bodyPr/>
                    <a:p>
                      <a:pPr algn="ctr">
                        <a:lnSpc>
                          <a:spcPct val="100000"/>
                        </a:lnSpc>
                      </a:pPr>
                      <a:r>
                        <a:rPr b="1" lang="fr-FR" sz="800" strike="noStrike">
                          <a:solidFill>
                            <a:srgbClr val="ffffff"/>
                          </a:solidFill>
                          <a:latin typeface="Verdana"/>
                        </a:rPr>
                        <a:t>Actuel </a:t>
                      </a:r>
                      <a:endParaRPr/>
                    </a:p>
                  </a:txBody>
                  <a:tcPr/>
                </a:tc>
                <a:tc>
                  <a:txBody>
                    <a:bodyPr/>
                    <a:p>
                      <a:pPr algn="ctr">
                        <a:lnSpc>
                          <a:spcPct val="100000"/>
                        </a:lnSpc>
                      </a:pPr>
                      <a:r>
                        <a:rPr b="1" lang="fr-FR" sz="800" strike="noStrike">
                          <a:solidFill>
                            <a:srgbClr val="ffffff"/>
                          </a:solidFill>
                          <a:latin typeface="Verdana"/>
                        </a:rPr>
                        <a:t>S1 </a:t>
                      </a:r>
                      <a:endParaRPr/>
                    </a:p>
                  </a:txBody>
                  <a:tcPr/>
                </a:tc>
                <a:tc>
                  <a:txBody>
                    <a:bodyPr/>
                    <a:p>
                      <a:pPr algn="ctr">
                        <a:lnSpc>
                          <a:spcPct val="100000"/>
                        </a:lnSpc>
                      </a:pPr>
                      <a:r>
                        <a:rPr b="1" lang="fr-FR" sz="800" strike="noStrike">
                          <a:solidFill>
                            <a:srgbClr val="ffffff"/>
                          </a:solidFill>
                          <a:latin typeface="Verdana"/>
                        </a:rPr>
                        <a:t>S3 ORA17 </a:t>
                      </a:r>
                      <a:endParaRPr/>
                    </a:p>
                  </a:txBody>
                  <a:tcPr/>
                </a:tc>
                <a:tc>
                  <a:txBody>
                    <a:bodyPr/>
                    <a:p>
                      <a:pPr algn="ctr">
                        <a:lnSpc>
                          <a:spcPct val="100000"/>
                        </a:lnSpc>
                      </a:pPr>
                      <a:r>
                        <a:rPr b="1" lang="fr-FR" sz="800" strike="noStrike">
                          <a:solidFill>
                            <a:srgbClr val="ffffff"/>
                          </a:solidFill>
                          <a:latin typeface="Verdana"/>
                        </a:rPr>
                        <a:t>S3 ORA19 </a:t>
                      </a:r>
                      <a:endParaRPr/>
                    </a:p>
                  </a:txBody>
                  <a:tcPr/>
                </a:tc>
                <a:tc>
                  <a:txBody>
                    <a:bodyPr/>
                    <a:p>
                      <a:pPr algn="ctr">
                        <a:lnSpc>
                          <a:spcPct val="100000"/>
                        </a:lnSpc>
                      </a:pPr>
                      <a:r>
                        <a:rPr b="1" lang="fr-FR" sz="800" strike="noStrike">
                          <a:solidFill>
                            <a:srgbClr val="ffffff"/>
                          </a:solidFill>
                          <a:latin typeface="Verdana"/>
                        </a:rPr>
                        <a:t>S3 Millénaire </a:t>
                      </a:r>
                      <a:endParaRPr/>
                    </a:p>
                  </a:txBody>
                  <a:tcPr/>
                </a:tc>
              </a:tr>
              <a:tr h="554040">
                <a:tc>
                  <a:txBody>
                    <a:bodyPr/>
                    <a:p>
                      <a:pPr>
                        <a:lnSpc>
                          <a:spcPct val="100000"/>
                        </a:lnSpc>
                      </a:pPr>
                      <a:r>
                        <a:rPr b="1" lang="fr-FR" sz="1000" strike="noStrike">
                          <a:solidFill>
                            <a:srgbClr val="000000"/>
                          </a:solidFill>
                          <a:latin typeface="Calibri"/>
                        </a:rPr>
                        <a:t>Total  trajet (transport en commun, marche à pied, attente et correspondance</a:t>
                      </a:r>
                      <a:endParaRPr/>
                    </a:p>
                  </a:txBody>
                  <a:tcPr/>
                </a:tc>
                <a:tc>
                  <a:txBody>
                    <a:bodyPr/>
                    <a:p>
                      <a:pPr algn="ctr">
                        <a:lnSpc>
                          <a:spcPct val="100000"/>
                        </a:lnSpc>
                      </a:pPr>
                      <a:r>
                        <a:rPr b="1" lang="fr-FR" sz="1200" strike="noStrike">
                          <a:solidFill>
                            <a:srgbClr val="000000"/>
                          </a:solidFill>
                          <a:latin typeface="Calibri"/>
                        </a:rPr>
                        <a:t>41,8 mn</a:t>
                      </a:r>
                      <a:endParaRPr/>
                    </a:p>
                  </a:txBody>
                  <a:tcPr/>
                </a:tc>
                <a:tc>
                  <a:txBody>
                    <a:bodyPr/>
                    <a:p>
                      <a:pPr algn="ctr">
                        <a:lnSpc>
                          <a:spcPct val="100000"/>
                        </a:lnSpc>
                      </a:pPr>
                      <a:r>
                        <a:rPr b="1" lang="fr-FR" sz="1200" strike="noStrike">
                          <a:solidFill>
                            <a:srgbClr val="000000"/>
                          </a:solidFill>
                          <a:latin typeface="Calibri"/>
                        </a:rPr>
                        <a:t>41,8 mn</a:t>
                      </a:r>
                      <a:endParaRPr/>
                    </a:p>
                  </a:txBody>
                  <a:tcPr/>
                </a:tc>
                <a:tc>
                  <a:txBody>
                    <a:bodyPr/>
                    <a:p>
                      <a:pPr algn="ctr">
                        <a:lnSpc>
                          <a:spcPct val="100000"/>
                        </a:lnSpc>
                      </a:pPr>
                      <a:r>
                        <a:rPr b="1" lang="fr-FR" sz="1200" strike="noStrike">
                          <a:solidFill>
                            <a:srgbClr val="000000"/>
                          </a:solidFill>
                          <a:latin typeface="Calibri"/>
                        </a:rPr>
                        <a:t>52,2 mn</a:t>
                      </a:r>
                      <a:endParaRPr/>
                    </a:p>
                  </a:txBody>
                  <a:tcPr/>
                </a:tc>
                <a:tc>
                  <a:txBody>
                    <a:bodyPr/>
                    <a:p>
                      <a:pPr algn="ctr">
                        <a:lnSpc>
                          <a:spcPct val="100000"/>
                        </a:lnSpc>
                      </a:pPr>
                      <a:r>
                        <a:rPr b="1" lang="fr-FR" sz="1200" strike="noStrike">
                          <a:solidFill>
                            <a:srgbClr val="000000"/>
                          </a:solidFill>
                          <a:latin typeface="Calibri"/>
                        </a:rPr>
                        <a:t>48,7 mn</a:t>
                      </a:r>
                      <a:endParaRPr/>
                    </a:p>
                  </a:txBody>
                  <a:tcPr/>
                </a:tc>
                <a:tc>
                  <a:txBody>
                    <a:bodyPr/>
                    <a:p>
                      <a:pPr algn="ctr">
                        <a:lnSpc>
                          <a:spcPct val="100000"/>
                        </a:lnSpc>
                      </a:pPr>
                      <a:r>
                        <a:rPr b="1" lang="fr-FR" sz="1200" strike="noStrike">
                          <a:solidFill>
                            <a:srgbClr val="000000"/>
                          </a:solidFill>
                          <a:latin typeface="Calibri"/>
                        </a:rPr>
                        <a:t>50,7 mn</a:t>
                      </a:r>
                      <a:endParaRPr/>
                    </a:p>
                  </a:txBody>
                  <a:tcPr/>
                </a:tc>
              </a:tr>
              <a:tr h="245880">
                <a:tc>
                  <a:txBody>
                    <a:bodyPr/>
                    <a:p>
                      <a:pPr>
                        <a:lnSpc>
                          <a:spcPct val="100000"/>
                        </a:lnSpc>
                      </a:pPr>
                      <a:r>
                        <a:rPr b="1" lang="fr-FR" sz="1000" strike="noStrike">
                          <a:solidFill>
                            <a:srgbClr val="000000"/>
                          </a:solidFill>
                          <a:latin typeface="Calibri"/>
                        </a:rPr>
                        <a:t>Temps ressenti  </a:t>
                      </a:r>
                      <a:endParaRPr/>
                    </a:p>
                  </a:txBody>
                  <a:tcPr/>
                </a:tc>
                <a:tc>
                  <a:txBody>
                    <a:bodyPr/>
                    <a:p>
                      <a:pPr algn="ctr">
                        <a:lnSpc>
                          <a:spcPct val="100000"/>
                        </a:lnSpc>
                      </a:pPr>
                      <a:r>
                        <a:rPr lang="fr-FR" sz="1000" strike="noStrike">
                          <a:solidFill>
                            <a:srgbClr val="000000"/>
                          </a:solidFill>
                          <a:latin typeface="Calibri"/>
                        </a:rPr>
                        <a:t>54,5 mn</a:t>
                      </a:r>
                      <a:endParaRPr/>
                    </a:p>
                  </a:txBody>
                  <a:tcPr/>
                </a:tc>
                <a:tc>
                  <a:txBody>
                    <a:bodyPr/>
                    <a:p>
                      <a:pPr algn="ctr">
                        <a:lnSpc>
                          <a:spcPct val="100000"/>
                        </a:lnSpc>
                      </a:pPr>
                      <a:r>
                        <a:rPr lang="fr-FR" sz="1000" strike="noStrike">
                          <a:solidFill>
                            <a:srgbClr val="000000"/>
                          </a:solidFill>
                          <a:latin typeface="Calibri"/>
                        </a:rPr>
                        <a:t>53,9 mn</a:t>
                      </a:r>
                      <a:endParaRPr/>
                    </a:p>
                  </a:txBody>
                  <a:tcPr/>
                </a:tc>
                <a:tc>
                  <a:txBody>
                    <a:bodyPr/>
                    <a:p>
                      <a:pPr algn="ctr">
                        <a:lnSpc>
                          <a:spcPct val="100000"/>
                        </a:lnSpc>
                      </a:pPr>
                      <a:r>
                        <a:rPr lang="fr-FR" sz="1000" strike="noStrike">
                          <a:solidFill>
                            <a:srgbClr val="000000"/>
                          </a:solidFill>
                          <a:latin typeface="Calibri"/>
                        </a:rPr>
                        <a:t>70,1 mn</a:t>
                      </a:r>
                      <a:endParaRPr/>
                    </a:p>
                  </a:txBody>
                  <a:tcPr/>
                </a:tc>
                <a:tc>
                  <a:txBody>
                    <a:bodyPr/>
                    <a:p>
                      <a:pPr algn="ctr">
                        <a:lnSpc>
                          <a:spcPct val="100000"/>
                        </a:lnSpc>
                      </a:pPr>
                      <a:r>
                        <a:rPr lang="fr-FR" sz="1000" strike="noStrike">
                          <a:solidFill>
                            <a:srgbClr val="000000"/>
                          </a:solidFill>
                          <a:latin typeface="Calibri"/>
                        </a:rPr>
                        <a:t>64,2 mn</a:t>
                      </a:r>
                      <a:endParaRPr/>
                    </a:p>
                  </a:txBody>
                  <a:tcPr/>
                </a:tc>
                <a:tc>
                  <a:txBody>
                    <a:bodyPr/>
                    <a:p>
                      <a:pPr algn="ctr">
                        <a:lnSpc>
                          <a:spcPct val="100000"/>
                        </a:lnSpc>
                      </a:pPr>
                      <a:r>
                        <a:rPr lang="fr-FR" sz="1000" strike="noStrike">
                          <a:solidFill>
                            <a:srgbClr val="000000"/>
                          </a:solidFill>
                          <a:latin typeface="Calibri"/>
                        </a:rPr>
                        <a:t>70,5 mn</a:t>
                      </a:r>
                      <a:endParaRPr/>
                    </a:p>
                  </a:txBody>
                  <a:tcPr/>
                </a:tc>
              </a:tr>
              <a:tr h="428760">
                <a:tc>
                  <a:txBody>
                    <a:bodyPr/>
                    <a:p>
                      <a:pPr>
                        <a:lnSpc>
                          <a:spcPct val="100000"/>
                        </a:lnSpc>
                      </a:pPr>
                      <a:r>
                        <a:rPr b="1" lang="fr-FR" sz="1000" strike="noStrike">
                          <a:solidFill>
                            <a:srgbClr val="000000"/>
                          </a:solidFill>
                          <a:latin typeface="Calibri"/>
                        </a:rPr>
                        <a:t>Ecarts /actuel</a:t>
                      </a:r>
                      <a:endParaRPr/>
                    </a:p>
                  </a:txBody>
                  <a:tcPr/>
                </a:tc>
                <a:tc>
                  <a:tcPr/>
                </a:tc>
                <a:tc>
                  <a:txBody>
                    <a:bodyPr/>
                    <a:p>
                      <a:pPr algn="ctr">
                        <a:lnSpc>
                          <a:spcPct val="100000"/>
                        </a:lnSpc>
                      </a:pPr>
                      <a:r>
                        <a:rPr lang="fr-FR" sz="1000" strike="noStrike">
                          <a:solidFill>
                            <a:srgbClr val="000000"/>
                          </a:solidFill>
                          <a:latin typeface="Calibri"/>
                        </a:rPr>
                        <a:t>-0,6 mn</a:t>
                      </a:r>
                      <a:endParaRPr/>
                    </a:p>
                  </a:txBody>
                  <a:tcPr/>
                </a:tc>
                <a:tc>
                  <a:txBody>
                    <a:bodyPr/>
                    <a:p>
                      <a:pPr algn="ctr">
                        <a:lnSpc>
                          <a:spcPct val="100000"/>
                        </a:lnSpc>
                      </a:pPr>
                      <a:r>
                        <a:rPr lang="fr-FR" sz="1000" strike="noStrike">
                          <a:solidFill>
                            <a:srgbClr val="000000"/>
                          </a:solidFill>
                          <a:latin typeface="Calibri"/>
                        </a:rPr>
                        <a:t>15,6 mn</a:t>
                      </a:r>
                      <a:endParaRPr/>
                    </a:p>
                  </a:txBody>
                  <a:tcPr/>
                </a:tc>
                <a:tc>
                  <a:txBody>
                    <a:bodyPr/>
                    <a:p>
                      <a:pPr algn="ctr">
                        <a:lnSpc>
                          <a:spcPct val="100000"/>
                        </a:lnSpc>
                      </a:pPr>
                      <a:r>
                        <a:rPr lang="fr-FR" sz="1000" strike="noStrike">
                          <a:solidFill>
                            <a:srgbClr val="000000"/>
                          </a:solidFill>
                          <a:latin typeface="Calibri"/>
                        </a:rPr>
                        <a:t>9,7 mn</a:t>
                      </a:r>
                      <a:endParaRPr/>
                    </a:p>
                  </a:txBody>
                  <a:tcPr/>
                </a:tc>
                <a:tc>
                  <a:txBody>
                    <a:bodyPr/>
                    <a:p>
                      <a:pPr algn="ctr">
                        <a:lnSpc>
                          <a:spcPct val="100000"/>
                        </a:lnSpc>
                      </a:pPr>
                      <a:r>
                        <a:rPr lang="fr-FR" sz="1000" strike="noStrike">
                          <a:solidFill>
                            <a:srgbClr val="000000"/>
                          </a:solidFill>
                          <a:latin typeface="Calibri"/>
                        </a:rPr>
                        <a:t>16 mn</a:t>
                      </a:r>
                      <a:endParaRPr/>
                    </a:p>
                  </a:txBody>
                  <a:tcPr/>
                </a:tc>
              </a:tr>
              <a:tr h="428760">
                <a:tc>
                  <a:txBody>
                    <a:bodyPr/>
                    <a:p>
                      <a:pPr>
                        <a:lnSpc>
                          <a:spcPct val="100000"/>
                        </a:lnSpc>
                      </a:pPr>
                      <a:r>
                        <a:rPr b="1" lang="fr-FR" sz="1000" strike="noStrike">
                          <a:solidFill>
                            <a:srgbClr val="000000"/>
                          </a:solidFill>
                          <a:latin typeface="Calibri"/>
                        </a:rPr>
                        <a:t>Ecarts journaliers domicile travail</a:t>
                      </a:r>
                      <a:endParaRPr/>
                    </a:p>
                  </a:txBody>
                  <a:tcPr/>
                </a:tc>
                <a:tc>
                  <a:tcPr/>
                </a:tc>
                <a:tc>
                  <a:txBody>
                    <a:bodyPr/>
                    <a:p>
                      <a:pPr algn="ctr">
                        <a:lnSpc>
                          <a:spcPct val="100000"/>
                        </a:lnSpc>
                      </a:pPr>
                      <a:r>
                        <a:rPr lang="fr-FR" sz="1000" strike="noStrike">
                          <a:solidFill>
                            <a:srgbClr val="000000"/>
                          </a:solidFill>
                          <a:latin typeface="Calibri"/>
                        </a:rPr>
                        <a:t>-1,2 mn</a:t>
                      </a:r>
                      <a:endParaRPr/>
                    </a:p>
                  </a:txBody>
                  <a:tcPr/>
                </a:tc>
                <a:tc>
                  <a:txBody>
                    <a:bodyPr/>
                    <a:p>
                      <a:pPr algn="ctr">
                        <a:lnSpc>
                          <a:spcPct val="100000"/>
                        </a:lnSpc>
                      </a:pPr>
                      <a:r>
                        <a:rPr lang="fr-FR" sz="1000" strike="noStrike">
                          <a:solidFill>
                            <a:srgbClr val="000000"/>
                          </a:solidFill>
                          <a:latin typeface="Calibri"/>
                        </a:rPr>
                        <a:t>31,2 mn </a:t>
                      </a:r>
                      <a:endParaRPr/>
                    </a:p>
                  </a:txBody>
                  <a:tcPr/>
                </a:tc>
                <a:tc>
                  <a:txBody>
                    <a:bodyPr/>
                    <a:p>
                      <a:pPr algn="ctr">
                        <a:lnSpc>
                          <a:spcPct val="100000"/>
                        </a:lnSpc>
                      </a:pPr>
                      <a:r>
                        <a:rPr lang="fr-FR" sz="1000" strike="noStrike">
                          <a:solidFill>
                            <a:srgbClr val="000000"/>
                          </a:solidFill>
                          <a:latin typeface="Calibri"/>
                        </a:rPr>
                        <a:t>19,4 mn</a:t>
                      </a:r>
                      <a:endParaRPr/>
                    </a:p>
                  </a:txBody>
                  <a:tcPr/>
                </a:tc>
                <a:tc>
                  <a:txBody>
                    <a:bodyPr/>
                    <a:p>
                      <a:pPr algn="ctr">
                        <a:lnSpc>
                          <a:spcPct val="100000"/>
                        </a:lnSpc>
                      </a:pPr>
                      <a:r>
                        <a:rPr lang="fr-FR" sz="1000" strike="noStrike">
                          <a:solidFill>
                            <a:srgbClr val="000000"/>
                          </a:solidFill>
                          <a:latin typeface="Calibri"/>
                        </a:rPr>
                        <a:t>32 mn</a:t>
                      </a:r>
                      <a:endParaRPr/>
                    </a:p>
                  </a:txBody>
                  <a:tcPr/>
                </a:tc>
              </a:tr>
              <a:tr h="428760">
                <a:tc>
                  <a:txBody>
                    <a:bodyPr/>
                    <a:p>
                      <a:pPr>
                        <a:lnSpc>
                          <a:spcPct val="100000"/>
                        </a:lnSpc>
                      </a:pPr>
                      <a:r>
                        <a:rPr b="1" lang="fr-FR" sz="1000" strike="noStrike">
                          <a:solidFill>
                            <a:srgbClr val="ffffff"/>
                          </a:solidFill>
                          <a:latin typeface="Calibri"/>
                        </a:rPr>
                        <a:t>Valorisation   annuelle trajets domicile travail en € 2017</a:t>
                      </a:r>
                      <a:endParaRPr/>
                    </a:p>
                  </a:txBody>
                  <a:tcPr/>
                </a:tc>
                <a:tc>
                  <a:tcPr/>
                </a:tc>
                <a:tc>
                  <a:txBody>
                    <a:bodyPr/>
                    <a:p>
                      <a:pPr algn="ctr">
                        <a:lnSpc>
                          <a:spcPct val="100000"/>
                        </a:lnSpc>
                      </a:pPr>
                      <a:r>
                        <a:rPr b="1" lang="fr-FR" sz="1000" strike="noStrike">
                          <a:solidFill>
                            <a:srgbClr val="ffffff"/>
                          </a:solidFill>
                          <a:latin typeface="Calibri"/>
                        </a:rPr>
                        <a:t>-80 000  €</a:t>
                      </a:r>
                      <a:endParaRPr/>
                    </a:p>
                  </a:txBody>
                  <a:tcPr/>
                </a:tc>
                <a:tc>
                  <a:txBody>
                    <a:bodyPr/>
                    <a:p>
                      <a:pPr algn="ctr">
                        <a:lnSpc>
                          <a:spcPct val="100000"/>
                        </a:lnSpc>
                      </a:pPr>
                      <a:r>
                        <a:rPr b="1" lang="fr-FR" sz="1000" strike="noStrike">
                          <a:solidFill>
                            <a:srgbClr val="ffffff"/>
                          </a:solidFill>
                          <a:latin typeface="Calibri"/>
                        </a:rPr>
                        <a:t>2 070 000 €</a:t>
                      </a:r>
                      <a:endParaRPr/>
                    </a:p>
                  </a:txBody>
                  <a:tcPr/>
                </a:tc>
                <a:tc>
                  <a:txBody>
                    <a:bodyPr/>
                    <a:p>
                      <a:pPr algn="ctr">
                        <a:lnSpc>
                          <a:spcPct val="100000"/>
                        </a:lnSpc>
                      </a:pPr>
                      <a:r>
                        <a:rPr b="1" lang="fr-FR" sz="1000" strike="noStrike">
                          <a:solidFill>
                            <a:srgbClr val="ffffff"/>
                          </a:solidFill>
                          <a:latin typeface="Calibri"/>
                        </a:rPr>
                        <a:t>1 290 000  €</a:t>
                      </a:r>
                      <a:endParaRPr/>
                    </a:p>
                  </a:txBody>
                  <a:tcPr/>
                </a:tc>
                <a:tc>
                  <a:txBody>
                    <a:bodyPr/>
                    <a:p>
                      <a:pPr algn="ctr">
                        <a:lnSpc>
                          <a:spcPct val="100000"/>
                        </a:lnSpc>
                      </a:pPr>
                      <a:r>
                        <a:rPr b="1" lang="fr-FR" sz="1000" strike="noStrike">
                          <a:solidFill>
                            <a:srgbClr val="ffffff"/>
                          </a:solidFill>
                          <a:latin typeface="Calibri"/>
                        </a:rPr>
                        <a:t>2 122 000  €</a:t>
                      </a:r>
                      <a:endParaRPr/>
                    </a:p>
                  </a:txBody>
                  <a:tcPr/>
                </a:tc>
              </a:tr>
              <a:tr h="428760">
                <a:tc>
                  <a:txBody>
                    <a:bodyPr/>
                    <a:p>
                      <a:pPr>
                        <a:lnSpc>
                          <a:spcPct val="100000"/>
                        </a:lnSpc>
                      </a:pPr>
                      <a:r>
                        <a:rPr b="1" lang="fr-FR" sz="1000" strike="noStrike">
                          <a:solidFill>
                            <a:srgbClr val="000000"/>
                          </a:solidFill>
                          <a:latin typeface="Calibri"/>
                        </a:rPr>
                        <a:t>Augmentation du temps de trajet pour réunions (en heures)</a:t>
                      </a:r>
                      <a:endParaRPr/>
                    </a:p>
                  </a:txBody>
                  <a:tcPr/>
                </a:tc>
                <a:tc>
                  <a:tcPr/>
                </a:tc>
                <a:tc>
                  <a:txBody>
                    <a:bodyPr/>
                    <a:p>
                      <a:pPr algn="ctr">
                        <a:lnSpc>
                          <a:spcPct val="100000"/>
                        </a:lnSpc>
                      </a:pPr>
                      <a:r>
                        <a:rPr b="1" lang="fr-FR" sz="1000" strike="noStrike">
                          <a:solidFill>
                            <a:srgbClr val="000000"/>
                          </a:solidFill>
                          <a:latin typeface="Calibri"/>
                        </a:rPr>
                        <a:t>0</a:t>
                      </a:r>
                      <a:endParaRPr/>
                    </a:p>
                  </a:txBody>
                  <a:tcPr/>
                </a:tc>
                <a:tc>
                  <a:txBody>
                    <a:bodyPr/>
                    <a:p>
                      <a:pPr algn="ctr">
                        <a:lnSpc>
                          <a:spcPct val="100000"/>
                        </a:lnSpc>
                      </a:pPr>
                      <a:r>
                        <a:rPr b="1" lang="fr-FR" sz="1000" strike="noStrike">
                          <a:solidFill>
                            <a:srgbClr val="000000"/>
                          </a:solidFill>
                          <a:latin typeface="Calibri"/>
                        </a:rPr>
                        <a:t>Non calculé</a:t>
                      </a:r>
                      <a:endParaRPr/>
                    </a:p>
                  </a:txBody>
                  <a:tcPr/>
                </a:tc>
                <a:tc>
                  <a:txBody>
                    <a:bodyPr/>
                    <a:p>
                      <a:pPr algn="ctr">
                        <a:lnSpc>
                          <a:spcPct val="100000"/>
                        </a:lnSpc>
                      </a:pPr>
                      <a:r>
                        <a:rPr b="1" lang="fr-FR" sz="1000" strike="noStrike">
                          <a:solidFill>
                            <a:srgbClr val="000000"/>
                          </a:solidFill>
                          <a:latin typeface="Calibri"/>
                        </a:rPr>
                        <a:t>1,13</a:t>
                      </a:r>
                      <a:endParaRPr/>
                    </a:p>
                  </a:txBody>
                  <a:tcPr/>
                </a:tc>
                <a:tc>
                  <a:txBody>
                    <a:bodyPr/>
                    <a:p>
                      <a:pPr algn="ctr">
                        <a:lnSpc>
                          <a:spcPct val="100000"/>
                        </a:lnSpc>
                      </a:pPr>
                      <a:r>
                        <a:rPr b="1" lang="fr-FR" sz="1000" strike="noStrike">
                          <a:solidFill>
                            <a:srgbClr val="000000"/>
                          </a:solidFill>
                          <a:latin typeface="Calibri"/>
                        </a:rPr>
                        <a:t>1,37</a:t>
                      </a:r>
                      <a:endParaRPr/>
                    </a:p>
                  </a:txBody>
                  <a:tcPr/>
                </a:tc>
              </a:tr>
              <a:tr h="428760">
                <a:tc>
                  <a:txBody>
                    <a:bodyPr/>
                    <a:p>
                      <a:pPr>
                        <a:lnSpc>
                          <a:spcPct val="100000"/>
                        </a:lnSpc>
                      </a:pPr>
                      <a:r>
                        <a:rPr b="1" lang="fr-FR" sz="1000" strike="noStrike">
                          <a:solidFill>
                            <a:srgbClr val="ffffff"/>
                          </a:solidFill>
                          <a:latin typeface="Calibri"/>
                        </a:rPr>
                        <a:t>Valorisation  annuelle temps de réunion en € 2017</a:t>
                      </a:r>
                      <a:endParaRPr/>
                    </a:p>
                  </a:txBody>
                  <a:tcPr/>
                </a:tc>
                <a:tc>
                  <a:tcPr/>
                </a:tc>
                <a:tc>
                  <a:txBody>
                    <a:bodyPr/>
                    <a:p>
                      <a:pPr algn="ctr">
                        <a:lnSpc>
                          <a:spcPct val="100000"/>
                        </a:lnSpc>
                      </a:pPr>
                      <a:r>
                        <a:rPr b="1" lang="fr-FR" sz="1000" strike="noStrike">
                          <a:solidFill>
                            <a:srgbClr val="ffffff"/>
                          </a:solidFill>
                          <a:latin typeface="Calibri"/>
                        </a:rPr>
                        <a:t>0</a:t>
                      </a:r>
                      <a:endParaRPr/>
                    </a:p>
                  </a:txBody>
                  <a:tcPr/>
                </a:tc>
                <a:tc>
                  <a:txBody>
                    <a:bodyPr/>
                    <a:p>
                      <a:pPr algn="ctr">
                        <a:lnSpc>
                          <a:spcPct val="100000"/>
                        </a:lnSpc>
                      </a:pPr>
                      <a:r>
                        <a:rPr b="1" lang="fr-FR" sz="1000" strike="noStrike">
                          <a:solidFill>
                            <a:srgbClr val="ffffff"/>
                          </a:solidFill>
                          <a:latin typeface="Calibri"/>
                        </a:rPr>
                        <a:t>Estimé 380 000</a:t>
                      </a:r>
                      <a:endParaRPr/>
                    </a:p>
                  </a:txBody>
                  <a:tcPr/>
                </a:tc>
                <a:tc>
                  <a:txBody>
                    <a:bodyPr/>
                    <a:p>
                      <a:pPr algn="ctr">
                        <a:lnSpc>
                          <a:spcPct val="100000"/>
                        </a:lnSpc>
                      </a:pPr>
                      <a:r>
                        <a:rPr b="1" lang="fr-FR" sz="1000" strike="noStrike">
                          <a:solidFill>
                            <a:srgbClr val="ffffff"/>
                          </a:solidFill>
                          <a:latin typeface="Calibri"/>
                        </a:rPr>
                        <a:t>349 000 €</a:t>
                      </a:r>
                      <a:endParaRPr/>
                    </a:p>
                  </a:txBody>
                  <a:tcPr/>
                </a:tc>
                <a:tc>
                  <a:txBody>
                    <a:bodyPr/>
                    <a:p>
                      <a:pPr algn="ctr">
                        <a:lnSpc>
                          <a:spcPct val="100000"/>
                        </a:lnSpc>
                      </a:pPr>
                      <a:r>
                        <a:rPr b="1" lang="fr-FR" sz="1000" strike="noStrike">
                          <a:solidFill>
                            <a:srgbClr val="ffffff"/>
                          </a:solidFill>
                          <a:latin typeface="Calibri"/>
                        </a:rPr>
                        <a:t>422 000 €</a:t>
                      </a:r>
                      <a:endParaRPr/>
                    </a:p>
                  </a:txBody>
                  <a:tcPr/>
                </a:tc>
              </a:tr>
              <a:tr h="655920">
                <a:tc>
                  <a:txBody>
                    <a:bodyPr/>
                    <a:p>
                      <a:pPr>
                        <a:lnSpc>
                          <a:spcPct val="100000"/>
                        </a:lnSpc>
                      </a:pPr>
                      <a:r>
                        <a:rPr b="1" lang="fr-FR" sz="1000" strike="noStrike">
                          <a:solidFill>
                            <a:srgbClr val="ffffff"/>
                          </a:solidFill>
                          <a:latin typeface="Calibri"/>
                        </a:rPr>
                        <a:t>Total valorisation annuelle pour augmentation temps de transport  en € 2017</a:t>
                      </a:r>
                      <a:endParaRPr/>
                    </a:p>
                  </a:txBody>
                  <a:tcPr/>
                </a:tc>
                <a:tc>
                  <a:tcPr/>
                </a:tc>
                <a:tc>
                  <a:txBody>
                    <a:bodyPr/>
                    <a:p>
                      <a:pPr algn="ctr">
                        <a:lnSpc>
                          <a:spcPct val="100000"/>
                        </a:lnSpc>
                      </a:pPr>
                      <a:endParaRPr/>
                    </a:p>
                    <a:p>
                      <a:pPr algn="ctr">
                        <a:lnSpc>
                          <a:spcPct val="100000"/>
                        </a:lnSpc>
                      </a:pPr>
                      <a:r>
                        <a:rPr b="1" lang="fr-FR" sz="1000" strike="noStrike">
                          <a:solidFill>
                            <a:srgbClr val="ffffff"/>
                          </a:solidFill>
                          <a:latin typeface="Calibri"/>
                        </a:rPr>
                        <a:t>-80 000  €</a:t>
                      </a:r>
                      <a:endParaRPr/>
                    </a:p>
                    <a:p>
                      <a:pPr algn="ctr">
                        <a:lnSpc>
                          <a:spcPct val="100000"/>
                        </a:lnSpc>
                      </a:pPr>
                      <a:endParaRPr/>
                    </a:p>
                  </a:txBody>
                  <a:tcPr/>
                </a:tc>
                <a:tc>
                  <a:txBody>
                    <a:bodyPr/>
                    <a:p>
                      <a:pPr algn="ctr">
                        <a:lnSpc>
                          <a:spcPct val="100000"/>
                        </a:lnSpc>
                      </a:pPr>
                      <a:endParaRPr/>
                    </a:p>
                    <a:p>
                      <a:pPr algn="ctr">
                        <a:lnSpc>
                          <a:spcPct val="100000"/>
                        </a:lnSpc>
                      </a:pPr>
                      <a:r>
                        <a:rPr b="1" lang="fr-FR" sz="1000" strike="noStrike">
                          <a:solidFill>
                            <a:srgbClr val="ffffff"/>
                          </a:solidFill>
                          <a:latin typeface="Calibri"/>
                        </a:rPr>
                        <a:t>2 450 000 €</a:t>
                      </a:r>
                      <a:endParaRPr/>
                    </a:p>
                    <a:p>
                      <a:pPr algn="ctr">
                        <a:lnSpc>
                          <a:spcPct val="100000"/>
                        </a:lnSpc>
                      </a:pPr>
                      <a:endParaRPr/>
                    </a:p>
                  </a:txBody>
                  <a:tcPr/>
                </a:tc>
                <a:tc>
                  <a:txBody>
                    <a:bodyPr/>
                    <a:p>
                      <a:pPr algn="ctr">
                        <a:lnSpc>
                          <a:spcPct val="100000"/>
                        </a:lnSpc>
                      </a:pPr>
                      <a:r>
                        <a:rPr b="1" lang="fr-FR" sz="1000" strike="noStrike">
                          <a:solidFill>
                            <a:srgbClr val="ffffff"/>
                          </a:solidFill>
                          <a:latin typeface="Calibri"/>
                        </a:rPr>
                        <a:t>1 639 000 €</a:t>
                      </a:r>
                      <a:endParaRPr/>
                    </a:p>
                  </a:txBody>
                  <a:tcPr/>
                </a:tc>
                <a:tc>
                  <a:txBody>
                    <a:bodyPr/>
                    <a:p>
                      <a:pPr algn="ctr">
                        <a:lnSpc>
                          <a:spcPct val="100000"/>
                        </a:lnSpc>
                      </a:pPr>
                      <a:r>
                        <a:rPr b="1" lang="fr-FR" sz="1000" strike="noStrike">
                          <a:solidFill>
                            <a:srgbClr val="ffffff"/>
                          </a:solidFill>
                          <a:latin typeface="Calibri"/>
                        </a:rPr>
                        <a:t>2 544 000 €</a:t>
                      </a:r>
                      <a:endParaRPr/>
                    </a:p>
                  </a:txBody>
                  <a:tcPr/>
                </a:tc>
              </a:tr>
              <a:tr h="428760">
                <a:tc>
                  <a:txBody>
                    <a:bodyPr/>
                    <a:p>
                      <a:pPr>
                        <a:lnSpc>
                          <a:spcPct val="100000"/>
                        </a:lnSpc>
                      </a:pPr>
                      <a:r>
                        <a:rPr b="1" lang="fr-FR" sz="1000" strike="noStrike">
                          <a:solidFill>
                            <a:srgbClr val="ffffff"/>
                          </a:solidFill>
                          <a:latin typeface="Calibri"/>
                        </a:rPr>
                        <a:t>VAN 20 ans en € </a:t>
                      </a:r>
                      <a:endParaRPr/>
                    </a:p>
                    <a:p>
                      <a:pPr>
                        <a:lnSpc>
                          <a:spcPct val="100000"/>
                        </a:lnSpc>
                      </a:pPr>
                      <a:endParaRPr/>
                    </a:p>
                  </a:txBody>
                  <a:tcPr/>
                </a:tc>
                <a:tc>
                  <a:tcPr/>
                </a:tc>
                <a:tc>
                  <a:txBody>
                    <a:bodyPr/>
                    <a:p>
                      <a:pPr algn="ctr">
                        <a:lnSpc>
                          <a:spcPct val="100000"/>
                        </a:lnSpc>
                      </a:pPr>
                      <a:r>
                        <a:rPr b="1" lang="fr-FR" sz="1000" strike="noStrike">
                          <a:solidFill>
                            <a:srgbClr val="ffffff"/>
                          </a:solidFill>
                          <a:latin typeface="Calibri"/>
                        </a:rPr>
                        <a:t>-1 200 000  €</a:t>
                      </a:r>
                      <a:endParaRPr/>
                    </a:p>
                  </a:txBody>
                  <a:tcPr/>
                </a:tc>
                <a:tc>
                  <a:txBody>
                    <a:bodyPr/>
                    <a:p>
                      <a:pPr algn="ctr">
                        <a:lnSpc>
                          <a:spcPct val="100000"/>
                        </a:lnSpc>
                      </a:pPr>
                      <a:r>
                        <a:rPr b="1" lang="fr-FR" sz="1000" strike="noStrike">
                          <a:solidFill>
                            <a:srgbClr val="ffffff"/>
                          </a:solidFill>
                          <a:latin typeface="Calibri"/>
                        </a:rPr>
                        <a:t>Sans objet</a:t>
                      </a:r>
                      <a:endParaRPr/>
                    </a:p>
                  </a:txBody>
                  <a:tcPr/>
                </a:tc>
                <a:tc>
                  <a:txBody>
                    <a:bodyPr/>
                    <a:p>
                      <a:pPr algn="ctr">
                        <a:lnSpc>
                          <a:spcPct val="100000"/>
                        </a:lnSpc>
                      </a:pPr>
                      <a:r>
                        <a:rPr b="1" lang="fr-FR" sz="1000" strike="noStrike">
                          <a:solidFill>
                            <a:srgbClr val="ffffff"/>
                          </a:solidFill>
                          <a:latin typeface="Calibri"/>
                        </a:rPr>
                        <a:t>26 400 000 €  </a:t>
                      </a:r>
                      <a:r>
                        <a:rPr b="1" lang="fr-FR" sz="1000" strike="noStrike">
                          <a:solidFill>
                            <a:srgbClr val="bb0000"/>
                          </a:solidFill>
                          <a:latin typeface="Verdana"/>
                          <a:ea typeface="ＭＳ Ｐゴシック"/>
                        </a:rPr>
                        <a:t>* </a:t>
                      </a:r>
                      <a:endParaRPr/>
                    </a:p>
                  </a:txBody>
                  <a:tcPr/>
                </a:tc>
                <a:tc>
                  <a:txBody>
                    <a:bodyPr/>
                    <a:p>
                      <a:pPr algn="ctr">
                        <a:lnSpc>
                          <a:spcPct val="100000"/>
                        </a:lnSpc>
                      </a:pPr>
                      <a:r>
                        <a:rPr b="1" lang="fr-FR" sz="1000" strike="noStrike">
                          <a:solidFill>
                            <a:srgbClr val="ffffff"/>
                          </a:solidFill>
                          <a:latin typeface="Calibri"/>
                        </a:rPr>
                        <a:t>37 500 000  €</a:t>
                      </a:r>
                      <a:endParaRPr/>
                    </a:p>
                  </a:txBody>
                  <a:tcPr/>
                </a:tc>
              </a:tr>
            </a:tbl>
          </a:graphicData>
        </a:graphic>
      </p:graphicFrame>
      <p:sp>
        <p:nvSpPr>
          <p:cNvPr id="112" name="CustomShape 3"/>
          <p:cNvSpPr/>
          <p:nvPr/>
        </p:nvSpPr>
        <p:spPr>
          <a:xfrm>
            <a:off x="611640" y="4725000"/>
            <a:ext cx="7543080" cy="1727640"/>
          </a:xfrm>
          <a:prstGeom prst="rect">
            <a:avLst/>
          </a:prstGeom>
          <a:noFill/>
          <a:ln w="9360">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100" strike="noStrike">
                <a:solidFill>
                  <a:srgbClr val="204162"/>
                </a:solidFill>
                <a:latin typeface="Verdana"/>
                <a:ea typeface="ＭＳ Ｐゴシック"/>
              </a:rPr>
              <a:t>Principales hypothèses</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Nb annuel de jours travaillées 197</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Coût 2017  d’1 heure de transport pour l’Ile de France : 13,5 € pour les trajets domicile travail, 23,9 € pour les déplacements professionnels</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Nombre d’agents  concernés: 1496</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Nombre annuel de personnes x réunions : 12 900</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Taux d’actualisation : 4 %</a:t>
            </a:r>
            <a:endParaRPr/>
          </a:p>
          <a:p>
            <a:pPr lvl="1" algn="just">
              <a:lnSpc>
                <a:spcPct val="100000"/>
              </a:lnSpc>
              <a:buSzPct val="70000"/>
              <a:buFont typeface="StarSymbol"/>
              <a:buChar char="l"/>
            </a:pPr>
            <a:r>
              <a:rPr lang="fr-FR" sz="900" strike="noStrike">
                <a:solidFill>
                  <a:srgbClr val="000000"/>
                </a:solidFill>
                <a:latin typeface="Verdana"/>
                <a:ea typeface="ＭＳ Ｐゴシック"/>
              </a:rPr>
              <a:t>Taux d’évolution du PIB 1 ,2 %</a:t>
            </a:r>
            <a:endParaRPr/>
          </a:p>
          <a:p>
            <a:pPr algn="just">
              <a:lnSpc>
                <a:spcPct val="100000"/>
              </a:lnSpc>
            </a:pPr>
            <a:endParaRPr/>
          </a:p>
          <a:p>
            <a:pPr algn="just">
              <a:lnSpc>
                <a:spcPct val="100000"/>
              </a:lnSpc>
            </a:pPr>
            <a:r>
              <a:rPr b="1" lang="fr-FR" sz="900" strike="noStrike">
                <a:solidFill>
                  <a:srgbClr val="bb0000"/>
                </a:solidFill>
                <a:latin typeface="Verdana"/>
                <a:ea typeface="ＭＳ Ｐゴシック"/>
              </a:rPr>
              <a:t>* </a:t>
            </a:r>
            <a:r>
              <a:rPr lang="fr-FR" sz="900" strike="noStrike">
                <a:solidFill>
                  <a:srgbClr val="000000"/>
                </a:solidFill>
                <a:latin typeface="Verdana"/>
                <a:ea typeface="ＭＳ Ｐゴシック"/>
              </a:rPr>
              <a:t>3 ans ORA2017 puis ORA2019</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p:txBody>
      </p:sp>
    </p:spTree>
  </p:cSld>
  <p:transition>
    <p:random/>
  </p:transition>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CustomShape 1"/>
          <p:cNvSpPr/>
          <p:nvPr/>
        </p:nvSpPr>
        <p:spPr>
          <a:xfrm>
            <a:off x="0" y="116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400" strike="noStrike">
                <a:solidFill>
                  <a:srgbClr val="ffffff"/>
                </a:solidFill>
                <a:latin typeface="Verdana"/>
                <a:ea typeface="ＭＳ Ｐゴシック"/>
              </a:rPr>
              <a:t>Exemple de variation des temps de trajet : S3    ORA 2017</a:t>
            </a:r>
            <a:endParaRPr/>
          </a:p>
        </p:txBody>
      </p:sp>
      <p:pic>
        <p:nvPicPr>
          <p:cNvPr id="114" name="Picture 3" descr=""/>
          <p:cNvPicPr/>
          <p:nvPr/>
        </p:nvPicPr>
        <p:blipFill>
          <a:blip r:embed="rId1"/>
          <a:stretch/>
        </p:blipFill>
        <p:spPr>
          <a:xfrm>
            <a:off x="1035720" y="1628640"/>
            <a:ext cx="6991920" cy="4191840"/>
          </a:xfrm>
          <a:prstGeom prst="rect">
            <a:avLst/>
          </a:prstGeom>
          <a:ln w="19080">
            <a:solidFill>
              <a:schemeClr val="bg2"/>
            </a:solidFill>
            <a:miter/>
          </a:ln>
        </p:spPr>
      </p:pic>
      <p:sp>
        <p:nvSpPr>
          <p:cNvPr id="115" name="CustomShape 2"/>
          <p:cNvSpPr/>
          <p:nvPr/>
        </p:nvSpPr>
        <p:spPr>
          <a:xfrm>
            <a:off x="4788000" y="2277000"/>
            <a:ext cx="2231640" cy="2807640"/>
          </a:xfrm>
          <a:prstGeom prst="ellipse">
            <a:avLst/>
          </a:prstGeom>
          <a:noFill/>
          <a:ln w="9360">
            <a:solidFill>
              <a:schemeClr val="bg2"/>
            </a:solidFill>
            <a:round/>
          </a:ln>
        </p:spPr>
        <p:style>
          <a:lnRef idx="0"/>
          <a:fillRef idx="0"/>
          <a:effectRef idx="0"/>
          <a:fontRef idx="minor"/>
        </p:style>
      </p:sp>
      <p:sp>
        <p:nvSpPr>
          <p:cNvPr id="116" name="CustomShape 3"/>
          <p:cNvSpPr/>
          <p:nvPr/>
        </p:nvSpPr>
        <p:spPr>
          <a:xfrm>
            <a:off x="2627640" y="6021360"/>
            <a:ext cx="4103640" cy="424800"/>
          </a:xfrm>
          <a:prstGeom prst="rect">
            <a:avLst/>
          </a:prstGeom>
          <a:noFill/>
          <a:ln>
            <a:noFill/>
          </a:ln>
        </p:spPr>
        <p:style>
          <a:lnRef idx="0"/>
          <a:fillRef idx="0"/>
          <a:effectRef idx="0"/>
          <a:fontRef idx="minor"/>
        </p:style>
        <p:txBody>
          <a:bodyPr lIns="90000" rIns="90000" tIns="45000" bIns="45000"/>
          <a:p>
            <a:pPr algn="ctr">
              <a:lnSpc>
                <a:spcPct val="100000"/>
              </a:lnSpc>
            </a:pPr>
            <a:r>
              <a:rPr b="1" lang="fr-FR" sz="1100" strike="noStrike">
                <a:solidFill>
                  <a:srgbClr val="204162"/>
                </a:solidFill>
                <a:latin typeface="Verdana"/>
                <a:ea typeface="ＭＳ Ｐゴシック"/>
              </a:rPr>
              <a:t>A l’intérieur de l’ellipse les agents qui réduiraient leur temps de travail</a:t>
            </a:r>
            <a:endParaRPr/>
          </a:p>
        </p:txBody>
      </p:sp>
    </p:spTree>
  </p:cSld>
  <p:transition>
    <p:random/>
  </p:transition>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CustomShape 1"/>
          <p:cNvSpPr/>
          <p:nvPr/>
        </p:nvSpPr>
        <p:spPr>
          <a:xfrm>
            <a:off x="0" y="116640"/>
            <a:ext cx="8914680" cy="685080"/>
          </a:xfrm>
          <a:prstGeom prst="rect">
            <a:avLst/>
          </a:prstGeom>
          <a:noFill/>
          <a:ln>
            <a:noFill/>
          </a:ln>
        </p:spPr>
        <p:style>
          <a:lnRef idx="0"/>
          <a:fillRef idx="0"/>
          <a:effectRef idx="0"/>
          <a:fontRef idx="minor"/>
        </p:style>
        <p:txBody>
          <a:bodyPr lIns="36000" rIns="36000" tIns="36000" bIns="36000" anchor="ctr"/>
          <a:p>
            <a:pPr>
              <a:lnSpc>
                <a:spcPct val="100000"/>
              </a:lnSpc>
            </a:pPr>
            <a:r>
              <a:rPr b="1" lang="fr-FR" sz="2400" strike="noStrike">
                <a:solidFill>
                  <a:srgbClr val="ffffff"/>
                </a:solidFill>
                <a:latin typeface="Verdana"/>
                <a:ea typeface="ＭＳ Ｐゴシック"/>
              </a:rPr>
              <a:t>Répartition des temps de transport par catégorie</a:t>
            </a:r>
            <a:endParaRPr/>
          </a:p>
        </p:txBody>
      </p:sp>
      <p:graphicFrame>
        <p:nvGraphicFramePr>
          <p:cNvPr id="118" name="Espace réservé du contenu 4"/>
          <p:cNvGraphicFramePr/>
          <p:nvPr/>
        </p:nvGraphicFramePr>
        <p:xfrm>
          <a:off x="838080" y="1295280"/>
          <a:ext cx="5821200" cy="3717000"/>
        </p:xfrm>
        <a:graphic>
          <a:graphicData uri="http://schemas.openxmlformats.org/drawingml/2006/chart">
            <c:chart xmlns:c="http://schemas.openxmlformats.org/drawingml/2006/chart" xmlns:r="http://schemas.openxmlformats.org/officeDocument/2006/relationships" r:id="rId1"/>
          </a:graphicData>
        </a:graphic>
      </p:graphicFrame>
      <p:sp>
        <p:nvSpPr>
          <p:cNvPr id="119" name="CustomShape 2"/>
          <p:cNvSpPr/>
          <p:nvPr/>
        </p:nvSpPr>
        <p:spPr>
          <a:xfrm>
            <a:off x="323640" y="5373360"/>
            <a:ext cx="7920000" cy="829440"/>
          </a:xfrm>
          <a:prstGeom prst="rect">
            <a:avLst/>
          </a:prstGeom>
          <a:noFill/>
          <a:ln>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1100" strike="noStrike">
                <a:solidFill>
                  <a:srgbClr val="204162"/>
                </a:solidFill>
                <a:latin typeface="Verdana"/>
                <a:ea typeface="ＭＳ Ｐゴシック"/>
              </a:rPr>
              <a:t>Les différences entre catégories se retrouvent dans tous les cas de figure, et c’est pour le site du Millénaire que l’augmentation du temps de trajet est la plus importante (plus de 60’ pour la catégorie C)</a:t>
            </a:r>
            <a:endParaRPr/>
          </a:p>
          <a:p>
            <a:pPr algn="just">
              <a:lnSpc>
                <a:spcPct val="100000"/>
              </a:lnSpc>
              <a:buSzPct val="70000"/>
              <a:buFont typeface="Wingdings" charset="2"/>
              <a:buChar char=""/>
            </a:pPr>
            <a:r>
              <a:rPr b="1" lang="fr-FR" sz="1100" strike="noStrike">
                <a:solidFill>
                  <a:srgbClr val="204162"/>
                </a:solidFill>
                <a:latin typeface="Verdana"/>
                <a:ea typeface="ＭＳ Ｐゴシック"/>
              </a:rPr>
              <a:t>Pas de différence significative pour les parents d’enfants, ni pour les seniors</a:t>
            </a:r>
            <a:endParaRPr/>
          </a:p>
        </p:txBody>
      </p:sp>
    </p:spTree>
  </p:cSld>
  <p:transition>
    <p:random/>
  </p:transition>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0" name="CustomShape 1"/>
          <p:cNvSpPr/>
          <p:nvPr/>
        </p:nvSpPr>
        <p:spPr>
          <a:xfrm>
            <a:off x="0" y="116640"/>
            <a:ext cx="8914680" cy="685080"/>
          </a:xfrm>
          <a:prstGeom prst="rect">
            <a:avLst/>
          </a:prstGeom>
          <a:noFill/>
          <a:ln w="9360">
            <a:noFill/>
          </a:ln>
        </p:spPr>
        <p:style>
          <a:lnRef idx="0"/>
          <a:fillRef idx="0"/>
          <a:effectRef idx="0"/>
          <a:fontRef idx="minor"/>
        </p:style>
        <p:txBody>
          <a:bodyPr lIns="36000" rIns="36000" tIns="36000" bIns="36000" anchor="ctr"/>
          <a:p>
            <a:pPr>
              <a:lnSpc>
                <a:spcPct val="100000"/>
              </a:lnSpc>
            </a:pPr>
            <a:r>
              <a:rPr b="1" lang="fr-FR" sz="2000" strike="noStrike">
                <a:solidFill>
                  <a:srgbClr val="ffffff"/>
                </a:solidFill>
                <a:latin typeface="Verdana"/>
                <a:ea typeface="ＭＳ Ｐゴシック"/>
              </a:rPr>
              <a:t>Fiche  N° 3 Approche  « micro-économique » de l’évolution du temps de travail réel pour les agents concernés par des temps de transport longs</a:t>
            </a:r>
            <a:endParaRPr/>
          </a:p>
        </p:txBody>
      </p:sp>
      <p:graphicFrame>
        <p:nvGraphicFramePr>
          <p:cNvPr id="121" name="Table 2"/>
          <p:cNvGraphicFramePr/>
          <p:nvPr/>
        </p:nvGraphicFramePr>
        <p:xfrm>
          <a:off x="179640" y="1015920"/>
          <a:ext cx="8176680" cy="3348360"/>
        </p:xfrm>
        <a:graphic>
          <a:graphicData uri="http://schemas.openxmlformats.org/drawingml/2006/table">
            <a:tbl>
              <a:tblPr/>
              <a:tblGrid>
                <a:gridCol w="2870640"/>
                <a:gridCol w="1768680"/>
                <a:gridCol w="1768680"/>
                <a:gridCol w="1769040"/>
              </a:tblGrid>
              <a:tr h="340200">
                <a:tc>
                  <a:txBody>
                    <a:bodyPr/>
                    <a:p>
                      <a:pPr>
                        <a:lnSpc>
                          <a:spcPct val="100000"/>
                        </a:lnSpc>
                      </a:pPr>
                      <a:r>
                        <a:rPr b="1" lang="fr-FR" sz="1400" strike="noStrike">
                          <a:solidFill>
                            <a:srgbClr val="000000"/>
                          </a:solidFill>
                          <a:latin typeface="Calibri"/>
                        </a:rPr>
                        <a:t> </a:t>
                      </a:r>
                      <a:endParaRPr/>
                    </a:p>
                  </a:txBody>
                  <a:tcPr/>
                </a:tc>
                <a:tc>
                  <a:txBody>
                    <a:bodyPr/>
                    <a:p>
                      <a:pPr algn="ctr">
                        <a:lnSpc>
                          <a:spcPct val="100000"/>
                        </a:lnSpc>
                      </a:pPr>
                      <a:r>
                        <a:rPr b="1" lang="fr-FR" sz="1600" strike="noStrike">
                          <a:solidFill>
                            <a:srgbClr val="ffffff"/>
                          </a:solidFill>
                          <a:latin typeface="Calibri"/>
                        </a:rPr>
                        <a:t>S3 ORA 2017</a:t>
                      </a:r>
                      <a:endParaRPr/>
                    </a:p>
                  </a:txBody>
                  <a:tcPr/>
                </a:tc>
                <a:tc>
                  <a:txBody>
                    <a:bodyPr/>
                    <a:p>
                      <a:pPr algn="ctr">
                        <a:lnSpc>
                          <a:spcPct val="100000"/>
                        </a:lnSpc>
                      </a:pPr>
                      <a:r>
                        <a:rPr b="1" lang="fr-FR" sz="1600" strike="noStrike">
                          <a:solidFill>
                            <a:srgbClr val="ffffff"/>
                          </a:solidFill>
                          <a:latin typeface="Calibri"/>
                        </a:rPr>
                        <a:t>S3 ORA 2019</a:t>
                      </a:r>
                      <a:endParaRPr/>
                    </a:p>
                  </a:txBody>
                  <a:tcPr/>
                </a:tc>
                <a:tc>
                  <a:txBody>
                    <a:bodyPr/>
                    <a:p>
                      <a:pPr algn="ctr">
                        <a:lnSpc>
                          <a:spcPct val="100000"/>
                        </a:lnSpc>
                      </a:pPr>
                      <a:r>
                        <a:rPr b="1" lang="fr-FR" sz="1600" strike="noStrike">
                          <a:solidFill>
                            <a:srgbClr val="ffffff"/>
                          </a:solidFill>
                          <a:latin typeface="Calibri"/>
                        </a:rPr>
                        <a:t>S3 Millénaire</a:t>
                      </a:r>
                      <a:endParaRPr/>
                    </a:p>
                  </a:txBody>
                  <a:tcPr/>
                </a:tc>
              </a:tr>
              <a:tr h="308160">
                <a:tc>
                  <a:txBody>
                    <a:bodyPr/>
                    <a:p>
                      <a:pPr>
                        <a:lnSpc>
                          <a:spcPct val="100000"/>
                        </a:lnSpc>
                      </a:pPr>
                      <a:r>
                        <a:rPr b="1" lang="fr-FR" sz="1400" strike="noStrike">
                          <a:solidFill>
                            <a:srgbClr val="000000"/>
                          </a:solidFill>
                          <a:latin typeface="Calibri"/>
                        </a:rPr>
                        <a:t>Nombre total d’agents concernés</a:t>
                      </a:r>
                      <a:endParaRPr/>
                    </a:p>
                  </a:txBody>
                  <a:tcPr/>
                </a:tc>
                <a:tc>
                  <a:txBody>
                    <a:bodyPr/>
                    <a:p>
                      <a:pPr algn="ctr">
                        <a:lnSpc>
                          <a:spcPct val="100000"/>
                        </a:lnSpc>
                      </a:pPr>
                      <a:r>
                        <a:rPr lang="fr-FR" sz="1400" strike="noStrike">
                          <a:solidFill>
                            <a:srgbClr val="000000"/>
                          </a:solidFill>
                          <a:latin typeface="Calibri"/>
                        </a:rPr>
                        <a:t>506 agents</a:t>
                      </a:r>
                      <a:endParaRPr/>
                    </a:p>
                  </a:txBody>
                  <a:tcPr/>
                </a:tc>
                <a:tc>
                  <a:txBody>
                    <a:bodyPr/>
                    <a:p>
                      <a:pPr algn="ctr">
                        <a:lnSpc>
                          <a:spcPct val="100000"/>
                        </a:lnSpc>
                      </a:pPr>
                      <a:r>
                        <a:rPr lang="fr-FR" sz="1400" strike="noStrike">
                          <a:solidFill>
                            <a:srgbClr val="000000"/>
                          </a:solidFill>
                          <a:latin typeface="Calibri"/>
                        </a:rPr>
                        <a:t>207 agents</a:t>
                      </a:r>
                      <a:endParaRPr/>
                    </a:p>
                  </a:txBody>
                  <a:tcPr/>
                </a:tc>
                <a:tc>
                  <a:txBody>
                    <a:bodyPr/>
                    <a:p>
                      <a:pPr algn="ctr">
                        <a:lnSpc>
                          <a:spcPct val="100000"/>
                        </a:lnSpc>
                      </a:pPr>
                      <a:r>
                        <a:rPr lang="fr-FR" sz="1400" strike="noStrike">
                          <a:solidFill>
                            <a:srgbClr val="000000"/>
                          </a:solidFill>
                          <a:latin typeface="Calibri"/>
                        </a:rPr>
                        <a:t>399 agents</a:t>
                      </a:r>
                      <a:endParaRPr/>
                    </a:p>
                  </a:txBody>
                  <a:tcPr/>
                </a:tc>
              </a:tr>
              <a:tr h="649080">
                <a:tc>
                  <a:txBody>
                    <a:bodyPr/>
                    <a:p>
                      <a:pPr>
                        <a:lnSpc>
                          <a:spcPct val="100000"/>
                        </a:lnSpc>
                      </a:pPr>
                      <a:r>
                        <a:rPr i="1" lang="fr-FR" sz="1200" strike="noStrike">
                          <a:solidFill>
                            <a:srgbClr val="000000"/>
                          </a:solidFill>
                          <a:latin typeface="Calibri"/>
                        </a:rPr>
                        <a:t>Dont agents avec </a:t>
                      </a:r>
                      <a:endParaRPr/>
                    </a:p>
                    <a:p>
                      <a:pPr>
                        <a:lnSpc>
                          <a:spcPct val="100000"/>
                        </a:lnSpc>
                      </a:pPr>
                      <a:r>
                        <a:rPr i="1" lang="fr-FR" sz="1200" strike="noStrike">
                          <a:solidFill>
                            <a:srgbClr val="000000"/>
                          </a:solidFill>
                          <a:latin typeface="Calibri"/>
                        </a:rPr>
                        <a:t>Durée trajet&gt;50 mn et augmentation&gt;15 mn</a:t>
                      </a:r>
                      <a:endParaRPr/>
                    </a:p>
                  </a:txBody>
                  <a:tcPr/>
                </a:tc>
                <a:tc>
                  <a:txBody>
                    <a:bodyPr/>
                    <a:p>
                      <a:pPr algn="ctr">
                        <a:lnSpc>
                          <a:spcPct val="100000"/>
                        </a:lnSpc>
                      </a:pPr>
                      <a:r>
                        <a:rPr i="1" lang="fr-FR" sz="1200" strike="noStrike">
                          <a:solidFill>
                            <a:srgbClr val="000000"/>
                          </a:solidFill>
                          <a:latin typeface="Calibri"/>
                        </a:rPr>
                        <a:t>238 agents </a:t>
                      </a:r>
                      <a:endParaRPr/>
                    </a:p>
                  </a:txBody>
                  <a:tcPr/>
                </a:tc>
                <a:tc>
                  <a:txBody>
                    <a:bodyPr/>
                    <a:p>
                      <a:pPr algn="ctr">
                        <a:lnSpc>
                          <a:spcPct val="100000"/>
                        </a:lnSpc>
                      </a:pPr>
                      <a:r>
                        <a:rPr i="1" lang="fr-FR" sz="1200" strike="noStrike">
                          <a:solidFill>
                            <a:srgbClr val="000000"/>
                          </a:solidFill>
                          <a:latin typeface="Calibri"/>
                        </a:rPr>
                        <a:t>111 agents</a:t>
                      </a:r>
                      <a:endParaRPr/>
                    </a:p>
                  </a:txBody>
                  <a:tcPr/>
                </a:tc>
                <a:tc>
                  <a:txBody>
                    <a:bodyPr/>
                    <a:p>
                      <a:pPr algn="ctr">
                        <a:lnSpc>
                          <a:spcPct val="100000"/>
                        </a:lnSpc>
                      </a:pPr>
                      <a:r>
                        <a:rPr i="1" lang="fr-FR" sz="1200" strike="noStrike">
                          <a:solidFill>
                            <a:srgbClr val="000000"/>
                          </a:solidFill>
                          <a:latin typeface="Calibri"/>
                        </a:rPr>
                        <a:t>176 agents</a:t>
                      </a:r>
                      <a:endParaRPr/>
                    </a:p>
                  </a:txBody>
                  <a:tcPr/>
                </a:tc>
              </a:tr>
              <a:tr h="649080">
                <a:tc>
                  <a:txBody>
                    <a:bodyPr/>
                    <a:p>
                      <a:pPr>
                        <a:lnSpc>
                          <a:spcPct val="100000"/>
                        </a:lnSpc>
                      </a:pPr>
                      <a:r>
                        <a:rPr i="1" lang="fr-FR" sz="1200" strike="noStrike">
                          <a:solidFill>
                            <a:srgbClr val="000000"/>
                          </a:solidFill>
                          <a:latin typeface="Calibri"/>
                        </a:rPr>
                        <a:t>Dont agents avec augmentation  temps de transport &gt;15 mn et durée  trajet de moins de 50 mn</a:t>
                      </a:r>
                      <a:endParaRPr/>
                    </a:p>
                  </a:txBody>
                  <a:tcPr/>
                </a:tc>
                <a:tc>
                  <a:txBody>
                    <a:bodyPr/>
                    <a:p>
                      <a:pPr algn="ctr">
                        <a:lnSpc>
                          <a:spcPct val="100000"/>
                        </a:lnSpc>
                      </a:pPr>
                      <a:r>
                        <a:rPr i="1" lang="fr-FR" sz="1200" strike="noStrike">
                          <a:solidFill>
                            <a:srgbClr val="000000"/>
                          </a:solidFill>
                          <a:latin typeface="Calibri"/>
                        </a:rPr>
                        <a:t>268 agents </a:t>
                      </a:r>
                      <a:endParaRPr/>
                    </a:p>
                  </a:txBody>
                  <a:tcPr/>
                </a:tc>
                <a:tc>
                  <a:txBody>
                    <a:bodyPr/>
                    <a:p>
                      <a:pPr algn="ctr">
                        <a:lnSpc>
                          <a:spcPct val="100000"/>
                        </a:lnSpc>
                      </a:pPr>
                      <a:r>
                        <a:rPr i="1" lang="fr-FR" sz="1200" strike="noStrike">
                          <a:solidFill>
                            <a:srgbClr val="000000"/>
                          </a:solidFill>
                          <a:latin typeface="Calibri"/>
                        </a:rPr>
                        <a:t>96 agents </a:t>
                      </a:r>
                      <a:endParaRPr/>
                    </a:p>
                  </a:txBody>
                  <a:tcPr/>
                </a:tc>
                <a:tc>
                  <a:txBody>
                    <a:bodyPr/>
                    <a:p>
                      <a:pPr algn="ctr">
                        <a:lnSpc>
                          <a:spcPct val="100000"/>
                        </a:lnSpc>
                      </a:pPr>
                      <a:r>
                        <a:rPr i="1" lang="fr-FR" sz="1200" strike="noStrike">
                          <a:solidFill>
                            <a:srgbClr val="000000"/>
                          </a:solidFill>
                          <a:latin typeface="Calibri"/>
                        </a:rPr>
                        <a:t>213 agents</a:t>
                      </a:r>
                      <a:endParaRPr/>
                    </a:p>
                  </a:txBody>
                  <a:tcPr/>
                </a:tc>
              </a:tr>
              <a:tr h="524520">
                <a:tc>
                  <a:txBody>
                    <a:bodyPr/>
                    <a:p>
                      <a:pPr>
                        <a:lnSpc>
                          <a:spcPct val="100000"/>
                        </a:lnSpc>
                      </a:pPr>
                      <a:r>
                        <a:rPr b="1" lang="fr-FR" sz="1400" strike="noStrike">
                          <a:solidFill>
                            <a:srgbClr val="000000"/>
                          </a:solidFill>
                          <a:latin typeface="Calibri"/>
                        </a:rPr>
                        <a:t>Impact annuel sur la diminution du temps de travail réel</a:t>
                      </a:r>
                      <a:endParaRPr/>
                    </a:p>
                  </a:txBody>
                  <a:tcPr/>
                </a:tc>
                <a:tc>
                  <a:txBody>
                    <a:bodyPr/>
                    <a:p>
                      <a:pPr algn="ctr">
                        <a:lnSpc>
                          <a:spcPct val="100000"/>
                        </a:lnSpc>
                      </a:pPr>
                      <a:r>
                        <a:rPr lang="fr-FR" sz="1400" strike="noStrike">
                          <a:solidFill>
                            <a:srgbClr val="000000"/>
                          </a:solidFill>
                          <a:latin typeface="Calibri"/>
                        </a:rPr>
                        <a:t>18 321 H</a:t>
                      </a:r>
                      <a:endParaRPr/>
                    </a:p>
                  </a:txBody>
                  <a:tcPr/>
                </a:tc>
                <a:tc>
                  <a:txBody>
                    <a:bodyPr/>
                    <a:p>
                      <a:pPr algn="ctr">
                        <a:lnSpc>
                          <a:spcPct val="100000"/>
                        </a:lnSpc>
                      </a:pPr>
                      <a:r>
                        <a:rPr lang="fr-FR" sz="1400" strike="noStrike">
                          <a:solidFill>
                            <a:srgbClr val="000000"/>
                          </a:solidFill>
                          <a:latin typeface="Calibri"/>
                        </a:rPr>
                        <a:t>7 831 H</a:t>
                      </a:r>
                      <a:endParaRPr/>
                    </a:p>
                  </a:txBody>
                  <a:tcPr/>
                </a:tc>
                <a:tc>
                  <a:txBody>
                    <a:bodyPr/>
                    <a:p>
                      <a:pPr algn="ctr">
                        <a:lnSpc>
                          <a:spcPct val="100000"/>
                        </a:lnSpc>
                      </a:pPr>
                      <a:r>
                        <a:rPr lang="fr-FR" sz="1400" strike="noStrike">
                          <a:solidFill>
                            <a:srgbClr val="000000"/>
                          </a:solidFill>
                          <a:latin typeface="Calibri"/>
                        </a:rPr>
                        <a:t>13 913 H</a:t>
                      </a:r>
                      <a:endParaRPr/>
                    </a:p>
                  </a:txBody>
                  <a:tcPr/>
                </a:tc>
              </a:tr>
              <a:tr h="308160">
                <a:tc>
                  <a:txBody>
                    <a:bodyPr/>
                    <a:p>
                      <a:pPr>
                        <a:lnSpc>
                          <a:spcPct val="100000"/>
                        </a:lnSpc>
                      </a:pPr>
                      <a:r>
                        <a:rPr b="1" lang="fr-FR" sz="1400" strike="noStrike">
                          <a:solidFill>
                            <a:srgbClr val="000000"/>
                          </a:solidFill>
                          <a:latin typeface="Calibri"/>
                        </a:rPr>
                        <a:t>« Pertes »  exprimées en ETP </a:t>
                      </a:r>
                      <a:endParaRPr/>
                    </a:p>
                  </a:txBody>
                  <a:tcPr/>
                </a:tc>
                <a:tc>
                  <a:txBody>
                    <a:bodyPr/>
                    <a:p>
                      <a:pPr algn="ctr">
                        <a:lnSpc>
                          <a:spcPct val="100000"/>
                        </a:lnSpc>
                      </a:pPr>
                      <a:r>
                        <a:rPr b="1" lang="fr-FR" sz="1400" strike="noStrike">
                          <a:solidFill>
                            <a:srgbClr val="000000"/>
                          </a:solidFill>
                          <a:latin typeface="Calibri"/>
                        </a:rPr>
                        <a:t>13</a:t>
                      </a:r>
                      <a:endParaRPr/>
                    </a:p>
                  </a:txBody>
                  <a:tcPr/>
                </a:tc>
                <a:tc>
                  <a:txBody>
                    <a:bodyPr/>
                    <a:p>
                      <a:pPr algn="ctr">
                        <a:lnSpc>
                          <a:spcPct val="100000"/>
                        </a:lnSpc>
                      </a:pPr>
                      <a:r>
                        <a:rPr b="1" lang="fr-FR" sz="1400" strike="noStrike">
                          <a:solidFill>
                            <a:srgbClr val="000000"/>
                          </a:solidFill>
                          <a:latin typeface="Calibri"/>
                        </a:rPr>
                        <a:t>6</a:t>
                      </a:r>
                      <a:endParaRPr/>
                    </a:p>
                  </a:txBody>
                  <a:tcPr/>
                </a:tc>
                <a:tc>
                  <a:txBody>
                    <a:bodyPr/>
                    <a:p>
                      <a:pPr algn="ctr">
                        <a:lnSpc>
                          <a:spcPct val="100000"/>
                        </a:lnSpc>
                      </a:pPr>
                      <a:r>
                        <a:rPr b="1" lang="fr-FR" sz="1400" strike="noStrike">
                          <a:solidFill>
                            <a:srgbClr val="000000"/>
                          </a:solidFill>
                          <a:latin typeface="Calibri"/>
                        </a:rPr>
                        <a:t>10</a:t>
                      </a:r>
                      <a:endParaRPr/>
                    </a:p>
                  </a:txBody>
                  <a:tcPr/>
                </a:tc>
              </a:tr>
              <a:tr h="308160">
                <a:tc>
                  <a:txBody>
                    <a:bodyPr/>
                    <a:p>
                      <a:pPr>
                        <a:lnSpc>
                          <a:spcPct val="100000"/>
                        </a:lnSpc>
                      </a:pPr>
                      <a:r>
                        <a:rPr b="1" lang="fr-FR" sz="1400" strike="noStrike">
                          <a:solidFill>
                            <a:srgbClr val="ffffff"/>
                          </a:solidFill>
                          <a:latin typeface="Calibri"/>
                        </a:rPr>
                        <a:t>Coût annuel pour le MCC</a:t>
                      </a:r>
                      <a:endParaRPr/>
                    </a:p>
                  </a:txBody>
                  <a:tcPr/>
                </a:tc>
                <a:tc>
                  <a:txBody>
                    <a:bodyPr/>
                    <a:p>
                      <a:pPr algn="ctr">
                        <a:lnSpc>
                          <a:spcPct val="100000"/>
                        </a:lnSpc>
                      </a:pPr>
                      <a:r>
                        <a:rPr b="1" lang="fr-FR" sz="1400" strike="noStrike">
                          <a:solidFill>
                            <a:srgbClr val="ffffff"/>
                          </a:solidFill>
                          <a:latin typeface="Calibri"/>
                        </a:rPr>
                        <a:t>688 870 €</a:t>
                      </a:r>
                      <a:endParaRPr/>
                    </a:p>
                  </a:txBody>
                  <a:tcPr/>
                </a:tc>
                <a:tc>
                  <a:txBody>
                    <a:bodyPr/>
                    <a:p>
                      <a:pPr algn="ctr">
                        <a:lnSpc>
                          <a:spcPct val="100000"/>
                        </a:lnSpc>
                      </a:pPr>
                      <a:r>
                        <a:rPr b="1" lang="fr-FR" sz="1400" strike="noStrike">
                          <a:solidFill>
                            <a:srgbClr val="ffffff"/>
                          </a:solidFill>
                          <a:latin typeface="Calibri"/>
                        </a:rPr>
                        <a:t>294 446 €</a:t>
                      </a:r>
                      <a:endParaRPr/>
                    </a:p>
                  </a:txBody>
                  <a:tcPr/>
                </a:tc>
                <a:tc>
                  <a:txBody>
                    <a:bodyPr/>
                    <a:p>
                      <a:pPr algn="ctr">
                        <a:lnSpc>
                          <a:spcPct val="100000"/>
                        </a:lnSpc>
                      </a:pPr>
                      <a:r>
                        <a:rPr b="1" lang="fr-FR" sz="1400" strike="noStrike">
                          <a:solidFill>
                            <a:srgbClr val="ffffff"/>
                          </a:solidFill>
                          <a:latin typeface="Calibri"/>
                        </a:rPr>
                        <a:t>523 129 €</a:t>
                      </a:r>
                      <a:endParaRPr/>
                    </a:p>
                  </a:txBody>
                  <a:tcPr/>
                </a:tc>
              </a:tr>
              <a:tr h="308160">
                <a:tc>
                  <a:txBody>
                    <a:bodyPr/>
                    <a:p>
                      <a:pPr>
                        <a:lnSpc>
                          <a:spcPct val="100000"/>
                        </a:lnSpc>
                      </a:pPr>
                      <a:r>
                        <a:rPr b="1" lang="fr-FR" sz="1400" strike="noStrike">
                          <a:solidFill>
                            <a:srgbClr val="ffffff"/>
                          </a:solidFill>
                          <a:latin typeface="Calibri"/>
                        </a:rPr>
                        <a:t>Coût en VAN 20 ans </a:t>
                      </a:r>
                      <a:endParaRPr/>
                    </a:p>
                  </a:txBody>
                  <a:tcPr/>
                </a:tc>
                <a:tc>
                  <a:txBody>
                    <a:bodyPr/>
                    <a:p>
                      <a:pPr algn="ctr">
                        <a:lnSpc>
                          <a:spcPct val="100000"/>
                        </a:lnSpc>
                      </a:pPr>
                      <a:r>
                        <a:rPr lang="fr-FR" sz="1400" strike="noStrike">
                          <a:solidFill>
                            <a:srgbClr val="ffffff"/>
                          </a:solidFill>
                          <a:latin typeface="Calibri"/>
                        </a:rPr>
                        <a:t>   </a:t>
                      </a:r>
                      <a:endParaRPr/>
                    </a:p>
                  </a:txBody>
                  <a:tcPr/>
                </a:tc>
                <a:tc>
                  <a:txBody>
                    <a:bodyPr/>
                    <a:p>
                      <a:pPr algn="ctr">
                        <a:lnSpc>
                          <a:spcPct val="100000"/>
                        </a:lnSpc>
                      </a:pPr>
                      <a:r>
                        <a:rPr b="1" lang="fr-FR" sz="1400" strike="noStrike">
                          <a:solidFill>
                            <a:srgbClr val="ffffff"/>
                          </a:solidFill>
                          <a:latin typeface="Calibri"/>
                        </a:rPr>
                        <a:t>5 338 000 €</a:t>
                      </a:r>
                      <a:endParaRPr/>
                    </a:p>
                  </a:txBody>
                  <a:tcPr/>
                </a:tc>
                <a:tc>
                  <a:txBody>
                    <a:bodyPr/>
                    <a:p>
                      <a:pPr algn="ctr">
                        <a:lnSpc>
                          <a:spcPct val="100000"/>
                        </a:lnSpc>
                      </a:pPr>
                      <a:r>
                        <a:rPr b="1" lang="fr-FR" sz="1400" strike="noStrike">
                          <a:solidFill>
                            <a:srgbClr val="ffffff"/>
                          </a:solidFill>
                          <a:latin typeface="Calibri"/>
                        </a:rPr>
                        <a:t>7 712 000 €</a:t>
                      </a:r>
                      <a:endParaRPr/>
                    </a:p>
                  </a:txBody>
                  <a:tcPr/>
                </a:tc>
              </a:tr>
            </a:tbl>
          </a:graphicData>
        </a:graphic>
      </p:graphicFrame>
      <p:sp>
        <p:nvSpPr>
          <p:cNvPr id="122" name="CustomShape 3"/>
          <p:cNvSpPr/>
          <p:nvPr/>
        </p:nvSpPr>
        <p:spPr>
          <a:xfrm>
            <a:off x="179640" y="4869000"/>
            <a:ext cx="8807040" cy="1771920"/>
          </a:xfrm>
          <a:prstGeom prst="rect">
            <a:avLst/>
          </a:prstGeom>
          <a:noFill/>
          <a:ln w="9360">
            <a:noFill/>
          </a:ln>
        </p:spPr>
        <p:style>
          <a:lnRef idx="0"/>
          <a:fillRef idx="0"/>
          <a:effectRef idx="0"/>
          <a:fontRef idx="minor"/>
        </p:style>
        <p:txBody>
          <a:bodyPr lIns="90000" rIns="90000" tIns="45000" bIns="45000"/>
          <a:p>
            <a:pPr algn="just">
              <a:lnSpc>
                <a:spcPct val="100000"/>
              </a:lnSpc>
              <a:buSzPct val="70000"/>
              <a:buFont typeface="Wingdings" charset="2"/>
              <a:buChar char=""/>
            </a:pPr>
            <a:r>
              <a:rPr b="1" lang="fr-FR" sz="900" strike="noStrike">
                <a:solidFill>
                  <a:srgbClr val="000000"/>
                </a:solidFill>
                <a:latin typeface="Verdana"/>
                <a:ea typeface="ＭＳ Ｐゴシック"/>
              </a:rPr>
              <a:t>Principales hypothèses :</a:t>
            </a:r>
            <a:endParaRPr/>
          </a:p>
          <a:p>
            <a:pPr lvl="1" algn="just">
              <a:lnSpc>
                <a:spcPct val="100000"/>
              </a:lnSpc>
              <a:buFont typeface="StarSymbol"/>
              <a:buChar char="l"/>
            </a:pPr>
            <a:r>
              <a:rPr lang="fr-FR" sz="800" strike="noStrike">
                <a:solidFill>
                  <a:srgbClr val="000000"/>
                </a:solidFill>
                <a:latin typeface="Verdana"/>
                <a:ea typeface="ＭＳ Ｐゴシック"/>
              </a:rPr>
              <a:t>Coût horaire moyen d’un agent MCC : 37,6 € (source bilan social 2014)</a:t>
            </a:r>
            <a:endParaRPr/>
          </a:p>
          <a:p>
            <a:pPr lvl="1" algn="just">
              <a:lnSpc>
                <a:spcPct val="100000"/>
              </a:lnSpc>
              <a:buFont typeface="StarSymbol"/>
              <a:buChar char="l"/>
            </a:pPr>
            <a:r>
              <a:rPr lang="fr-FR" sz="800" strike="noStrike">
                <a:solidFill>
                  <a:srgbClr val="000000"/>
                </a:solidFill>
                <a:latin typeface="Verdana"/>
                <a:ea typeface="ＭＳ Ｐゴシック"/>
              </a:rPr>
              <a:t>Hypothèses de changement de comportements :</a:t>
            </a:r>
            <a:endParaRPr/>
          </a:p>
          <a:p>
            <a:pPr lvl="2" algn="just">
              <a:lnSpc>
                <a:spcPct val="100000"/>
              </a:lnSpc>
              <a:buFont typeface="StarSymbol"/>
              <a:buChar char="l"/>
            </a:pPr>
            <a:r>
              <a:rPr lang="fr-FR" sz="800" strike="noStrike">
                <a:solidFill>
                  <a:srgbClr val="000000"/>
                </a:solidFill>
                <a:latin typeface="Verdana"/>
                <a:ea typeface="ＭＳ Ｐゴシック"/>
              </a:rPr>
              <a:t>La moitié des  agents dont la durée trajet&gt;50 mn et l’augmentation &gt;15 mn réduit sa durée effective journalière d’1/2 heure</a:t>
            </a:r>
            <a:endParaRPr/>
          </a:p>
          <a:p>
            <a:pPr lvl="2" algn="just">
              <a:lnSpc>
                <a:spcPct val="100000"/>
              </a:lnSpc>
              <a:buFont typeface="StarSymbol"/>
              <a:buChar char="l"/>
            </a:pPr>
            <a:r>
              <a:rPr lang="fr-FR" sz="800" strike="noStrike">
                <a:solidFill>
                  <a:srgbClr val="000000"/>
                </a:solidFill>
                <a:latin typeface="Verdana"/>
                <a:ea typeface="ＭＳ Ｐゴシック"/>
              </a:rPr>
              <a:t>Le quart des  agents dont la durée trajet&lt;50 mn et l’augmentation &gt;15 mn réduit sa durée effective journalière d’1/2 heure</a:t>
            </a:r>
            <a:endParaRPr/>
          </a:p>
          <a:p>
            <a:pPr lvl="1" algn="just">
              <a:lnSpc>
                <a:spcPct val="100000"/>
              </a:lnSpc>
              <a:buFont typeface="StarSymbol"/>
              <a:buChar char="l"/>
            </a:pPr>
            <a:r>
              <a:rPr lang="fr-FR" sz="800" strike="noStrike">
                <a:solidFill>
                  <a:srgbClr val="000000"/>
                </a:solidFill>
                <a:latin typeface="Verdana"/>
                <a:ea typeface="ＭＳ Ｐゴシック"/>
              </a:rPr>
              <a:t>Nb annuel de jours travaillés :197*7 =  1397</a:t>
            </a:r>
            <a:endParaRPr/>
          </a:p>
          <a:p>
            <a:pPr lvl="1" algn="just">
              <a:lnSpc>
                <a:spcPct val="100000"/>
              </a:lnSpc>
              <a:buFont typeface="StarSymbol"/>
              <a:buChar char="l"/>
            </a:pPr>
            <a:r>
              <a:rPr lang="fr-FR" sz="800" strike="noStrike">
                <a:solidFill>
                  <a:srgbClr val="000000"/>
                </a:solidFill>
                <a:latin typeface="Verdana"/>
                <a:ea typeface="ＭＳ Ｐゴシック"/>
              </a:rPr>
              <a:t>Nombre d’agents concernés: 1496</a:t>
            </a:r>
            <a:endParaRPr/>
          </a:p>
          <a:p>
            <a:pPr lvl="1" algn="just">
              <a:lnSpc>
                <a:spcPct val="100000"/>
              </a:lnSpc>
              <a:buFont typeface="StarSymbol"/>
              <a:buChar char="l"/>
            </a:pPr>
            <a:r>
              <a:rPr lang="fr-FR" sz="800" strike="noStrike">
                <a:solidFill>
                  <a:srgbClr val="000000"/>
                </a:solidFill>
                <a:latin typeface="Verdana"/>
                <a:ea typeface="ＭＳ Ｐゴシック"/>
              </a:rPr>
              <a:t>ORA17 pendant 3 ans puis ORA19 (nouvelle station de RER)</a:t>
            </a:r>
            <a:endParaRPr/>
          </a:p>
          <a:p>
            <a:pPr lvl="1" algn="just">
              <a:lnSpc>
                <a:spcPct val="100000"/>
              </a:lnSpc>
              <a:buFont typeface="StarSymbol"/>
              <a:buChar char="l"/>
            </a:pPr>
            <a:r>
              <a:rPr lang="fr-FR" sz="800" strike="noStrike">
                <a:solidFill>
                  <a:srgbClr val="000000"/>
                </a:solidFill>
                <a:latin typeface="Verdana"/>
                <a:ea typeface="ＭＳ Ｐゴシック"/>
              </a:rPr>
              <a:t>Taux d’actualisation : 4 %</a:t>
            </a:r>
            <a:endParaRPr/>
          </a:p>
          <a:p>
            <a:pPr lvl="1" algn="just">
              <a:lnSpc>
                <a:spcPct val="100000"/>
              </a:lnSpc>
              <a:buFont typeface="StarSymbol"/>
              <a:buChar char="l"/>
            </a:pPr>
            <a:r>
              <a:rPr lang="fr-FR" sz="800" strike="noStrike">
                <a:solidFill>
                  <a:srgbClr val="000000"/>
                </a:solidFill>
                <a:latin typeface="Verdana"/>
                <a:ea typeface="ＭＳ Ｐゴシック"/>
              </a:rPr>
              <a:t>Taux d’évolution du PIB  :1 ,2 %</a:t>
            </a:r>
            <a:endParaRPr/>
          </a:p>
          <a:p>
            <a:pPr algn="just">
              <a:lnSpc>
                <a:spcPct val="100000"/>
              </a:lnSpc>
            </a:pPr>
            <a:endParaRPr/>
          </a:p>
          <a:p>
            <a:pPr algn="just">
              <a:lnSpc>
                <a:spcPct val="100000"/>
              </a:lnSpc>
            </a:pPr>
            <a:endParaRPr/>
          </a:p>
        </p:txBody>
      </p:sp>
    </p:spTree>
  </p:cSld>
  <p:transition>
    <p:random/>
  </p:transition>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