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4"/>
  </p:notesMasterIdLst>
  <p:sldIdLst>
    <p:sldId id="281" r:id="rId2"/>
    <p:sldId id="295" r:id="rId3"/>
    <p:sldId id="282" r:id="rId4"/>
    <p:sldId id="283" r:id="rId5"/>
    <p:sldId id="285" r:id="rId6"/>
    <p:sldId id="286" r:id="rId7"/>
    <p:sldId id="289" r:id="rId8"/>
    <p:sldId id="290" r:id="rId9"/>
    <p:sldId id="291" r:id="rId10"/>
    <p:sldId id="293" r:id="rId11"/>
    <p:sldId id="292" r:id="rId12"/>
    <p:sldId id="296" r:id="rId13"/>
    <p:sldId id="297" r:id="rId14"/>
    <p:sldId id="298" r:id="rId15"/>
    <p:sldId id="302" r:id="rId16"/>
    <p:sldId id="303" r:id="rId17"/>
    <p:sldId id="299" r:id="rId18"/>
    <p:sldId id="300" r:id="rId19"/>
    <p:sldId id="301" r:id="rId20"/>
    <p:sldId id="304" r:id="rId21"/>
    <p:sldId id="305" r:id="rId22"/>
    <p:sldId id="306" r:id="rId23"/>
  </p:sldIdLst>
  <p:sldSz cx="12192000" cy="6858000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isabelle.gadrey isabelle.gadrey" initials="ii" lastIdx="11" clrIdx="0">
    <p:extLst>
      <p:ext uri="{19B8F6BF-5375-455C-9EA6-DF929625EA0E}">
        <p15:presenceInfo xmlns:p15="http://schemas.microsoft.com/office/powerpoint/2012/main" userId="isabelle.gadrey isabelle.gadrey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20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36FE99-9264-49EE-9A86-5E3F8DB7305E}" type="datetimeFigureOut">
              <a:rPr lang="fr-FR" smtClean="0"/>
              <a:t>11/06/2020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0E3418-A6D6-4F3B-BB56-9ED75E69548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23145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BE421-3053-4111-900F-AF73D120994C}" type="datetime1">
              <a:rPr lang="fr-FR" smtClean="0"/>
              <a:t>11/06/2020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B5E49-0A07-4BC1-AF5A-3FF68656F43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781832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B735C-9896-454D-853D-721CBE6EF1FE}" type="datetime1">
              <a:rPr lang="fr-FR" smtClean="0"/>
              <a:t>11/06/2020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B5E49-0A07-4BC1-AF5A-3FF68656F43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78696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04645-6DBD-4B1A-9C87-AF6133EA708A}" type="datetime1">
              <a:rPr lang="fr-FR" smtClean="0"/>
              <a:t>11/06/2020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B5E49-0A07-4BC1-AF5A-3FF68656F43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75635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0C9DD-E460-49E2-9F70-B4D69C4797FF}" type="datetime1">
              <a:rPr lang="fr-FR" smtClean="0"/>
              <a:t>11/06/2020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B5E49-0A07-4BC1-AF5A-3FF68656F43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89690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93472-0E46-4A6E-81F0-1BEF687A9604}" type="datetime1">
              <a:rPr lang="fr-FR" smtClean="0"/>
              <a:t>11/06/2020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B5E49-0A07-4BC1-AF5A-3FF68656F43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031774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C3886-F53C-4509-9B0E-0AAC1649AD9B}" type="datetime1">
              <a:rPr lang="fr-FR" smtClean="0"/>
              <a:t>11/06/2020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B5E49-0A07-4BC1-AF5A-3FF68656F43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956234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EA99C-039F-472F-94CA-8DC6C6FA20F4}" type="datetime1">
              <a:rPr lang="fr-FR" smtClean="0"/>
              <a:t>11/06/2020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B5E49-0A07-4BC1-AF5A-3FF68656F43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02055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37801-356B-406B-8B74-D1DA7D5B2C1D}" type="datetime1">
              <a:rPr lang="fr-FR" smtClean="0"/>
              <a:t>11/06/2020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B5E49-0A07-4BC1-AF5A-3FF68656F43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00781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62A04-E43A-4781-9866-C57C4DD61D9B}" type="datetime1">
              <a:rPr lang="fr-FR" smtClean="0"/>
              <a:t>11/06/2020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B5E49-0A07-4BC1-AF5A-3FF68656F43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5247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94899-4306-4452-A1AA-2E032AA0C9E6}" type="datetime1">
              <a:rPr lang="fr-FR" smtClean="0"/>
              <a:t>11/06/2020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B5E49-0A07-4BC1-AF5A-3FF68656F43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599815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428FE-AC68-4D1C-83AC-B864DFCFAC15}" type="datetime1">
              <a:rPr lang="fr-FR" smtClean="0"/>
              <a:t>11/06/2020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B5E49-0A07-4BC1-AF5A-3FF68656F43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44963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B98103-CB16-48E3-B20B-53CFCF1F952C}" type="datetime1">
              <a:rPr lang="fr-FR" smtClean="0"/>
              <a:t>11/06/2020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FB5E49-0A07-4BC1-AF5A-3FF68656F43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329100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endParaRPr lang="fr-FR" sz="32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fr-FR" b="1" dirty="0" smtClean="0"/>
          </a:p>
          <a:p>
            <a:pPr marL="0" indent="0" algn="ctr">
              <a:buNone/>
            </a:pPr>
            <a:endParaRPr lang="fr-FR" b="1" dirty="0"/>
          </a:p>
          <a:p>
            <a:pPr marL="0" indent="0" algn="ctr">
              <a:buNone/>
            </a:pPr>
            <a:endParaRPr lang="fr-FR" b="1" dirty="0" smtClean="0"/>
          </a:p>
          <a:p>
            <a:pPr marL="0" indent="0" algn="ctr">
              <a:buNone/>
            </a:pPr>
            <a:r>
              <a:rPr lang="fr-FR" sz="4000" b="1" dirty="0" smtClean="0"/>
              <a:t>Bilan </a:t>
            </a:r>
            <a:r>
              <a:rPr lang="fr-FR" sz="4000" b="1" dirty="0"/>
              <a:t>restauration collective</a:t>
            </a:r>
            <a:br>
              <a:rPr lang="fr-FR" sz="4000" b="1" dirty="0"/>
            </a:br>
            <a:r>
              <a:rPr lang="fr-FR" sz="4000" b="1" dirty="0" smtClean="0"/>
              <a:t>2020</a:t>
            </a:r>
          </a:p>
        </p:txBody>
      </p:sp>
      <p:sp>
        <p:nvSpPr>
          <p:cNvPr id="5" name="Rectangle 4"/>
          <p:cNvSpPr/>
          <p:nvPr/>
        </p:nvSpPr>
        <p:spPr>
          <a:xfrm>
            <a:off x="3048000" y="1373460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fld id="{17DD509D-1763-4C06-91C1-DB17333260EA}" type="slidenum">
              <a:rPr lang="fr-FR" smtClean="0"/>
              <a:t>1</a:t>
            </a:fld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91289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210946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fr-FR" sz="2400" b="1" dirty="0"/>
              <a:t>SYNTHÈSE ÉTABLISSEMENTS PUBLICS – Détail</a:t>
            </a:r>
            <a:br>
              <a:rPr lang="fr-FR" sz="2400" b="1" dirty="0"/>
            </a:br>
            <a:r>
              <a:rPr lang="fr-FR" sz="2400" b="1" dirty="0"/>
              <a:t>Liste établissements </a:t>
            </a:r>
            <a:r>
              <a:rPr lang="fr-FR" sz="2400" b="1" dirty="0" smtClean="0"/>
              <a:t>avec titres restaurant</a:t>
            </a:r>
            <a:endParaRPr lang="fr-FR" sz="2400" b="1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fld id="{69589B2B-504A-4409-A831-CB63DA48AA52}" type="slidenum">
              <a:rPr lang="fr-FR" smtClean="0"/>
              <a:t>10</a:t>
            </a:fld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>
          <a:xfrm>
            <a:off x="835152" y="1770760"/>
            <a:ext cx="10515600" cy="4351338"/>
          </a:xfrm>
        </p:spPr>
        <p:txBody>
          <a:bodyPr/>
          <a:lstStyle/>
          <a:p>
            <a:endParaRPr lang="fr-FR"/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4952" y="2610580"/>
            <a:ext cx="6096000" cy="2381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78069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77240" y="200533"/>
            <a:ext cx="10576560" cy="841883"/>
          </a:xfrm>
        </p:spPr>
        <p:txBody>
          <a:bodyPr>
            <a:normAutofit/>
          </a:bodyPr>
          <a:lstStyle/>
          <a:p>
            <a:pPr algn="ctr"/>
            <a:r>
              <a:rPr lang="fr-FR" sz="2400" b="1" dirty="0"/>
              <a:t>SYNTHÈSE ÉTABLISSEMENTS PUBLICS – Détail</a:t>
            </a:r>
            <a:br>
              <a:rPr lang="fr-FR" sz="2400" b="1" dirty="0"/>
            </a:br>
            <a:r>
              <a:rPr lang="fr-FR" sz="2400" b="1" dirty="0"/>
              <a:t>Liste établissements </a:t>
            </a:r>
            <a:r>
              <a:rPr lang="fr-FR" sz="2400" b="1" dirty="0" smtClean="0"/>
              <a:t>à suivre</a:t>
            </a:r>
            <a:endParaRPr lang="fr-FR" sz="2400" b="1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fld id="{DFCEC3B1-D48A-483F-8340-F268A203AFDA}" type="slidenum">
              <a:rPr lang="fr-FR" smtClean="0"/>
              <a:t>11</a:t>
            </a:fld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12" name="Espace réservé du contenu 11"/>
          <p:cNvSpPr>
            <a:spLocks noGrp="1"/>
          </p:cNvSpPr>
          <p:nvPr>
            <p:ph idx="1"/>
          </p:nvPr>
        </p:nvSpPr>
        <p:spPr>
          <a:xfrm>
            <a:off x="289560" y="1743329"/>
            <a:ext cx="10515600" cy="4351338"/>
          </a:xfrm>
        </p:spPr>
        <p:txBody>
          <a:bodyPr/>
          <a:lstStyle/>
          <a:p>
            <a:endParaRPr lang="fr-FR" dirty="0"/>
          </a:p>
        </p:txBody>
      </p:sp>
      <p:pic>
        <p:nvPicPr>
          <p:cNvPr id="13" name="Imag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9934" y="2505456"/>
            <a:ext cx="7044690" cy="1965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11076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77291"/>
          </a:xfrm>
        </p:spPr>
        <p:txBody>
          <a:bodyPr>
            <a:normAutofit/>
          </a:bodyPr>
          <a:lstStyle/>
          <a:p>
            <a:pPr algn="ctr"/>
            <a:r>
              <a:rPr lang="fr-FR" sz="2400" b="1" dirty="0" smtClean="0"/>
              <a:t>Service à compétence nationale</a:t>
            </a:r>
            <a:endParaRPr lang="fr-FR" sz="24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199" y="1086866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fr-FR" dirty="0" smtClean="0"/>
              <a:t>Sur 34 sites (dont 1 sans objet)  de services à compétence nationale 14 sites sont sans restauration collective et 19 sites ont accès à la restauration collective</a:t>
            </a:r>
          </a:p>
          <a:p>
            <a:endParaRPr lang="fr-FR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86671" y="2863088"/>
            <a:ext cx="5762625" cy="3238500"/>
          </a:xfrm>
          <a:prstGeom prst="rect">
            <a:avLst/>
          </a:prstGeom>
        </p:spPr>
      </p:pic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fld id="{413E7124-497F-4387-B1AD-6C23A3C3E79F}" type="slidenum">
              <a:rPr lang="fr-FR" smtClean="0"/>
              <a:t>12</a:t>
            </a:fld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853821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95528" y="145669"/>
            <a:ext cx="10558272" cy="851027"/>
          </a:xfrm>
        </p:spPr>
        <p:txBody>
          <a:bodyPr>
            <a:normAutofit/>
          </a:bodyPr>
          <a:lstStyle/>
          <a:p>
            <a:pPr algn="ctr"/>
            <a:r>
              <a:rPr lang="fr-FR" sz="2400" b="1" dirty="0"/>
              <a:t>Services à </a:t>
            </a:r>
            <a:r>
              <a:rPr lang="fr-FR" sz="2400" b="1" dirty="0" smtClean="0"/>
              <a:t>compétence nationale - Détail</a:t>
            </a:r>
            <a:br>
              <a:rPr lang="fr-FR" sz="2400" b="1" dirty="0" smtClean="0"/>
            </a:br>
            <a:r>
              <a:rPr lang="fr-FR" sz="2400" b="1" dirty="0" smtClean="0"/>
              <a:t>Sites avec restauration collective</a:t>
            </a:r>
            <a:endParaRPr lang="fr-FR" sz="2400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fld id="{F3D9E37A-0CD0-448F-8800-CDB482C64C2A}" type="slidenum">
              <a:rPr lang="fr-FR" smtClean="0"/>
              <a:t>13</a:t>
            </a:fld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fr-FR" dirty="0"/>
          </a:p>
        </p:txBody>
      </p:sp>
      <p:pic>
        <p:nvPicPr>
          <p:cNvPr id="7" name="Espace réservé du contenu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51494" y="1094104"/>
            <a:ext cx="6803402" cy="5079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52649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21110"/>
          </a:xfrm>
        </p:spPr>
        <p:txBody>
          <a:bodyPr>
            <a:normAutofit fontScale="90000"/>
          </a:bodyPr>
          <a:lstStyle/>
          <a:p>
            <a:pPr algn="ctr"/>
            <a:r>
              <a:rPr lang="fr-FR" sz="2400" b="1" dirty="0"/>
              <a:t>Services à </a:t>
            </a:r>
            <a:r>
              <a:rPr lang="fr-FR" sz="2400" b="1" dirty="0" smtClean="0"/>
              <a:t>compétence nationale </a:t>
            </a:r>
            <a:r>
              <a:rPr lang="fr-FR" sz="2400" b="1" dirty="0"/>
              <a:t>- Détail</a:t>
            </a:r>
            <a:br>
              <a:rPr lang="fr-FR" sz="2400" b="1" dirty="0"/>
            </a:br>
            <a:r>
              <a:rPr lang="fr-FR" sz="2400" b="1" dirty="0"/>
              <a:t>Sites </a:t>
            </a:r>
            <a:r>
              <a:rPr lang="fr-FR" sz="2400" b="1" dirty="0" smtClean="0"/>
              <a:t>sans </a:t>
            </a:r>
            <a:r>
              <a:rPr lang="fr-FR" sz="2400" b="1" dirty="0"/>
              <a:t>restauration collective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5211" y="1021063"/>
            <a:ext cx="10167882" cy="5245593"/>
          </a:xfrm>
          <a:prstGeom prst="rect">
            <a:avLst/>
          </a:prstGeom>
        </p:spPr>
      </p:pic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fld id="{99012F9F-71C4-4173-9E67-36CABA20BD56}" type="slidenum">
              <a:rPr lang="fr-FR" smtClean="0"/>
              <a:t>14</a:t>
            </a:fld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438195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23595"/>
          </a:xfrm>
        </p:spPr>
        <p:txBody>
          <a:bodyPr>
            <a:normAutofit/>
          </a:bodyPr>
          <a:lstStyle/>
          <a:p>
            <a:pPr algn="ctr"/>
            <a:r>
              <a:rPr lang="fr-FR" sz="2400" b="1" dirty="0" smtClean="0"/>
              <a:t>Services à compétence nationale</a:t>
            </a:r>
            <a:br>
              <a:rPr lang="fr-FR" sz="2400" b="1" dirty="0" smtClean="0"/>
            </a:br>
            <a:r>
              <a:rPr lang="fr-FR" sz="2400" b="1" dirty="0" smtClean="0"/>
              <a:t>Synthèse</a:t>
            </a:r>
            <a:endParaRPr lang="fr-FR" sz="24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Sur 1 effectif de 1761 agents affectés dans les services à compétence nationale, 366 agents des SCN n’ont pas accès à la restauration collective</a:t>
            </a:r>
          </a:p>
          <a:p>
            <a:r>
              <a:rPr lang="fr-FR" dirty="0" smtClean="0"/>
              <a:t>Sur ces 366 agents, 280 agents sont affectés sur des sites éloignés du centre, sans transports en commun à proximité rendant l’accès à la restauration collective soit impossible, soit très difficile.</a:t>
            </a:r>
          </a:p>
          <a:p>
            <a:r>
              <a:rPr lang="fr-FR" dirty="0" smtClean="0"/>
              <a:t>La situation de 86 agents reste à approfondir. Soit 4,88 % des effectifs affectés en SCN.  </a:t>
            </a:r>
          </a:p>
          <a:p>
            <a:pPr marL="0" indent="0">
              <a:buNone/>
            </a:pP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fld id="{85A07A87-A713-4C1E-934E-C05E2D81B213}" type="slidenum">
              <a:rPr lang="fr-FR" smtClean="0"/>
              <a:t>15</a:t>
            </a:fld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307529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41832" y="365125"/>
            <a:ext cx="10411968" cy="860171"/>
          </a:xfrm>
        </p:spPr>
        <p:txBody>
          <a:bodyPr>
            <a:normAutofit/>
          </a:bodyPr>
          <a:lstStyle/>
          <a:p>
            <a:pPr algn="ctr"/>
            <a:r>
              <a:rPr lang="fr-FR" sz="2400" b="1" dirty="0" smtClean="0"/>
              <a:t>Services à compétence nationale – </a:t>
            </a:r>
            <a:r>
              <a:rPr lang="fr-FR" sz="2400" b="1" dirty="0"/>
              <a:t>Détail</a:t>
            </a:r>
            <a:br>
              <a:rPr lang="fr-FR" sz="2400" b="1" dirty="0"/>
            </a:br>
            <a:r>
              <a:rPr lang="fr-FR" sz="2400" b="1" dirty="0"/>
              <a:t>Liste </a:t>
            </a:r>
            <a:r>
              <a:rPr lang="fr-FR" sz="2400" b="1" dirty="0" smtClean="0"/>
              <a:t>structures </a:t>
            </a:r>
            <a:r>
              <a:rPr lang="fr-FR" sz="2400" b="1" dirty="0"/>
              <a:t>à suivre</a:t>
            </a:r>
            <a:endParaRPr lang="fr-FR" sz="2400" dirty="0"/>
          </a:p>
        </p:txBody>
      </p:sp>
      <p:pic>
        <p:nvPicPr>
          <p:cNvPr id="6" name="Espace réservé du contenu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12520" y="2201259"/>
            <a:ext cx="10515600" cy="2447925"/>
          </a:xfrm>
          <a:prstGeom prst="rect">
            <a:avLst/>
          </a:prstGeom>
        </p:spPr>
      </p:pic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fld id="{B3B22F30-CCE7-4B57-8B96-7C5435C850EE}" type="slidenum">
              <a:rPr lang="fr-FR" smtClean="0"/>
              <a:t>16</a:t>
            </a:fld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1447169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191389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fr-FR" sz="2400" b="1" dirty="0" smtClean="0"/>
              <a:t>Directions régionales des affaires culturelles</a:t>
            </a:r>
            <a:br>
              <a:rPr lang="fr-FR" sz="2400" b="1" dirty="0" smtClean="0"/>
            </a:br>
            <a:r>
              <a:rPr lang="fr-FR" sz="2400" b="1" dirty="0" smtClean="0"/>
              <a:t>Cartographie globale de la restauration collective</a:t>
            </a:r>
            <a:endParaRPr lang="fr-FR" sz="2400" b="1" dirty="0"/>
          </a:p>
        </p:txBody>
      </p:sp>
      <p:pic>
        <p:nvPicPr>
          <p:cNvPr id="7" name="Espace réservé du contenu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10852" y="1874552"/>
            <a:ext cx="5680183" cy="3620992"/>
          </a:xfrm>
          <a:prstGeom prst="rect">
            <a:avLst/>
          </a:prstGeom>
        </p:spPr>
      </p:pic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fld id="{62A548A6-6CE7-4984-8952-8BED90E918C4}" type="slidenum">
              <a:rPr lang="fr-FR" smtClean="0"/>
              <a:t>17</a:t>
            </a:fld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3255857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51027"/>
          </a:xfrm>
        </p:spPr>
        <p:txBody>
          <a:bodyPr>
            <a:normAutofit/>
          </a:bodyPr>
          <a:lstStyle/>
          <a:p>
            <a:pPr algn="ctr"/>
            <a:r>
              <a:rPr lang="fr-FR" sz="2400" b="1" dirty="0" smtClean="0"/>
              <a:t>Directions régionales des affaires culturelles</a:t>
            </a:r>
            <a:br>
              <a:rPr lang="fr-FR" sz="2400" b="1" dirty="0" smtClean="0"/>
            </a:br>
            <a:r>
              <a:rPr lang="fr-FR" sz="2400" b="1" dirty="0" smtClean="0"/>
              <a:t>Détail des sites sans restauration collective</a:t>
            </a:r>
            <a:endParaRPr lang="fr-FR" sz="2400" b="1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fld id="{10A118F3-0141-46AC-90C5-AD4B5930B8C9}" type="slidenum">
              <a:rPr lang="fr-FR" smtClean="0"/>
              <a:t>18</a:t>
            </a:fld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fr-FR" dirty="0"/>
          </a:p>
        </p:txBody>
      </p:sp>
      <p:pic>
        <p:nvPicPr>
          <p:cNvPr id="7" name="Espace réservé du contenu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82752" y="1662802"/>
            <a:ext cx="10808212" cy="39424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040512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3600" b="1" dirty="0"/>
              <a:t>Directions régionales des affaires </a:t>
            </a:r>
            <a:r>
              <a:rPr lang="fr-FR" sz="3600" b="1" dirty="0" smtClean="0"/>
              <a:t>culturelles</a:t>
            </a:r>
            <a:br>
              <a:rPr lang="fr-FR" sz="3600" b="1" dirty="0" smtClean="0"/>
            </a:br>
            <a:r>
              <a:rPr lang="fr-FR" sz="3600" b="1" dirty="0" smtClean="0"/>
              <a:t>Bilan</a:t>
            </a:r>
            <a:endParaRPr lang="fr-FR" sz="36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En bilan :</a:t>
            </a:r>
          </a:p>
          <a:p>
            <a:r>
              <a:rPr lang="fr-FR" dirty="0" smtClean="0"/>
              <a:t>Sur un effectif en DRAC au 31/12/2018 de 2369 les effectifs hors restauration collective sont de 184</a:t>
            </a:r>
          </a:p>
          <a:p>
            <a:r>
              <a:rPr lang="fr-FR" dirty="0" smtClean="0"/>
              <a:t>Sur ces 184 – 45 n’en veulent pas et 59 sont en cours de conventionnement</a:t>
            </a:r>
          </a:p>
          <a:p>
            <a:r>
              <a:rPr lang="fr-FR" dirty="0" smtClean="0"/>
              <a:t>Il ne reste donc plus qu’1 effectif de 80 agents qui n’ont pas de restauration collective et qui peut-être en souhaiteraient une soit  3,38% de la population globale des DRAC</a:t>
            </a:r>
          </a:p>
          <a:p>
            <a:pPr marL="0" indent="0">
              <a:buNone/>
            </a:pP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fld id="{8078094E-739E-44AF-9782-073FFB2B8772}" type="slidenum">
              <a:rPr lang="fr-FR" smtClean="0"/>
              <a:t>19</a:t>
            </a:fld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91427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Sommaire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b="1" dirty="0" smtClean="0"/>
              <a:t>Etablissements publics </a:t>
            </a:r>
            <a:r>
              <a:rPr lang="fr-FR" dirty="0" smtClean="0"/>
              <a:t>: </a:t>
            </a:r>
          </a:p>
          <a:p>
            <a:pPr marL="0" indent="0">
              <a:buNone/>
            </a:pPr>
            <a:r>
              <a:rPr lang="fr-FR" dirty="0" smtClean="0"/>
              <a:t>   - Ecoles d’architecture : 				Pages 3 et 4</a:t>
            </a:r>
          </a:p>
          <a:p>
            <a:pPr marL="0" indent="0">
              <a:buNone/>
            </a:pPr>
            <a:r>
              <a:rPr lang="fr-FR" dirty="0" smtClean="0"/>
              <a:t>   - Autres établissements d’enseignement : 		Pages 5 et 6</a:t>
            </a:r>
          </a:p>
          <a:p>
            <a:pPr marL="0" indent="0">
              <a:buNone/>
            </a:pPr>
            <a:r>
              <a:rPr lang="fr-FR" dirty="0" smtClean="0"/>
              <a:t>   - Autres établissements publics : 			Pages 7 et 8</a:t>
            </a:r>
          </a:p>
          <a:p>
            <a:pPr marL="0" indent="0">
              <a:buNone/>
            </a:pPr>
            <a:r>
              <a:rPr lang="fr-FR" dirty="0" smtClean="0"/>
              <a:t>   - Synthèse établissements publics :			Pages 9 à 11</a:t>
            </a:r>
          </a:p>
          <a:p>
            <a:r>
              <a:rPr lang="fr-FR" b="1" dirty="0" smtClean="0"/>
              <a:t>Services à compétence nationale </a:t>
            </a:r>
            <a:r>
              <a:rPr lang="fr-FR" dirty="0" smtClean="0"/>
              <a:t>: 			Page 12 à 16</a:t>
            </a:r>
          </a:p>
          <a:p>
            <a:r>
              <a:rPr lang="fr-FR" b="1" dirty="0" smtClean="0"/>
              <a:t>Directions régionales des affaires culturelles</a:t>
            </a:r>
            <a:r>
              <a:rPr lang="fr-FR" dirty="0" smtClean="0"/>
              <a:t> : 	Page 17 à 20</a:t>
            </a:r>
          </a:p>
          <a:p>
            <a:r>
              <a:rPr lang="fr-FR" b="1" dirty="0" smtClean="0"/>
              <a:t>Global structures à suivre DRAC-EPA-SCN</a:t>
            </a:r>
            <a:r>
              <a:rPr lang="fr-FR" dirty="0" smtClean="0"/>
              <a:t>	:	</a:t>
            </a:r>
            <a:r>
              <a:rPr lang="fr-FR" smtClean="0"/>
              <a:t>Page </a:t>
            </a:r>
            <a:r>
              <a:rPr lang="fr-FR" smtClean="0"/>
              <a:t>21 à 22</a:t>
            </a:r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fld id="{8648F43B-36B4-47B1-A2E1-654A4B2AEACC}" type="slidenum">
              <a:rPr lang="fr-FR" smtClean="0"/>
              <a:t>2</a:t>
            </a:fld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9787988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2400" b="1" dirty="0" smtClean="0"/>
              <a:t>Directions régionales des affaires culturelles </a:t>
            </a:r>
            <a:r>
              <a:rPr lang="fr-FR" sz="2400" b="1" dirty="0"/>
              <a:t>nationale – Détail</a:t>
            </a:r>
            <a:br>
              <a:rPr lang="fr-FR" sz="2400" b="1" dirty="0"/>
            </a:br>
            <a:r>
              <a:rPr lang="fr-FR" sz="2400" b="1" dirty="0"/>
              <a:t>Liste structures à suivre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fld id="{86EBC6CF-8626-4EF0-A120-AB8BA3C3A85E}" type="slidenum">
              <a:rPr lang="fr-FR" smtClean="0"/>
              <a:t>20</a:t>
            </a:fld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fr-FR" dirty="0"/>
          </a:p>
        </p:txBody>
      </p:sp>
      <p:pic>
        <p:nvPicPr>
          <p:cNvPr id="11" name="Espace réservé du contenu 10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2074724"/>
            <a:ext cx="10515600" cy="26827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139377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31520" y="218821"/>
            <a:ext cx="10622280" cy="841883"/>
          </a:xfrm>
        </p:spPr>
        <p:txBody>
          <a:bodyPr>
            <a:normAutofit/>
          </a:bodyPr>
          <a:lstStyle/>
          <a:p>
            <a:pPr algn="ctr"/>
            <a:r>
              <a:rPr lang="fr-FR" sz="2400" b="1" dirty="0" smtClean="0"/>
              <a:t>Structures à suivre</a:t>
            </a:r>
            <a:br>
              <a:rPr lang="fr-FR" sz="2400" b="1" dirty="0" smtClean="0"/>
            </a:br>
            <a:r>
              <a:rPr lang="fr-FR" sz="2400" b="1" dirty="0" smtClean="0"/>
              <a:t>DRAC – SCN - EPA</a:t>
            </a:r>
            <a:endParaRPr lang="fr-FR" sz="2400" b="1" dirty="0"/>
          </a:p>
        </p:txBody>
      </p:sp>
      <p:pic>
        <p:nvPicPr>
          <p:cNvPr id="6" name="Espace réservé du contenu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307253"/>
            <a:ext cx="10515600" cy="4309090"/>
          </a:xfrm>
          <a:prstGeom prst="rect">
            <a:avLst/>
          </a:prstGeom>
        </p:spPr>
      </p:pic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fld id="{CA0DF5C7-F4E8-4D63-B328-CAE2B42E59DE}" type="slidenum">
              <a:rPr lang="fr-FR" smtClean="0"/>
              <a:t>21</a:t>
            </a:fld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2781696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 smtClean="0"/>
              <a:t>Structures sans participation</a:t>
            </a:r>
            <a:endParaRPr lang="fr-FR" b="1" dirty="0"/>
          </a:p>
        </p:txBody>
      </p:sp>
      <p:pic>
        <p:nvPicPr>
          <p:cNvPr id="6" name="Espace réservé du contenu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14450" y="1953419"/>
            <a:ext cx="9563100" cy="4095750"/>
          </a:xfrm>
          <a:prstGeom prst="rect">
            <a:avLst/>
          </a:prstGeom>
        </p:spPr>
      </p:pic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fld id="{78D00217-0E8A-4C47-A779-C42C105C374F}" type="slidenum">
              <a:rPr lang="fr-FR" smtClean="0"/>
              <a:t>22</a:t>
            </a:fld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091669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60171"/>
          </a:xfrm>
        </p:spPr>
        <p:txBody>
          <a:bodyPr>
            <a:normAutofit/>
          </a:bodyPr>
          <a:lstStyle/>
          <a:p>
            <a:pPr algn="ctr"/>
            <a:r>
              <a:rPr lang="fr-FR" sz="2400" b="1" dirty="0"/>
              <a:t>Écoles d’architecture</a:t>
            </a:r>
            <a:endParaRPr lang="fr-FR" sz="24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225296"/>
            <a:ext cx="10515600" cy="4351338"/>
          </a:xfrm>
        </p:spPr>
        <p:txBody>
          <a:bodyPr/>
          <a:lstStyle/>
          <a:p>
            <a:r>
              <a:rPr lang="fr-FR" dirty="0" smtClean="0"/>
              <a:t>Toutes les écoles </a:t>
            </a:r>
            <a:r>
              <a:rPr lang="fr-FR" dirty="0"/>
              <a:t>d’architecture </a:t>
            </a:r>
            <a:r>
              <a:rPr lang="fr-FR" dirty="0" smtClean="0"/>
              <a:t>participent à la restauration de leurs agents. L’une d’elles a opté pour le système des titres restaurant.</a:t>
            </a:r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fld id="{C000C67C-E21C-46E5-86EB-B3CB1E396867}" type="slidenum">
              <a:rPr lang="fr-FR" smtClean="0"/>
              <a:t>3</a:t>
            </a:fld>
            <a:endParaRPr lang="fr-FR" dirty="0"/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87839" y="2727992"/>
            <a:ext cx="5762625" cy="3238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76373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62286" y="127381"/>
            <a:ext cx="10923162" cy="613283"/>
          </a:xfrm>
        </p:spPr>
        <p:txBody>
          <a:bodyPr>
            <a:normAutofit/>
          </a:bodyPr>
          <a:lstStyle/>
          <a:p>
            <a:pPr algn="ctr"/>
            <a:r>
              <a:rPr lang="fr-FR" sz="2400" b="1" dirty="0" smtClean="0"/>
              <a:t>Écoles d’architecture - détail</a:t>
            </a:r>
            <a:endParaRPr lang="fr-FR" sz="2400" b="1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fld id="{07EE6A3A-253A-4687-AC82-F3F637395AAB}" type="slidenum">
              <a:rPr lang="fr-FR" smtClean="0"/>
              <a:t>4</a:t>
            </a:fld>
            <a:endParaRPr lang="fr-FR" dirty="0"/>
          </a:p>
        </p:txBody>
      </p:sp>
      <p:pic>
        <p:nvPicPr>
          <p:cNvPr id="9" name="Espace réservé du contenu 8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04112" y="994791"/>
            <a:ext cx="5783775" cy="53615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33224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23544" y="365125"/>
            <a:ext cx="10430256" cy="933323"/>
          </a:xfrm>
        </p:spPr>
        <p:txBody>
          <a:bodyPr>
            <a:normAutofit/>
          </a:bodyPr>
          <a:lstStyle/>
          <a:p>
            <a:pPr marL="0" indent="0" algn="ctr"/>
            <a:r>
              <a:rPr lang="fr-FR" sz="2400" b="1" dirty="0"/>
              <a:t>Autres établissements d’enseignement</a:t>
            </a:r>
            <a:endParaRPr lang="fr-FR" sz="24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199" y="1298448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fr-FR" dirty="0" smtClean="0"/>
              <a:t>Sur 15 établissements d’enseignement (au sens large) seuls 2 n’ont pas accès à la restauration collective dont 1 transitoirement (suite à un incendie)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 smtClean="0"/>
          </a:p>
          <a:p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14686" y="2386584"/>
            <a:ext cx="5762625" cy="3502914"/>
          </a:xfrm>
          <a:prstGeom prst="rect">
            <a:avLst/>
          </a:prstGeom>
        </p:spPr>
      </p:pic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fld id="{1749A2BB-FAE2-4B91-B548-E2FD97188C1C}" type="slidenum">
              <a:rPr lang="fr-FR" smtClean="0"/>
              <a:t>5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197050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95528" y="365125"/>
            <a:ext cx="10558272" cy="723011"/>
          </a:xfrm>
        </p:spPr>
        <p:txBody>
          <a:bodyPr>
            <a:normAutofit/>
          </a:bodyPr>
          <a:lstStyle/>
          <a:p>
            <a:pPr algn="ctr"/>
            <a:r>
              <a:rPr lang="fr-FR" sz="2400" b="1" dirty="0" smtClean="0"/>
              <a:t>Autres établissements d’enseignement </a:t>
            </a:r>
            <a:r>
              <a:rPr lang="fr-FR" sz="2400" b="1" dirty="0"/>
              <a:t>- détail</a:t>
            </a: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fld id="{FE002580-E0EF-49F6-B4B1-0914E574FC84}" type="slidenum">
              <a:rPr lang="fr-FR" smtClean="0"/>
              <a:t>6</a:t>
            </a:fld>
            <a:endParaRPr lang="fr-FR" dirty="0"/>
          </a:p>
        </p:txBody>
      </p:sp>
      <p:pic>
        <p:nvPicPr>
          <p:cNvPr id="7" name="Espace réservé du contenu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59810" y="1546574"/>
            <a:ext cx="7087996" cy="45158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18747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202311"/>
            <a:ext cx="10515600" cy="849249"/>
          </a:xfrm>
        </p:spPr>
        <p:txBody>
          <a:bodyPr>
            <a:normAutofit/>
          </a:bodyPr>
          <a:lstStyle/>
          <a:p>
            <a:pPr algn="ctr"/>
            <a:r>
              <a:rPr lang="fr-FR" sz="2400" b="1" dirty="0"/>
              <a:t>Autres établissements </a:t>
            </a:r>
            <a:r>
              <a:rPr lang="fr-FR" sz="2400" b="1" dirty="0" smtClean="0"/>
              <a:t>publics</a:t>
            </a:r>
            <a:endParaRPr lang="fr-FR" sz="24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258697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fr-FR" dirty="0" smtClean="0"/>
              <a:t>Sur 24 établissements recensés, seuls 2 ne bénéficient d’aucun avantage, 1 – BPI – a mis en place un système de contremarque et les agents de 6 établissements bénéficient de titres restaurant.</a:t>
            </a:r>
          </a:p>
          <a:p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14687" y="2744693"/>
            <a:ext cx="5762625" cy="3238500"/>
          </a:xfrm>
          <a:prstGeom prst="rect">
            <a:avLst/>
          </a:prstGeom>
        </p:spPr>
      </p:pic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fld id="{83659123-2F03-4211-9D95-AE80C81A70A9}" type="slidenum">
              <a:rPr lang="fr-FR" smtClean="0"/>
              <a:t>7</a:t>
            </a:fld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423422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62582" y="443136"/>
            <a:ext cx="10491218" cy="718152"/>
          </a:xfrm>
        </p:spPr>
        <p:txBody>
          <a:bodyPr>
            <a:normAutofit/>
          </a:bodyPr>
          <a:lstStyle/>
          <a:p>
            <a:pPr algn="ctr"/>
            <a:r>
              <a:rPr lang="fr-FR" sz="2400" b="1" dirty="0"/>
              <a:t>Autres établissements </a:t>
            </a:r>
            <a:r>
              <a:rPr lang="fr-FR" sz="2400" b="1" dirty="0" smtClean="0"/>
              <a:t>publics - Détail</a:t>
            </a:r>
            <a:endParaRPr lang="fr-FR" sz="2400" b="1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fld id="{AFD24447-D13F-49DA-A8D4-3F0AAA3941C6}" type="slidenum">
              <a:rPr lang="fr-FR" smtClean="0"/>
              <a:t>8</a:t>
            </a:fld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fr-FR" dirty="0"/>
          </a:p>
        </p:txBody>
      </p:sp>
      <p:pic>
        <p:nvPicPr>
          <p:cNvPr id="11" name="Espace réservé du contenu 10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80054" y="1133856"/>
            <a:ext cx="7602146" cy="51127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20161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145669"/>
            <a:ext cx="10655808" cy="668147"/>
          </a:xfrm>
        </p:spPr>
        <p:txBody>
          <a:bodyPr>
            <a:normAutofit/>
          </a:bodyPr>
          <a:lstStyle/>
          <a:p>
            <a:pPr algn="ctr"/>
            <a:r>
              <a:rPr lang="fr-FR" sz="2400" b="1" dirty="0" smtClean="0"/>
              <a:t>SYNTHÈSE ÉTABLISSEMENTS PUBLICS</a:t>
            </a:r>
            <a:endParaRPr lang="fr-FR" sz="24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97992" y="813816"/>
            <a:ext cx="10655808" cy="5458968"/>
          </a:xfrm>
        </p:spPr>
        <p:txBody>
          <a:bodyPr>
            <a:normAutofit/>
          </a:bodyPr>
          <a:lstStyle/>
          <a:p>
            <a:r>
              <a:rPr lang="fr-FR" sz="1800" dirty="0" smtClean="0"/>
              <a:t>Sur 59 établissements publics interrogés : </a:t>
            </a:r>
          </a:p>
          <a:p>
            <a:r>
              <a:rPr lang="fr-FR" sz="1800" dirty="0" smtClean="0"/>
              <a:t>Restauration collective : 47 dont 1 cafétéria avec participation employeur</a:t>
            </a:r>
          </a:p>
          <a:p>
            <a:r>
              <a:rPr lang="fr-FR" sz="1800" dirty="0" smtClean="0"/>
              <a:t>Titres restaurant : 8</a:t>
            </a:r>
          </a:p>
          <a:p>
            <a:r>
              <a:rPr lang="fr-FR" sz="1800" dirty="0" smtClean="0"/>
              <a:t>Sans restauration transitoirement : 1</a:t>
            </a:r>
          </a:p>
          <a:p>
            <a:r>
              <a:rPr lang="fr-FR" sz="1800" dirty="0" smtClean="0"/>
              <a:t>Sans restauration collective ni titres restaurant : 2</a:t>
            </a:r>
          </a:p>
          <a:p>
            <a:r>
              <a:rPr lang="fr-FR" sz="1800" dirty="0" smtClean="0"/>
              <a:t>Autre : 1</a:t>
            </a:r>
          </a:p>
          <a:p>
            <a:endParaRPr lang="fr-FR" sz="1800" dirty="0"/>
          </a:p>
          <a:p>
            <a:endParaRPr lang="fr-FR" sz="1800" dirty="0" smtClean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fld id="{B42F8D26-AD83-4A03-B82C-CF37268F860C}" type="slidenum">
              <a:rPr lang="fr-FR" smtClean="0"/>
              <a:t>9</a:t>
            </a:fld>
            <a:endParaRPr lang="fr-FR" dirty="0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500" y="2975800"/>
            <a:ext cx="5753100" cy="3228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078735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1495</TotalTime>
  <Words>556</Words>
  <Application>Microsoft Office PowerPoint</Application>
  <PresentationFormat>Grand écran</PresentationFormat>
  <Paragraphs>76</Paragraphs>
  <Slides>22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22</vt:i4>
      </vt:variant>
    </vt:vector>
  </HeadingPairs>
  <TitlesOfParts>
    <vt:vector size="26" baseType="lpstr">
      <vt:lpstr>Arial</vt:lpstr>
      <vt:lpstr>Calibri</vt:lpstr>
      <vt:lpstr>Calibri Light</vt:lpstr>
      <vt:lpstr>Thème Office</vt:lpstr>
      <vt:lpstr>Présentation PowerPoint</vt:lpstr>
      <vt:lpstr>Sommaire</vt:lpstr>
      <vt:lpstr>Écoles d’architecture</vt:lpstr>
      <vt:lpstr>Écoles d’architecture - détail</vt:lpstr>
      <vt:lpstr>Autres établissements d’enseignement</vt:lpstr>
      <vt:lpstr>Autres établissements d’enseignement - détail</vt:lpstr>
      <vt:lpstr>Autres établissements publics</vt:lpstr>
      <vt:lpstr>Autres établissements publics - Détail</vt:lpstr>
      <vt:lpstr>SYNTHÈSE ÉTABLISSEMENTS PUBLICS</vt:lpstr>
      <vt:lpstr>SYNTHÈSE ÉTABLISSEMENTS PUBLICS – Détail Liste établissements avec titres restaurant</vt:lpstr>
      <vt:lpstr>SYNTHÈSE ÉTABLISSEMENTS PUBLICS – Détail Liste établissements à suivre</vt:lpstr>
      <vt:lpstr>Service à compétence nationale</vt:lpstr>
      <vt:lpstr>Services à compétence nationale - Détail Sites avec restauration collective</vt:lpstr>
      <vt:lpstr>Services à compétence nationale - Détail Sites sans restauration collective</vt:lpstr>
      <vt:lpstr>Services à compétence nationale Synthèse</vt:lpstr>
      <vt:lpstr>Services à compétence nationale – Détail Liste structures à suivre</vt:lpstr>
      <vt:lpstr>Directions régionales des affaires culturelles Cartographie globale de la restauration collective</vt:lpstr>
      <vt:lpstr>Directions régionales des affaires culturelles Détail des sites sans restauration collective</vt:lpstr>
      <vt:lpstr>Directions régionales des affaires culturelles Bilan</vt:lpstr>
      <vt:lpstr>Directions régionales des affaires culturelles nationale – Détail Liste structures à suivre</vt:lpstr>
      <vt:lpstr>Structures à suivre DRAC – SCN - EPA</vt:lpstr>
      <vt:lpstr>Structures sans participation</vt:lpstr>
    </vt:vector>
  </TitlesOfParts>
  <Company>Ministère de la Culture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Groupe de travail  logement social</dc:title>
  <dc:creator>patricia.fleury patricia.fleury</dc:creator>
  <cp:lastModifiedBy>FLEURY Patricia</cp:lastModifiedBy>
  <cp:revision>152</cp:revision>
  <cp:lastPrinted>2020-06-11T08:28:34Z</cp:lastPrinted>
  <dcterms:created xsi:type="dcterms:W3CDTF">2019-03-25T16:04:19Z</dcterms:created>
  <dcterms:modified xsi:type="dcterms:W3CDTF">2020-06-11T08:36:53Z</dcterms:modified>
</cp:coreProperties>
</file>