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1"/>
  </p:notesMasterIdLst>
  <p:sldIdLst>
    <p:sldId id="305" r:id="rId3"/>
    <p:sldId id="332" r:id="rId4"/>
    <p:sldId id="333" r:id="rId5"/>
    <p:sldId id="334" r:id="rId6"/>
    <p:sldId id="363" r:id="rId7"/>
    <p:sldId id="336" r:id="rId8"/>
    <p:sldId id="339" r:id="rId9"/>
    <p:sldId id="342" r:id="rId10"/>
    <p:sldId id="341" r:id="rId11"/>
    <p:sldId id="370" r:id="rId12"/>
    <p:sldId id="368" r:id="rId13"/>
    <p:sldId id="369" r:id="rId14"/>
    <p:sldId id="371" r:id="rId15"/>
    <p:sldId id="364" r:id="rId16"/>
    <p:sldId id="365" r:id="rId17"/>
    <p:sldId id="372" r:id="rId18"/>
    <p:sldId id="373" r:id="rId19"/>
    <p:sldId id="374" r:id="rId20"/>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85">
          <p15:clr>
            <a:srgbClr val="A4A3A4"/>
          </p15:clr>
        </p15:guide>
        <p15:guide id="2" orient="horz" pos="4156">
          <p15:clr>
            <a:srgbClr val="A4A3A4"/>
          </p15:clr>
        </p15:guide>
        <p15:guide id="3" orient="horz" pos="809">
          <p15:clr>
            <a:srgbClr val="A4A3A4"/>
          </p15:clr>
        </p15:guide>
        <p15:guide id="4" orient="horz" pos="1785">
          <p15:clr>
            <a:srgbClr val="A4A3A4"/>
          </p15:clr>
        </p15:guide>
        <p15:guide id="5" pos="2490">
          <p15:clr>
            <a:srgbClr val="A4A3A4"/>
          </p15:clr>
        </p15:guide>
        <p15:guide id="6" pos="5510">
          <p15:clr>
            <a:srgbClr val="A4A3A4"/>
          </p15:clr>
        </p15:guide>
        <p15:guide id="7" pos="1131">
          <p15:clr>
            <a:srgbClr val="A4A3A4"/>
          </p15:clr>
        </p15:guide>
        <p15:guide id="8" pos="393">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7BC9"/>
    <a:srgbClr val="578ED1"/>
    <a:srgbClr val="83ACDD"/>
    <a:srgbClr val="99CCFF"/>
    <a:srgbClr val="E36C09"/>
    <a:srgbClr val="F9FBFD"/>
    <a:srgbClr val="EDF6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93953" autoAdjust="0"/>
  </p:normalViewPr>
  <p:slideViewPr>
    <p:cSldViewPr snapToGrid="0" showGuides="1">
      <p:cViewPr varScale="1">
        <p:scale>
          <a:sx n="108" d="100"/>
          <a:sy n="108" d="100"/>
        </p:scale>
        <p:origin x="1326" y="108"/>
      </p:cViewPr>
      <p:guideLst>
        <p:guide orient="horz" pos="3085"/>
        <p:guide orient="horz" pos="4156"/>
        <p:guide orient="horz" pos="809"/>
        <p:guide orient="horz" pos="1785"/>
        <p:guide pos="2490"/>
        <p:guide pos="5510"/>
        <p:guide pos="1131"/>
        <p:guide pos="393"/>
      </p:guideLst>
    </p:cSldViewPr>
  </p:slideViewPr>
  <p:outlineViewPr>
    <p:cViewPr>
      <p:scale>
        <a:sx n="33" d="100"/>
        <a:sy n="33" d="100"/>
      </p:scale>
      <p:origin x="0" y="-7674"/>
    </p:cViewPr>
  </p:outlin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78" d="100"/>
          <a:sy n="78" d="100"/>
        </p:scale>
        <p:origin x="397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862" cy="497333"/>
          </a:xfrm>
          <a:prstGeom prst="rect">
            <a:avLst/>
          </a:prstGeom>
        </p:spPr>
        <p:txBody>
          <a:bodyPr vert="horz" lIns="88221" tIns="44111" rIns="88221" bIns="44111" rtlCol="0"/>
          <a:lstStyle>
            <a:lvl1pPr algn="l">
              <a:defRPr sz="1200"/>
            </a:lvl1pPr>
          </a:lstStyle>
          <a:p>
            <a:endParaRPr lang="fr-FR"/>
          </a:p>
        </p:txBody>
      </p:sp>
      <p:sp>
        <p:nvSpPr>
          <p:cNvPr id="3" name="Espace réservé de la date 2"/>
          <p:cNvSpPr>
            <a:spLocks noGrp="1"/>
          </p:cNvSpPr>
          <p:nvPr>
            <p:ph type="dt" idx="1"/>
          </p:nvPr>
        </p:nvSpPr>
        <p:spPr>
          <a:xfrm>
            <a:off x="3850294" y="1"/>
            <a:ext cx="2945862" cy="497333"/>
          </a:xfrm>
          <a:prstGeom prst="rect">
            <a:avLst/>
          </a:prstGeom>
        </p:spPr>
        <p:txBody>
          <a:bodyPr vert="horz" lIns="88221" tIns="44111" rIns="88221" bIns="44111" rtlCol="0"/>
          <a:lstStyle>
            <a:lvl1pPr algn="r">
              <a:defRPr sz="1200"/>
            </a:lvl1pPr>
          </a:lstStyle>
          <a:p>
            <a:fld id="{3F2720F5-7CD1-4ADE-9E56-83C4EAFFCA5B}" type="datetimeFigureOut">
              <a:rPr lang="fr-FR" smtClean="0"/>
              <a:t>05/02/2018</a:t>
            </a:fld>
            <a:endParaRPr lang="fr-FR"/>
          </a:p>
        </p:txBody>
      </p:sp>
      <p:sp>
        <p:nvSpPr>
          <p:cNvPr id="4" name="Espace réservé de l'image des diapositives 3"/>
          <p:cNvSpPr>
            <a:spLocks noGrp="1" noRot="1" noChangeAspect="1"/>
          </p:cNvSpPr>
          <p:nvPr>
            <p:ph type="sldImg" idx="2"/>
          </p:nvPr>
        </p:nvSpPr>
        <p:spPr>
          <a:xfrm>
            <a:off x="1166813" y="339382"/>
            <a:ext cx="4464050" cy="3349625"/>
          </a:xfrm>
          <a:prstGeom prst="rect">
            <a:avLst/>
          </a:prstGeom>
          <a:noFill/>
          <a:ln w="12700">
            <a:solidFill>
              <a:prstClr val="black"/>
            </a:solidFill>
          </a:ln>
        </p:spPr>
        <p:txBody>
          <a:bodyPr vert="horz" lIns="88221" tIns="44111" rIns="88221" bIns="44111" rtlCol="0" anchor="ctr"/>
          <a:lstStyle/>
          <a:p>
            <a:endParaRPr lang="fr-FR"/>
          </a:p>
        </p:txBody>
      </p:sp>
      <p:sp>
        <p:nvSpPr>
          <p:cNvPr id="5" name="Espace réservé des notes 4"/>
          <p:cNvSpPr>
            <a:spLocks noGrp="1"/>
          </p:cNvSpPr>
          <p:nvPr>
            <p:ph type="body" sz="quarter" idx="3"/>
          </p:nvPr>
        </p:nvSpPr>
        <p:spPr>
          <a:xfrm>
            <a:off x="222422" y="3689006"/>
            <a:ext cx="6339016" cy="5875123"/>
          </a:xfrm>
          <a:prstGeom prst="rect">
            <a:avLst/>
          </a:prstGeom>
        </p:spPr>
        <p:txBody>
          <a:bodyPr vert="horz" lIns="88221" tIns="44111" rIns="88221" bIns="44111"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305"/>
            <a:ext cx="2945862" cy="497333"/>
          </a:xfrm>
          <a:prstGeom prst="rect">
            <a:avLst/>
          </a:prstGeom>
        </p:spPr>
        <p:txBody>
          <a:bodyPr vert="horz" lIns="88221" tIns="44111" rIns="88221" bIns="44111"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294" y="9429305"/>
            <a:ext cx="2945862" cy="497333"/>
          </a:xfrm>
          <a:prstGeom prst="rect">
            <a:avLst/>
          </a:prstGeom>
        </p:spPr>
        <p:txBody>
          <a:bodyPr vert="horz" lIns="88221" tIns="44111" rIns="88221" bIns="44111" rtlCol="0" anchor="b"/>
          <a:lstStyle>
            <a:lvl1pPr algn="r">
              <a:defRPr sz="1200"/>
            </a:lvl1pPr>
          </a:lstStyle>
          <a:p>
            <a:fld id="{7FA399AA-945C-407D-A7D6-FBDC98C3F053}" type="slidenum">
              <a:rPr lang="fr-FR" smtClean="0"/>
              <a:t>‹N°›</a:t>
            </a:fld>
            <a:endParaRPr lang="fr-FR"/>
          </a:p>
        </p:txBody>
      </p:sp>
    </p:spTree>
    <p:extLst>
      <p:ext uri="{BB962C8B-B14F-4D97-AF65-F5344CB8AC3E}">
        <p14:creationId xmlns:p14="http://schemas.microsoft.com/office/powerpoint/2010/main" val="2927855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1</a:t>
            </a:fld>
            <a:endParaRPr lang="fr-FR"/>
          </a:p>
        </p:txBody>
      </p:sp>
    </p:spTree>
    <p:extLst>
      <p:ext uri="{BB962C8B-B14F-4D97-AF65-F5344CB8AC3E}">
        <p14:creationId xmlns:p14="http://schemas.microsoft.com/office/powerpoint/2010/main" val="26176145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10</a:t>
            </a:fld>
            <a:endParaRPr lang="fr-FR"/>
          </a:p>
        </p:txBody>
      </p:sp>
    </p:spTree>
    <p:extLst>
      <p:ext uri="{BB962C8B-B14F-4D97-AF65-F5344CB8AC3E}">
        <p14:creationId xmlns:p14="http://schemas.microsoft.com/office/powerpoint/2010/main" val="2222038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13</a:t>
            </a:fld>
            <a:endParaRPr lang="fr-FR"/>
          </a:p>
        </p:txBody>
      </p:sp>
    </p:spTree>
    <p:extLst>
      <p:ext uri="{BB962C8B-B14F-4D97-AF65-F5344CB8AC3E}">
        <p14:creationId xmlns:p14="http://schemas.microsoft.com/office/powerpoint/2010/main" val="30114823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16</a:t>
            </a:fld>
            <a:endParaRPr lang="fr-FR"/>
          </a:p>
        </p:txBody>
      </p:sp>
    </p:spTree>
    <p:extLst>
      <p:ext uri="{BB962C8B-B14F-4D97-AF65-F5344CB8AC3E}">
        <p14:creationId xmlns:p14="http://schemas.microsoft.com/office/powerpoint/2010/main" val="4065908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2</a:t>
            </a:fld>
            <a:endParaRPr lang="fr-FR"/>
          </a:p>
        </p:txBody>
      </p:sp>
    </p:spTree>
    <p:extLst>
      <p:ext uri="{BB962C8B-B14F-4D97-AF65-F5344CB8AC3E}">
        <p14:creationId xmlns:p14="http://schemas.microsoft.com/office/powerpoint/2010/main" val="1437546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3</a:t>
            </a:fld>
            <a:endParaRPr lang="fr-FR"/>
          </a:p>
        </p:txBody>
      </p:sp>
    </p:spTree>
    <p:extLst>
      <p:ext uri="{BB962C8B-B14F-4D97-AF65-F5344CB8AC3E}">
        <p14:creationId xmlns:p14="http://schemas.microsoft.com/office/powerpoint/2010/main" val="1670670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4</a:t>
            </a:fld>
            <a:endParaRPr lang="fr-FR"/>
          </a:p>
        </p:txBody>
      </p:sp>
    </p:spTree>
    <p:extLst>
      <p:ext uri="{BB962C8B-B14F-4D97-AF65-F5344CB8AC3E}">
        <p14:creationId xmlns:p14="http://schemas.microsoft.com/office/powerpoint/2010/main" val="3063843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5</a:t>
            </a:fld>
            <a:endParaRPr lang="fr-FR"/>
          </a:p>
        </p:txBody>
      </p:sp>
    </p:spTree>
    <p:extLst>
      <p:ext uri="{BB962C8B-B14F-4D97-AF65-F5344CB8AC3E}">
        <p14:creationId xmlns:p14="http://schemas.microsoft.com/office/powerpoint/2010/main" val="409584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6</a:t>
            </a:fld>
            <a:endParaRPr lang="fr-FR"/>
          </a:p>
        </p:txBody>
      </p:sp>
    </p:spTree>
    <p:extLst>
      <p:ext uri="{BB962C8B-B14F-4D97-AF65-F5344CB8AC3E}">
        <p14:creationId xmlns:p14="http://schemas.microsoft.com/office/powerpoint/2010/main" val="1622441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4588" y="246063"/>
            <a:ext cx="4464050" cy="3349625"/>
          </a:xfrm>
        </p:spPr>
      </p:sp>
      <p:sp>
        <p:nvSpPr>
          <p:cNvPr id="3" name="Espace réservé des notes 2"/>
          <p:cNvSpPr>
            <a:spLocks noGrp="1"/>
          </p:cNvSpPr>
          <p:nvPr>
            <p:ph type="body" idx="1"/>
          </p:nvPr>
        </p:nvSpPr>
        <p:spPr>
          <a:xfrm>
            <a:off x="383059" y="3600698"/>
            <a:ext cx="6030098" cy="6025215"/>
          </a:xfrm>
        </p:spPr>
        <p:txBody>
          <a:bodyPr/>
          <a:lstStyle/>
          <a:p>
            <a:r>
              <a:rPr lang="fr-FR" sz="1200" b="1" i="1" kern="1200" dirty="0" smtClean="0">
                <a:solidFill>
                  <a:schemeClr val="tx1"/>
                </a:solidFill>
                <a:effectLst/>
                <a:latin typeface="+mn-lt"/>
                <a:ea typeface="+mn-ea"/>
                <a:cs typeface="+mn-cs"/>
              </a:rPr>
              <a:t>Le paysage culturel s’est diversifié</a:t>
            </a:r>
            <a:r>
              <a:rPr lang="fr-FR" sz="1200" b="1" kern="1200" dirty="0" smtClean="0">
                <a:solidFill>
                  <a:schemeClr val="tx1"/>
                </a:solidFill>
                <a:effectLst/>
                <a:latin typeface="+mn-lt"/>
                <a:ea typeface="+mn-ea"/>
                <a:cs typeface="+mn-cs"/>
              </a:rPr>
              <a:t>.</a:t>
            </a:r>
            <a:endParaRPr lang="fr-FR" sz="1200" kern="1200" dirty="0" smtClean="0">
              <a:solidFill>
                <a:schemeClr val="tx1"/>
              </a:solidFill>
              <a:effectLst/>
              <a:latin typeface="+mn-lt"/>
              <a:ea typeface="+mn-ea"/>
              <a:cs typeface="+mn-cs"/>
            </a:endParaRPr>
          </a:p>
          <a:p>
            <a:pPr lvl="0"/>
            <a:r>
              <a:rPr lang="fr-FR" sz="1200" kern="1200" dirty="0" smtClean="0">
                <a:solidFill>
                  <a:schemeClr val="tx1"/>
                </a:solidFill>
                <a:effectLst/>
                <a:latin typeface="+mn-lt"/>
                <a:ea typeface="+mn-ea"/>
                <a:cs typeface="+mn-cs"/>
              </a:rPr>
              <a:t>De </a:t>
            </a:r>
            <a:r>
              <a:rPr lang="fr-FR" sz="1200" b="1" kern="1200" dirty="0" smtClean="0">
                <a:solidFill>
                  <a:schemeClr val="tx1"/>
                </a:solidFill>
                <a:effectLst/>
                <a:latin typeface="+mn-lt"/>
                <a:ea typeface="+mn-ea"/>
                <a:cs typeface="+mn-cs"/>
              </a:rPr>
              <a:t>nouveaux acteurs publics</a:t>
            </a:r>
            <a:r>
              <a:rPr lang="fr-FR" sz="1200" kern="1200" dirty="0" smtClean="0">
                <a:solidFill>
                  <a:schemeClr val="tx1"/>
                </a:solidFill>
                <a:effectLst/>
                <a:latin typeface="+mn-lt"/>
                <a:ea typeface="+mn-ea"/>
                <a:cs typeface="+mn-cs"/>
              </a:rPr>
              <a:t> prennent des responsabilités d’animation culturelle des territoires, en premier lieu les collectivités territoriales qui budgétairement sont presque au même niveau que l’Etat (9,3 Md€), se situent globalement au niveau de celle de l’État. </a:t>
            </a:r>
          </a:p>
          <a:p>
            <a:r>
              <a:rPr lang="fr-FR" sz="1200" kern="1200" dirty="0" smtClean="0">
                <a:solidFill>
                  <a:schemeClr val="tx1"/>
                </a:solidFill>
                <a:effectLst/>
                <a:latin typeface="+mn-lt"/>
                <a:ea typeface="+mn-ea"/>
                <a:cs typeface="+mn-cs"/>
              </a:rPr>
              <a:t>C’est une chance, mais cela peut conduire à des disparités. L’État conserve un rôle éminent pour garantir l’équité territoriale, en matière culturelle comme en bien d’autres. Mais il est questionné dans ses missions, son organisation et son mode de fonctionnement.</a:t>
            </a:r>
          </a:p>
          <a:p>
            <a:pPr lvl="0"/>
            <a:r>
              <a:rPr lang="fr-FR" sz="1200" kern="1200" dirty="0" smtClean="0">
                <a:solidFill>
                  <a:schemeClr val="tx1"/>
                </a:solidFill>
                <a:effectLst/>
                <a:latin typeface="+mn-lt"/>
                <a:ea typeface="+mn-ea"/>
                <a:cs typeface="+mn-cs"/>
              </a:rPr>
              <a:t>La </a:t>
            </a:r>
            <a:r>
              <a:rPr lang="fr-FR" sz="1200" b="1" kern="1200" dirty="0" smtClean="0">
                <a:solidFill>
                  <a:schemeClr val="tx1"/>
                </a:solidFill>
                <a:effectLst/>
                <a:latin typeface="+mn-lt"/>
                <a:ea typeface="+mn-ea"/>
                <a:cs typeface="+mn-cs"/>
              </a:rPr>
              <a:t>croissance de l’offre culturelle</a:t>
            </a:r>
            <a:r>
              <a:rPr lang="fr-FR" sz="1200" kern="1200" dirty="0" smtClean="0">
                <a:solidFill>
                  <a:schemeClr val="tx1"/>
                </a:solidFill>
                <a:effectLst/>
                <a:latin typeface="+mn-lt"/>
                <a:ea typeface="+mn-ea"/>
                <a:cs typeface="+mn-cs"/>
              </a:rPr>
              <a:t> est le fruit de décennies d’équipement et de politiques culturelles ; elle est exceptionnellement riche aujourd’hui ; la question posée est celle de l’accès de tous à cette offre. La Ministre l’a dit en parlant de « ségrégation culturelle » comme étant le nouveau combat.</a:t>
            </a:r>
          </a:p>
          <a:p>
            <a:pPr lvl="0"/>
            <a:r>
              <a:rPr lang="fr-FR" sz="1200" kern="1200" dirty="0" smtClean="0">
                <a:solidFill>
                  <a:schemeClr val="tx1"/>
                </a:solidFill>
                <a:effectLst/>
                <a:latin typeface="+mn-lt"/>
                <a:ea typeface="+mn-ea"/>
                <a:cs typeface="+mn-cs"/>
              </a:rPr>
              <a:t>La </a:t>
            </a:r>
            <a:r>
              <a:rPr lang="fr-FR" sz="1200" b="1" kern="1200" dirty="0" smtClean="0">
                <a:solidFill>
                  <a:schemeClr val="tx1"/>
                </a:solidFill>
                <a:effectLst/>
                <a:latin typeface="+mn-lt"/>
                <a:ea typeface="+mn-ea"/>
                <a:cs typeface="+mn-cs"/>
              </a:rPr>
              <a:t>révolution numérique</a:t>
            </a:r>
            <a:r>
              <a:rPr lang="fr-FR" sz="1200" kern="1200" dirty="0" smtClean="0">
                <a:solidFill>
                  <a:schemeClr val="tx1"/>
                </a:solidFill>
                <a:effectLst/>
                <a:latin typeface="+mn-lt"/>
                <a:ea typeface="+mn-ea"/>
                <a:cs typeface="+mn-cs"/>
              </a:rPr>
              <a:t> transforme les usages culturels et les modèles économiques. C’est une opportunité si le numérique est mis au service de la transmission de la culture. C’est une menace si la Culture est considérée comme une simple marchandise. Les GAFA peuvent apporter une contribution à la diffusion culturelle, mais ils réinterrogent l’Etat dans son rôle : régulateur certes, mais aussi contrôleur (anti-trust ?), voire tiers de confiance ? Au-delà, le numérique implique de repenser notre manière de travailler en interne comme avec nos usagers.</a:t>
            </a:r>
          </a:p>
          <a:p>
            <a:endParaRPr lang="fr-FR" sz="1200" b="1" i="1" kern="1200" dirty="0" smtClean="0">
              <a:solidFill>
                <a:schemeClr val="tx1"/>
              </a:solidFill>
              <a:effectLst/>
              <a:latin typeface="+mn-lt"/>
              <a:ea typeface="+mn-ea"/>
              <a:cs typeface="+mn-cs"/>
            </a:endParaRPr>
          </a:p>
          <a:p>
            <a:r>
              <a:rPr lang="fr-FR" sz="1200" b="1" i="1" kern="1200" dirty="0" smtClean="0">
                <a:solidFill>
                  <a:schemeClr val="tx1"/>
                </a:solidFill>
                <a:effectLst/>
                <a:latin typeface="+mn-lt"/>
                <a:ea typeface="+mn-ea"/>
                <a:cs typeface="+mn-cs"/>
              </a:rPr>
              <a:t>L’action de notre ministère a évolué.</a:t>
            </a:r>
            <a:endParaRPr lang="fr-FR" sz="1200" kern="1200" dirty="0" smtClean="0">
              <a:solidFill>
                <a:schemeClr val="tx1"/>
              </a:solidFill>
              <a:effectLst/>
              <a:latin typeface="+mn-lt"/>
              <a:ea typeface="+mn-ea"/>
              <a:cs typeface="+mn-cs"/>
            </a:endParaRPr>
          </a:p>
          <a:p>
            <a:pPr lvl="0"/>
            <a:r>
              <a:rPr lang="fr-FR" sz="1200" kern="1200" dirty="0" smtClean="0">
                <a:solidFill>
                  <a:schemeClr val="tx1"/>
                </a:solidFill>
                <a:effectLst/>
                <a:latin typeface="+mn-lt"/>
                <a:ea typeface="+mn-ea"/>
                <a:cs typeface="+mn-cs"/>
              </a:rPr>
              <a:t>Aujourd’hui, l’essentiel de nos moyens humains et financiers sont déployés, au plus près du terrain, des usagers comme des acteurs du secteur, grâce à notre réseau de DRAC et nos opérateurs. Mais toutes les conséquences de ces évolutions n’ont pas été tirées, notamment en ce qui concerne le </a:t>
            </a:r>
            <a:r>
              <a:rPr lang="fr-FR" sz="1200" b="1" kern="1200" dirty="0" smtClean="0">
                <a:solidFill>
                  <a:schemeClr val="tx1"/>
                </a:solidFill>
                <a:effectLst/>
                <a:latin typeface="+mn-lt"/>
                <a:ea typeface="+mn-ea"/>
                <a:cs typeface="+mn-cs"/>
              </a:rPr>
              <a:t>rôle de tutelle</a:t>
            </a:r>
            <a:r>
              <a:rPr lang="fr-FR" sz="1200" kern="1200" dirty="0" smtClean="0">
                <a:solidFill>
                  <a:schemeClr val="tx1"/>
                </a:solidFill>
                <a:effectLst/>
                <a:latin typeface="+mn-lt"/>
                <a:ea typeface="+mn-ea"/>
                <a:cs typeface="+mn-cs"/>
              </a:rPr>
              <a:t> et </a:t>
            </a:r>
            <a:r>
              <a:rPr lang="fr-FR" sz="1200" b="1" kern="1200" dirty="0" smtClean="0">
                <a:solidFill>
                  <a:schemeClr val="tx1"/>
                </a:solidFill>
                <a:effectLst/>
                <a:latin typeface="+mn-lt"/>
                <a:ea typeface="+mn-ea"/>
                <a:cs typeface="+mn-cs"/>
              </a:rPr>
              <a:t>d’évaluation</a:t>
            </a:r>
            <a:r>
              <a:rPr lang="fr-FR" sz="1200" kern="1200" dirty="0" smtClean="0">
                <a:solidFill>
                  <a:schemeClr val="tx1"/>
                </a:solidFill>
                <a:effectLst/>
                <a:latin typeface="+mn-lt"/>
                <a:ea typeface="+mn-ea"/>
                <a:cs typeface="+mn-cs"/>
              </a:rPr>
              <a:t> que doit jouer l’administration centrale.</a:t>
            </a:r>
          </a:p>
          <a:p>
            <a:pPr lvl="0"/>
            <a:r>
              <a:rPr lang="fr-FR" sz="1200" kern="1200" dirty="0" smtClean="0">
                <a:solidFill>
                  <a:schemeClr val="tx1"/>
                </a:solidFill>
                <a:effectLst/>
                <a:latin typeface="+mn-lt"/>
                <a:ea typeface="+mn-ea"/>
                <a:cs typeface="+mn-cs"/>
              </a:rPr>
              <a:t>Par ailleurs, les dispositifs d’intervention, les modalités d’action se sédimentent, aboutissant à une complexité qui se fait au détriment des bénéficiaires de nos politiques. Il y a ainsi un enjeu crucial de </a:t>
            </a:r>
            <a:r>
              <a:rPr lang="fr-FR" sz="1200" b="1" kern="1200" dirty="0" smtClean="0">
                <a:solidFill>
                  <a:schemeClr val="tx1"/>
                </a:solidFill>
                <a:effectLst/>
                <a:latin typeface="+mn-lt"/>
                <a:ea typeface="+mn-ea"/>
                <a:cs typeface="+mn-cs"/>
              </a:rPr>
              <a:t>simplification et de lisibilité</a:t>
            </a:r>
            <a:r>
              <a:rPr lang="fr-FR" sz="1200" kern="1200" dirty="0" smtClean="0">
                <a:solidFill>
                  <a:schemeClr val="tx1"/>
                </a:solidFill>
                <a:effectLst/>
                <a:latin typeface="+mn-lt"/>
                <a:ea typeface="+mn-ea"/>
                <a:cs typeface="+mn-cs"/>
              </a:rPr>
              <a:t> externes. Des </a:t>
            </a:r>
            <a:r>
              <a:rPr lang="fr-FR" sz="1200" b="1" kern="1200" dirty="0" smtClean="0">
                <a:solidFill>
                  <a:schemeClr val="tx1"/>
                </a:solidFill>
                <a:effectLst/>
                <a:latin typeface="+mn-lt"/>
                <a:ea typeface="+mn-ea"/>
                <a:cs typeface="+mn-cs"/>
              </a:rPr>
              <a:t>normes</a:t>
            </a:r>
            <a:r>
              <a:rPr lang="fr-FR" sz="1200" kern="1200" dirty="0" smtClean="0">
                <a:solidFill>
                  <a:schemeClr val="tx1"/>
                </a:solidFill>
                <a:effectLst/>
                <a:latin typeface="+mn-lt"/>
                <a:ea typeface="+mn-ea"/>
                <a:cs typeface="+mn-cs"/>
              </a:rPr>
              <a:t> comme des </a:t>
            </a:r>
            <a:r>
              <a:rPr lang="fr-FR" sz="1200" b="1" kern="1200" dirty="0" smtClean="0">
                <a:solidFill>
                  <a:schemeClr val="tx1"/>
                </a:solidFill>
                <a:effectLst/>
                <a:latin typeface="+mn-lt"/>
                <a:ea typeface="+mn-ea"/>
                <a:cs typeface="+mn-cs"/>
              </a:rPr>
              <a:t>démarches</a:t>
            </a:r>
            <a:r>
              <a:rPr lang="fr-FR" sz="1200" kern="1200" dirty="0" smtClean="0">
                <a:solidFill>
                  <a:schemeClr val="tx1"/>
                </a:solidFill>
                <a:effectLst/>
                <a:latin typeface="+mn-lt"/>
                <a:ea typeface="+mn-ea"/>
                <a:cs typeface="+mn-cs"/>
              </a:rPr>
              <a:t> pour nos usagers et les bénéficiaires de nos aides. C’est aussi une nouvelle relation à inventer avec eux.</a:t>
            </a:r>
          </a:p>
          <a:p>
            <a:endParaRPr lang="fr-FR" dirty="0" smtClean="0"/>
          </a:p>
          <a:p>
            <a:r>
              <a:rPr lang="fr-FR" dirty="0" smtClean="0"/>
              <a:t>Et </a:t>
            </a:r>
            <a:r>
              <a:rPr lang="fr-FR" dirty="0"/>
              <a:t>puis il y a le contexte global de l’action publique. Ce contexte est celui d’une </a:t>
            </a:r>
            <a:r>
              <a:rPr lang="fr-FR" b="1" dirty="0"/>
              <a:t>maîtrise de la dépense et de l’emploi publics</a:t>
            </a:r>
            <a:r>
              <a:rPr lang="fr-FR" dirty="0"/>
              <a:t>. Nous ne pouvons pas nous exonérer de contribuer à cet effort dès lors qu’il permet de garantir également la pérennité de notre modèle culturel.</a:t>
            </a:r>
          </a:p>
          <a:p>
            <a:endParaRPr lang="fr-FR" dirty="0"/>
          </a:p>
        </p:txBody>
      </p:sp>
      <p:sp>
        <p:nvSpPr>
          <p:cNvPr id="4" name="Espace réservé du numéro de diapositive 3"/>
          <p:cNvSpPr>
            <a:spLocks noGrp="1"/>
          </p:cNvSpPr>
          <p:nvPr>
            <p:ph type="sldNum" sz="quarter" idx="10"/>
          </p:nvPr>
        </p:nvSpPr>
        <p:spPr/>
        <p:txBody>
          <a:bodyPr/>
          <a:lstStyle/>
          <a:p>
            <a:fld id="{7FA399AA-945C-407D-A7D6-FBDC98C3F053}" type="slidenum">
              <a:rPr lang="fr-FR" smtClean="0"/>
              <a:t>7</a:t>
            </a:fld>
            <a:endParaRPr lang="fr-FR"/>
          </a:p>
        </p:txBody>
      </p:sp>
    </p:spTree>
    <p:extLst>
      <p:ext uri="{BB962C8B-B14F-4D97-AF65-F5344CB8AC3E}">
        <p14:creationId xmlns:p14="http://schemas.microsoft.com/office/powerpoint/2010/main" val="2716538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26987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8</a:t>
            </a:fld>
            <a:endParaRPr lang="fr-FR"/>
          </a:p>
        </p:txBody>
      </p:sp>
      <p:sp>
        <p:nvSpPr>
          <p:cNvPr id="6" name="Espace réservé des notes 5"/>
          <p:cNvSpPr>
            <a:spLocks noGrp="1"/>
          </p:cNvSpPr>
          <p:nvPr>
            <p:ph type="body" idx="1"/>
          </p:nvPr>
        </p:nvSpPr>
        <p:spPr/>
        <p:txBody>
          <a:bodyPr/>
          <a:lstStyle/>
          <a:p>
            <a:r>
              <a:rPr lang="fr-FR" dirty="0" err="1" smtClean="0"/>
              <a:t>Cf</a:t>
            </a:r>
            <a:r>
              <a:rPr lang="fr-FR" dirty="0" smtClean="0"/>
              <a:t> document</a:t>
            </a:r>
            <a:r>
              <a:rPr lang="fr-FR" baseline="0" dirty="0" smtClean="0"/>
              <a:t> </a:t>
            </a:r>
            <a:r>
              <a:rPr lang="fr-FR" dirty="0" smtClean="0"/>
              <a:t>séparé (ne passe pas ici)</a:t>
            </a:r>
            <a:endParaRPr lang="fr-FR" dirty="0"/>
          </a:p>
        </p:txBody>
      </p:sp>
    </p:spTree>
    <p:extLst>
      <p:ext uri="{BB962C8B-B14F-4D97-AF65-F5344CB8AC3E}">
        <p14:creationId xmlns:p14="http://schemas.microsoft.com/office/powerpoint/2010/main" val="3146106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66813" y="339725"/>
            <a:ext cx="4464050" cy="3349625"/>
          </a:xfrm>
        </p:spPr>
      </p:sp>
      <p:sp>
        <p:nvSpPr>
          <p:cNvPr id="4" name="Espace réservé du numéro de diapositive 3"/>
          <p:cNvSpPr>
            <a:spLocks noGrp="1"/>
          </p:cNvSpPr>
          <p:nvPr>
            <p:ph type="sldNum" sz="quarter" idx="10"/>
          </p:nvPr>
        </p:nvSpPr>
        <p:spPr/>
        <p:txBody>
          <a:bodyPr/>
          <a:lstStyle/>
          <a:p>
            <a:fld id="{7FA399AA-945C-407D-A7D6-FBDC98C3F053}" type="slidenum">
              <a:rPr lang="fr-FR" smtClean="0"/>
              <a:t>9</a:t>
            </a:fld>
            <a:endParaRPr lang="fr-FR"/>
          </a:p>
        </p:txBody>
      </p:sp>
    </p:spTree>
    <p:extLst>
      <p:ext uri="{BB962C8B-B14F-4D97-AF65-F5344CB8AC3E}">
        <p14:creationId xmlns:p14="http://schemas.microsoft.com/office/powerpoint/2010/main" val="3850479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Diapositive de titre">
    <p:bg>
      <p:bgPr>
        <a:solidFill>
          <a:schemeClr val="accent5">
            <a:lumMod val="50000"/>
          </a:schemeClr>
        </a:solidFill>
        <a:effectLst/>
      </p:bgPr>
    </p:bg>
    <p:spTree>
      <p:nvGrpSpPr>
        <p:cNvPr id="1" name=""/>
        <p:cNvGrpSpPr/>
        <p:nvPr/>
      </p:nvGrpSpPr>
      <p:grpSpPr>
        <a:xfrm>
          <a:off x="0" y="0"/>
          <a:ext cx="0" cy="0"/>
          <a:chOff x="0" y="0"/>
          <a:chExt cx="0" cy="0"/>
        </a:xfrm>
      </p:grpSpPr>
      <p:sp>
        <p:nvSpPr>
          <p:cNvPr id="12" name="Rectangle 11"/>
          <p:cNvSpPr/>
          <p:nvPr userDrawn="1"/>
        </p:nvSpPr>
        <p:spPr>
          <a:xfrm>
            <a:off x="-36072" y="1"/>
            <a:ext cx="9180072" cy="6857999"/>
          </a:xfrm>
          <a:prstGeom prst="rect">
            <a:avLst/>
          </a:prstGeom>
          <a:gradFill flip="none" rotWithShape="1">
            <a:gsLst>
              <a:gs pos="0">
                <a:srgbClr val="163F70"/>
              </a:gs>
              <a:gs pos="71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re 1"/>
          <p:cNvSpPr>
            <a:spLocks noGrp="1"/>
          </p:cNvSpPr>
          <p:nvPr>
            <p:ph type="ctrTitle"/>
          </p:nvPr>
        </p:nvSpPr>
        <p:spPr>
          <a:xfrm>
            <a:off x="3898002" y="2743200"/>
            <a:ext cx="4877697" cy="2570163"/>
          </a:xfrm>
        </p:spPr>
        <p:txBody>
          <a:bodyPr anchor="t">
            <a:normAutofit/>
          </a:bodyPr>
          <a:lstStyle>
            <a:lvl1pPr algn="l">
              <a:defRPr sz="3200">
                <a:solidFill>
                  <a:schemeClr val="bg1"/>
                </a:solidFill>
                <a:latin typeface="Arial" panose="020B0604020202020204" pitchFamily="34" charset="0"/>
                <a:cs typeface="Arial" panose="020B0604020202020204"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897956" y="5450682"/>
            <a:ext cx="4880177" cy="548481"/>
          </a:xfrm>
        </p:spPr>
        <p:txBody>
          <a:bodyPr anchor="b">
            <a:noAutofit/>
          </a:bodyPr>
          <a:lstStyle>
            <a:lvl1pPr marL="0" indent="0" algn="l">
              <a:buNone/>
              <a:defRPr sz="2000">
                <a:solidFill>
                  <a:schemeClr val="accent1">
                    <a:lumMod val="40000"/>
                    <a:lumOff val="60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05/02/2018</a:t>
            </a:fld>
            <a:endParaRPr lang="fr-FR"/>
          </a:p>
        </p:txBody>
      </p:sp>
      <p:sp>
        <p:nvSpPr>
          <p:cNvPr id="5" name="Espace réservé du pied de page 4"/>
          <p:cNvSpPr>
            <a:spLocks noGrp="1"/>
          </p:cNvSpPr>
          <p:nvPr>
            <p:ph type="ftr" sz="quarter" idx="11"/>
          </p:nvPr>
        </p:nvSpPr>
        <p:spPr/>
        <p:txBody>
          <a:bodyPr/>
          <a:lstStyle/>
          <a:p>
            <a:endParaRPr lang="fr-F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427" y="584792"/>
            <a:ext cx="1079754" cy="1387881"/>
          </a:xfrm>
          <a:prstGeom prst="rect">
            <a:avLst/>
          </a:prstGeom>
        </p:spPr>
      </p:pic>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63072" y="1"/>
            <a:ext cx="35871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90731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7488" y="1902610"/>
            <a:ext cx="7260976" cy="4502150"/>
          </a:xfrm>
        </p:spPr>
        <p:txBody>
          <a:bodyPr>
            <a:normAutofit/>
          </a:bodyPr>
          <a:lstStyle>
            <a:lvl1pPr marL="342900" indent="-342900">
              <a:buFont typeface="Arial" panose="020B0604020202020204" pitchFamily="34" charset="0"/>
              <a:buChar char="•"/>
              <a:defRPr sz="2000"/>
            </a:lvl1pPr>
            <a:lvl2pPr>
              <a:defRPr sz="2000"/>
            </a:lvl2pPr>
            <a:lvl3pPr>
              <a:defRPr sz="1800"/>
            </a:lvl3pPr>
            <a:lvl4pPr>
              <a:defRPr sz="1600"/>
            </a:lvl4pPr>
            <a:lvl5pPr>
              <a:defRPr sz="160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05/02/2018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1"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12" name="Titre 1"/>
          <p:cNvSpPr>
            <a:spLocks noGrp="1"/>
          </p:cNvSpPr>
          <p:nvPr>
            <p:ph type="title"/>
          </p:nvPr>
        </p:nvSpPr>
        <p:spPr>
          <a:xfrm>
            <a:off x="1487488" y="929895"/>
            <a:ext cx="7259636" cy="743694"/>
          </a:xfrm>
        </p:spPr>
        <p:txBody>
          <a:bodyPr anchor="t"/>
          <a:lstStyle>
            <a:lvl1pPr>
              <a:lnSpc>
                <a:spcPts val="3200"/>
              </a:lnSpc>
              <a:defRPr/>
            </a:lvl1pPr>
          </a:lstStyle>
          <a:p>
            <a:r>
              <a:rPr lang="fr-FR" smtClean="0"/>
              <a:t>Modifiez le style du titre</a:t>
            </a:r>
            <a:endParaRPr lang="fr-FR" dirty="0"/>
          </a:p>
        </p:txBody>
      </p:sp>
      <p:sp>
        <p:nvSpPr>
          <p:cNvPr id="13" name="Rectangle 12"/>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Tree>
    <p:extLst>
      <p:ext uri="{BB962C8B-B14F-4D97-AF65-F5344CB8AC3E}">
        <p14:creationId xmlns:p14="http://schemas.microsoft.com/office/powerpoint/2010/main" val="72038080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3888" y="1812505"/>
            <a:ext cx="8124576" cy="4785145"/>
          </a:xfrm>
        </p:spPr>
        <p:txBody>
          <a:bodyPr>
            <a:normAutofit/>
          </a:bodyPr>
          <a:lstStyle>
            <a:lvl1pPr marL="276225" indent="-276225">
              <a:lnSpc>
                <a:spcPts val="1900"/>
              </a:lnSpc>
              <a:spcBef>
                <a:spcPts val="600"/>
              </a:spcBef>
              <a:buClr>
                <a:schemeClr val="accent1">
                  <a:lumMod val="75000"/>
                </a:schemeClr>
              </a:buClr>
              <a:buFont typeface="Arial" panose="020B0604020202020204" pitchFamily="34" charset="0"/>
              <a:buChar char="⁄"/>
              <a:defRPr sz="2000" b="1">
                <a:solidFill>
                  <a:schemeClr val="accent1">
                    <a:lumMod val="75000"/>
                  </a:schemeClr>
                </a:solidFill>
              </a:defRPr>
            </a:lvl1pPr>
            <a:lvl2pPr marL="542925" indent="-257175">
              <a:lnSpc>
                <a:spcPts val="1900"/>
              </a:lnSpc>
              <a:spcBef>
                <a:spcPts val="600"/>
              </a:spcBef>
              <a:buFont typeface="Arial" panose="020B0604020202020204" pitchFamily="34" charset="0"/>
              <a:buChar char="•"/>
              <a:defRPr sz="2000"/>
            </a:lvl2pPr>
            <a:lvl3pPr>
              <a:lnSpc>
                <a:spcPts val="1900"/>
              </a:lnSpc>
              <a:spcBef>
                <a:spcPts val="600"/>
              </a:spcBef>
              <a:defRPr sz="1800"/>
            </a:lvl3pPr>
            <a:lvl4pPr>
              <a:lnSpc>
                <a:spcPts val="1900"/>
              </a:lnSpc>
              <a:spcBef>
                <a:spcPts val="600"/>
              </a:spcBef>
              <a:defRPr sz="1600"/>
            </a:lvl4pPr>
            <a:lvl5pPr>
              <a:lnSpc>
                <a:spcPts val="1900"/>
              </a:lnSpc>
              <a:spcBef>
                <a:spcPts val="600"/>
              </a:spcBef>
              <a:defRPr sz="1600"/>
            </a:lvl5pPr>
          </a:lstStyle>
          <a:p>
            <a:pPr lvl="0"/>
            <a:r>
              <a:rPr lang="fr-FR" dirty="0" smtClean="0"/>
              <a:t>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05/02/2018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1"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2" name="Titre 1"/>
          <p:cNvSpPr>
            <a:spLocks noGrp="1"/>
          </p:cNvSpPr>
          <p:nvPr>
            <p:ph type="title"/>
          </p:nvPr>
        </p:nvSpPr>
        <p:spPr>
          <a:xfrm>
            <a:off x="623887" y="972290"/>
            <a:ext cx="8123237" cy="743694"/>
          </a:xfrm>
        </p:spPr>
        <p:txBody>
          <a:bodyPr anchor="t">
            <a:normAutofit/>
          </a:bodyPr>
          <a:lstStyle>
            <a:lvl1pPr>
              <a:lnSpc>
                <a:spcPts val="2800"/>
              </a:lnSpc>
              <a:defRPr sz="3000"/>
            </a:lvl1pPr>
          </a:lstStyle>
          <a:p>
            <a:r>
              <a:rPr lang="fr-FR" smtClean="0"/>
              <a:t>Modifiez le style du titre</a:t>
            </a:r>
            <a:endParaRPr lang="fr-FR" dirty="0"/>
          </a:p>
        </p:txBody>
      </p:sp>
      <p:sp>
        <p:nvSpPr>
          <p:cNvPr id="12" name="Rectangle 11"/>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Tree>
    <p:extLst>
      <p:ext uri="{BB962C8B-B14F-4D97-AF65-F5344CB8AC3E}">
        <p14:creationId xmlns:p14="http://schemas.microsoft.com/office/powerpoint/2010/main" val="43180078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23888" y="866395"/>
            <a:ext cx="8052568" cy="1143000"/>
          </a:xfrm>
        </p:spPr>
        <p:txBody>
          <a:bodyPr anchor="t">
            <a:normAutofit/>
          </a:bodyPr>
          <a:lstStyle>
            <a:lvl1pPr>
              <a:defRPr sz="3000"/>
            </a:lvl1pPr>
          </a:lstStyle>
          <a:p>
            <a:r>
              <a:rPr lang="fr-FR" smtClean="0"/>
              <a:t>Modifiez le style du titre</a:t>
            </a:r>
            <a:endParaRPr lang="fr-FR" dirty="0"/>
          </a:p>
        </p:txBody>
      </p:sp>
      <p:sp>
        <p:nvSpPr>
          <p:cNvPr id="3" name="Espace réservé du contenu 2"/>
          <p:cNvSpPr>
            <a:spLocks noGrp="1"/>
          </p:cNvSpPr>
          <p:nvPr>
            <p:ph sz="half" idx="1"/>
          </p:nvPr>
        </p:nvSpPr>
        <p:spPr>
          <a:xfrm>
            <a:off x="495300" y="2124075"/>
            <a:ext cx="4038600" cy="4002088"/>
          </a:xfrm>
        </p:spPr>
        <p:txBody>
          <a:bodyPr>
            <a:normAutofit/>
          </a:bodyPr>
          <a:lstStyle>
            <a:lvl1pPr marL="276225" indent="-276225">
              <a:defRPr sz="2400">
                <a:solidFill>
                  <a:schemeClr val="accent5">
                    <a:lumMod val="75000"/>
                  </a:schemeClr>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2124075"/>
            <a:ext cx="4038600" cy="4002088"/>
          </a:xfrm>
        </p:spPr>
        <p:txBody>
          <a:bodyPr>
            <a:normAutofit/>
          </a:bodyPr>
          <a:lstStyle>
            <a:lvl1pPr marL="266700" indent="-266700">
              <a:defRPr sz="2400">
                <a:solidFill>
                  <a:schemeClr val="accent5">
                    <a:lumMod val="75000"/>
                  </a:schemeClr>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e la date 4"/>
          <p:cNvSpPr>
            <a:spLocks noGrp="1"/>
          </p:cNvSpPr>
          <p:nvPr>
            <p:ph type="dt" sz="half" idx="10"/>
          </p:nvPr>
        </p:nvSpPr>
        <p:spPr/>
        <p:txBody>
          <a:bodyPr/>
          <a:lstStyle/>
          <a:p>
            <a:fld id="{CB5CD431-8979-40BA-906D-370E0EB62E2B}" type="datetimeFigureOut">
              <a:rPr lang="fr-FR" smtClean="0"/>
              <a:t>05/02/2018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9"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0"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84879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23888" y="866395"/>
            <a:ext cx="8052568" cy="1143000"/>
          </a:xfrm>
        </p:spPr>
        <p:txBody>
          <a:bodyPr anchor="t">
            <a:normAutofit/>
          </a:bodyPr>
          <a:lstStyle>
            <a:lvl1pPr>
              <a:defRPr sz="3000"/>
            </a:lvl1pPr>
          </a:lstStyle>
          <a:p>
            <a:r>
              <a:rPr lang="fr-FR" smtClean="0"/>
              <a:t>Modifiez le style du titre</a:t>
            </a:r>
            <a:endParaRPr lang="fr-FR" dirty="0"/>
          </a:p>
        </p:txBody>
      </p:sp>
      <p:sp>
        <p:nvSpPr>
          <p:cNvPr id="3" name="Espace réservé de la date 2"/>
          <p:cNvSpPr>
            <a:spLocks noGrp="1"/>
          </p:cNvSpPr>
          <p:nvPr>
            <p:ph type="dt" sz="half" idx="10"/>
          </p:nvPr>
        </p:nvSpPr>
        <p:spPr/>
        <p:txBody>
          <a:bodyPr/>
          <a:lstStyle/>
          <a:p>
            <a:fld id="{CB5CD431-8979-40BA-906D-370E0EB62E2B}" type="datetimeFigureOut">
              <a:rPr lang="fr-FR" smtClean="0"/>
              <a:t>05/02/2018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8A3DE8-BFA3-4C80-A813-E33BBD8340D7}" type="slidenum">
              <a:rPr lang="fr-FR" smtClean="0"/>
              <a:t>‹N°›</a:t>
            </a:fld>
            <a:endParaRPr lang="fr-FR"/>
          </a:p>
        </p:txBody>
      </p:sp>
      <p:sp>
        <p:nvSpPr>
          <p:cNvPr id="6" name="Rectangle 5"/>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7"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8"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144805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5CD431-8979-40BA-906D-370E0EB62E2B}" type="datetimeFigureOut">
              <a:rPr lang="fr-FR" smtClean="0"/>
              <a:t>05/02/2018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8A3DE8-BFA3-4C80-A813-E33BBD8340D7}" type="slidenum">
              <a:rPr lang="fr-FR" smtClean="0"/>
              <a:t>‹N°›</a:t>
            </a:fld>
            <a:endParaRPr lang="fr-FR"/>
          </a:p>
        </p:txBody>
      </p:sp>
      <p:sp>
        <p:nvSpPr>
          <p:cNvPr id="5"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6"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8" name="Rectangle 7"/>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Tree>
    <p:extLst>
      <p:ext uri="{BB962C8B-B14F-4D97-AF65-F5344CB8AC3E}">
        <p14:creationId xmlns:p14="http://schemas.microsoft.com/office/powerpoint/2010/main" val="350235135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19125" y="997314"/>
            <a:ext cx="3008313" cy="908050"/>
          </a:xfrm>
        </p:spPr>
        <p:txBody>
          <a:bodyPr anchor="t">
            <a:noAutofit/>
          </a:bodyPr>
          <a:lstStyle>
            <a:lvl1pPr algn="l">
              <a:defRPr sz="2000" b="1"/>
            </a:lvl1pPr>
          </a:lstStyle>
          <a:p>
            <a:r>
              <a:rPr lang="fr-FR" smtClean="0"/>
              <a:t>Modifiez le style du titre</a:t>
            </a:r>
            <a:endParaRPr lang="fr-FR" dirty="0"/>
          </a:p>
        </p:txBody>
      </p:sp>
      <p:sp>
        <p:nvSpPr>
          <p:cNvPr id="3" name="Espace réservé du contenu 2"/>
          <p:cNvSpPr>
            <a:spLocks noGrp="1"/>
          </p:cNvSpPr>
          <p:nvPr>
            <p:ph idx="1"/>
          </p:nvPr>
        </p:nvSpPr>
        <p:spPr>
          <a:xfrm>
            <a:off x="3841750" y="949690"/>
            <a:ext cx="5111750" cy="5384800"/>
          </a:xfrm>
        </p:spPr>
        <p:txBody>
          <a:bodyPr>
            <a:normAutofit/>
          </a:bodyPr>
          <a:lstStyle>
            <a:lvl1pPr marL="266700" indent="-266700">
              <a:defRPr sz="2400">
                <a:solidFill>
                  <a:schemeClr val="accent5">
                    <a:lumMod val="75000"/>
                  </a:schemeClr>
                </a:solidFill>
              </a:defRPr>
            </a:lvl1pPr>
            <a:lvl2pPr marL="542925" indent="-276225">
              <a:defRPr sz="2000"/>
            </a:lvl2pPr>
            <a:lvl3pPr marL="809625" indent="-266700">
              <a:defRPr sz="1800"/>
            </a:lvl3pPr>
            <a:lvl4pPr marL="1162050" indent="-352425">
              <a:defRPr sz="1600"/>
            </a:lvl4pPr>
            <a:lvl5pPr marL="1438275" indent="-276225">
              <a:defRPr sz="16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texte 3"/>
          <p:cNvSpPr>
            <a:spLocks noGrp="1"/>
          </p:cNvSpPr>
          <p:nvPr>
            <p:ph type="body" sz="half" idx="2"/>
          </p:nvPr>
        </p:nvSpPr>
        <p:spPr>
          <a:xfrm>
            <a:off x="619125" y="1905365"/>
            <a:ext cx="3008313" cy="44783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05/02/2018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9"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0"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12" name="Rectangle 11"/>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Tree>
    <p:extLst>
      <p:ext uri="{BB962C8B-B14F-4D97-AF65-F5344CB8AC3E}">
        <p14:creationId xmlns:p14="http://schemas.microsoft.com/office/powerpoint/2010/main" val="256826230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7487" y="4800600"/>
            <a:ext cx="7259637" cy="566738"/>
          </a:xfrm>
        </p:spPr>
        <p:txBody>
          <a:bodyPr anchor="b"/>
          <a:lstStyle>
            <a:lvl1pPr algn="l">
              <a:defRPr sz="2000" b="1"/>
            </a:lvl1pPr>
          </a:lstStyle>
          <a:p>
            <a:r>
              <a:rPr lang="fr-FR" smtClean="0"/>
              <a:t>Modifiez le style du titre</a:t>
            </a:r>
            <a:endParaRPr lang="fr-FR" dirty="0"/>
          </a:p>
        </p:txBody>
      </p:sp>
      <p:sp>
        <p:nvSpPr>
          <p:cNvPr id="3" name="Espace réservé pour une image  2"/>
          <p:cNvSpPr>
            <a:spLocks noGrp="1"/>
          </p:cNvSpPr>
          <p:nvPr>
            <p:ph type="pic" idx="1"/>
          </p:nvPr>
        </p:nvSpPr>
        <p:spPr>
          <a:xfrm>
            <a:off x="1487489" y="971549"/>
            <a:ext cx="7259636" cy="3756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487487" y="5367338"/>
            <a:ext cx="725963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05/02/2018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9"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796552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ank Slide">
    <p:spTree>
      <p:nvGrpSpPr>
        <p:cNvPr id="1" name=""/>
        <p:cNvGrpSpPr/>
        <p:nvPr/>
      </p:nvGrpSpPr>
      <p:grpSpPr>
        <a:xfrm>
          <a:off x="0" y="0"/>
          <a:ext cx="0" cy="0"/>
          <a:chOff x="0" y="0"/>
          <a:chExt cx="0" cy="0"/>
        </a:xfrm>
      </p:grpSpPr>
      <p:sp>
        <p:nvSpPr>
          <p:cNvPr id="10"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4" name="Rectangle 3"/>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9"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192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7488" y="1902610"/>
            <a:ext cx="7260976" cy="4502150"/>
          </a:xfrm>
        </p:spPr>
        <p:txBody>
          <a:bodyPr>
            <a:normAutofit/>
          </a:bodyPr>
          <a:lstStyle>
            <a:lvl1pPr marL="342900" indent="-342900">
              <a:buFont typeface="Arial" panose="020B0604020202020204" pitchFamily="34" charset="0"/>
              <a:buChar char="•"/>
              <a:defRPr sz="2000"/>
            </a:lvl1pPr>
            <a:lvl2pPr>
              <a:defRPr sz="2000"/>
            </a:lvl2pPr>
            <a:lvl3pPr>
              <a:defRPr sz="1800"/>
            </a:lvl3pPr>
            <a:lvl4pPr>
              <a:defRPr sz="1600"/>
            </a:lvl4pPr>
            <a:lvl5pPr>
              <a:defRPr sz="160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05/02/2018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10" name="Rectangle 9"/>
          <p:cNvSpPr/>
          <p:nvPr userDrawn="1"/>
        </p:nvSpPr>
        <p:spPr bwMode="gray">
          <a:xfrm>
            <a:off x="-1" y="1252356"/>
            <a:ext cx="1487489"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1"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12" name="Titre 1"/>
          <p:cNvSpPr>
            <a:spLocks noGrp="1"/>
          </p:cNvSpPr>
          <p:nvPr>
            <p:ph type="title"/>
          </p:nvPr>
        </p:nvSpPr>
        <p:spPr>
          <a:xfrm>
            <a:off x="1487488" y="929895"/>
            <a:ext cx="7259636" cy="743694"/>
          </a:xfrm>
        </p:spPr>
        <p:txBody>
          <a:bodyPr anchor="t"/>
          <a:lstStyle>
            <a:lvl1pPr>
              <a:lnSpc>
                <a:spcPts val="3200"/>
              </a:lnSpc>
              <a:defRPr/>
            </a:lvl1pPr>
          </a:lstStyle>
          <a:p>
            <a:r>
              <a:rPr lang="fr-FR" smtClean="0"/>
              <a:t>Modifiez le style du titre</a:t>
            </a:r>
            <a:endParaRPr lang="fr-FR" dirty="0"/>
          </a:p>
        </p:txBody>
      </p:sp>
    </p:spTree>
    <p:extLst>
      <p:ext uri="{BB962C8B-B14F-4D97-AF65-F5344CB8AC3E}">
        <p14:creationId xmlns:p14="http://schemas.microsoft.com/office/powerpoint/2010/main" val="257389846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3888" y="1812505"/>
            <a:ext cx="8124576" cy="4785145"/>
          </a:xfrm>
        </p:spPr>
        <p:txBody>
          <a:bodyPr>
            <a:normAutofit/>
          </a:bodyPr>
          <a:lstStyle>
            <a:lvl1pPr marL="276225" indent="-276225">
              <a:lnSpc>
                <a:spcPts val="1900"/>
              </a:lnSpc>
              <a:spcBef>
                <a:spcPts val="600"/>
              </a:spcBef>
              <a:buClr>
                <a:schemeClr val="accent1">
                  <a:lumMod val="75000"/>
                </a:schemeClr>
              </a:buClr>
              <a:buFont typeface="Arial" panose="020B0604020202020204" pitchFamily="34" charset="0"/>
              <a:buChar char="⁄"/>
              <a:defRPr sz="2000" b="1">
                <a:solidFill>
                  <a:schemeClr val="accent1">
                    <a:lumMod val="75000"/>
                  </a:schemeClr>
                </a:solidFill>
              </a:defRPr>
            </a:lvl1pPr>
            <a:lvl2pPr marL="542925" indent="-257175">
              <a:lnSpc>
                <a:spcPts val="1900"/>
              </a:lnSpc>
              <a:spcBef>
                <a:spcPts val="600"/>
              </a:spcBef>
              <a:buFont typeface="Arial" panose="020B0604020202020204" pitchFamily="34" charset="0"/>
              <a:buChar char="•"/>
              <a:defRPr sz="2000"/>
            </a:lvl2pPr>
            <a:lvl3pPr>
              <a:lnSpc>
                <a:spcPts val="1900"/>
              </a:lnSpc>
              <a:spcBef>
                <a:spcPts val="600"/>
              </a:spcBef>
              <a:defRPr sz="1800"/>
            </a:lvl3pPr>
            <a:lvl4pPr>
              <a:lnSpc>
                <a:spcPts val="1900"/>
              </a:lnSpc>
              <a:spcBef>
                <a:spcPts val="600"/>
              </a:spcBef>
              <a:defRPr sz="1600"/>
            </a:lvl4pPr>
            <a:lvl5pPr>
              <a:lnSpc>
                <a:spcPts val="1900"/>
              </a:lnSpc>
              <a:spcBef>
                <a:spcPts val="600"/>
              </a:spcBef>
              <a:defRPr sz="160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05/02/2018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10" name="Rectangle 9"/>
          <p:cNvSpPr/>
          <p:nvPr userDrawn="1"/>
        </p:nvSpPr>
        <p:spPr bwMode="gray">
          <a:xfrm>
            <a:off x="0" y="1251457"/>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1"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2" name="Titre 1"/>
          <p:cNvSpPr>
            <a:spLocks noGrp="1"/>
          </p:cNvSpPr>
          <p:nvPr>
            <p:ph type="title"/>
          </p:nvPr>
        </p:nvSpPr>
        <p:spPr>
          <a:xfrm>
            <a:off x="623887" y="972290"/>
            <a:ext cx="8123237" cy="743694"/>
          </a:xfrm>
        </p:spPr>
        <p:txBody>
          <a:bodyPr anchor="t">
            <a:normAutofit/>
          </a:bodyPr>
          <a:lstStyle>
            <a:lvl1pPr>
              <a:lnSpc>
                <a:spcPts val="2800"/>
              </a:lnSpc>
              <a:defRPr sz="3000"/>
            </a:lvl1pPr>
          </a:lstStyle>
          <a:p>
            <a:r>
              <a:rPr lang="fr-FR" smtClean="0"/>
              <a:t>Modifiez le style du titre</a:t>
            </a:r>
            <a:endParaRPr lang="fr-FR" dirty="0"/>
          </a:p>
        </p:txBody>
      </p:sp>
    </p:spTree>
    <p:extLst>
      <p:ext uri="{BB962C8B-B14F-4D97-AF65-F5344CB8AC3E}">
        <p14:creationId xmlns:p14="http://schemas.microsoft.com/office/powerpoint/2010/main" val="1330946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23888" y="866395"/>
            <a:ext cx="8052568" cy="1143000"/>
          </a:xfrm>
        </p:spPr>
        <p:txBody>
          <a:bodyPr anchor="t">
            <a:normAutofit/>
          </a:bodyPr>
          <a:lstStyle>
            <a:lvl1pPr>
              <a:defRPr sz="3000"/>
            </a:lvl1pPr>
          </a:lstStyle>
          <a:p>
            <a:r>
              <a:rPr lang="fr-FR" smtClean="0"/>
              <a:t>Modifiez le style du titre</a:t>
            </a:r>
            <a:endParaRPr lang="fr-FR" dirty="0"/>
          </a:p>
        </p:txBody>
      </p:sp>
      <p:sp>
        <p:nvSpPr>
          <p:cNvPr id="3" name="Espace réservé du contenu 2"/>
          <p:cNvSpPr>
            <a:spLocks noGrp="1"/>
          </p:cNvSpPr>
          <p:nvPr>
            <p:ph sz="half" idx="1"/>
          </p:nvPr>
        </p:nvSpPr>
        <p:spPr>
          <a:xfrm>
            <a:off x="495300" y="2124075"/>
            <a:ext cx="4038600" cy="4002088"/>
          </a:xfrm>
        </p:spPr>
        <p:txBody>
          <a:bodyPr>
            <a:normAutofit/>
          </a:bodyPr>
          <a:lstStyle>
            <a:lvl1pPr marL="276225" indent="-276225">
              <a:defRPr sz="2400">
                <a:solidFill>
                  <a:schemeClr val="accent5">
                    <a:lumMod val="75000"/>
                  </a:schemeClr>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2124075"/>
            <a:ext cx="4038600" cy="4002088"/>
          </a:xfrm>
        </p:spPr>
        <p:txBody>
          <a:bodyPr>
            <a:normAutofit/>
          </a:bodyPr>
          <a:lstStyle>
            <a:lvl1pPr marL="266700" indent="-266700">
              <a:defRPr sz="2400">
                <a:solidFill>
                  <a:schemeClr val="accent5">
                    <a:lumMod val="75000"/>
                  </a:schemeClr>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e la date 4"/>
          <p:cNvSpPr>
            <a:spLocks noGrp="1"/>
          </p:cNvSpPr>
          <p:nvPr>
            <p:ph type="dt" sz="half" idx="10"/>
          </p:nvPr>
        </p:nvSpPr>
        <p:spPr/>
        <p:txBody>
          <a:bodyPr/>
          <a:lstStyle/>
          <a:p>
            <a:fld id="{CB5CD431-8979-40BA-906D-370E0EB62E2B}" type="datetimeFigureOut">
              <a:rPr lang="fr-FR" smtClean="0"/>
              <a:t>05/02/2018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9"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0"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59437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23888" y="866395"/>
            <a:ext cx="8052568" cy="1143000"/>
          </a:xfrm>
        </p:spPr>
        <p:txBody>
          <a:bodyPr anchor="t">
            <a:normAutofit/>
          </a:bodyPr>
          <a:lstStyle>
            <a:lvl1pPr>
              <a:defRPr sz="3000"/>
            </a:lvl1pPr>
          </a:lstStyle>
          <a:p>
            <a:r>
              <a:rPr lang="fr-FR" smtClean="0"/>
              <a:t>Modifiez le style du titre</a:t>
            </a:r>
            <a:endParaRPr lang="fr-FR" dirty="0"/>
          </a:p>
        </p:txBody>
      </p:sp>
      <p:sp>
        <p:nvSpPr>
          <p:cNvPr id="3" name="Espace réservé de la date 2"/>
          <p:cNvSpPr>
            <a:spLocks noGrp="1"/>
          </p:cNvSpPr>
          <p:nvPr>
            <p:ph type="dt" sz="half" idx="10"/>
          </p:nvPr>
        </p:nvSpPr>
        <p:spPr/>
        <p:txBody>
          <a:bodyPr/>
          <a:lstStyle/>
          <a:p>
            <a:fld id="{CB5CD431-8979-40BA-906D-370E0EB62E2B}" type="datetimeFigureOut">
              <a:rPr lang="fr-FR" smtClean="0"/>
              <a:t>05/02/2018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8A3DE8-BFA3-4C80-A813-E33BBD8340D7}" type="slidenum">
              <a:rPr lang="fr-FR" smtClean="0"/>
              <a:t>‹N°›</a:t>
            </a:fld>
            <a:endParaRPr lang="fr-FR"/>
          </a:p>
        </p:txBody>
      </p:sp>
      <p:sp>
        <p:nvSpPr>
          <p:cNvPr id="6" name="Rectangle 5"/>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7"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8"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517660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5CD431-8979-40BA-906D-370E0EB62E2B}" type="datetimeFigureOut">
              <a:rPr lang="fr-FR" smtClean="0"/>
              <a:t>05/02/2018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8A3DE8-BFA3-4C80-A813-E33BBD8340D7}" type="slidenum">
              <a:rPr lang="fr-FR" smtClean="0"/>
              <a:t>‹N°›</a:t>
            </a:fld>
            <a:endParaRPr lang="fr-FR"/>
          </a:p>
        </p:txBody>
      </p:sp>
      <p:sp>
        <p:nvSpPr>
          <p:cNvPr id="5"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6"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77651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19125" y="997314"/>
            <a:ext cx="3008313" cy="908050"/>
          </a:xfrm>
        </p:spPr>
        <p:txBody>
          <a:bodyPr anchor="t">
            <a:noAutofit/>
          </a:bodyPr>
          <a:lstStyle>
            <a:lvl1pPr algn="l">
              <a:defRPr sz="2000" b="1"/>
            </a:lvl1pPr>
          </a:lstStyle>
          <a:p>
            <a:r>
              <a:rPr lang="fr-FR" smtClean="0"/>
              <a:t>Modifiez le style du titre</a:t>
            </a:r>
            <a:endParaRPr lang="fr-FR" dirty="0"/>
          </a:p>
        </p:txBody>
      </p:sp>
      <p:sp>
        <p:nvSpPr>
          <p:cNvPr id="3" name="Espace réservé du contenu 2"/>
          <p:cNvSpPr>
            <a:spLocks noGrp="1"/>
          </p:cNvSpPr>
          <p:nvPr>
            <p:ph idx="1"/>
          </p:nvPr>
        </p:nvSpPr>
        <p:spPr>
          <a:xfrm>
            <a:off x="3841750" y="949690"/>
            <a:ext cx="5111750" cy="5384800"/>
          </a:xfrm>
        </p:spPr>
        <p:txBody>
          <a:bodyPr>
            <a:normAutofit/>
          </a:bodyPr>
          <a:lstStyle>
            <a:lvl1pPr marL="266700" indent="-266700">
              <a:defRPr sz="2400">
                <a:solidFill>
                  <a:schemeClr val="accent5">
                    <a:lumMod val="75000"/>
                  </a:schemeClr>
                </a:solidFill>
              </a:defRPr>
            </a:lvl1pPr>
            <a:lvl2pPr marL="542925" indent="-276225">
              <a:defRPr sz="2000"/>
            </a:lvl2pPr>
            <a:lvl3pPr marL="809625" indent="-266700">
              <a:defRPr sz="1800"/>
            </a:lvl3pPr>
            <a:lvl4pPr marL="1162050" indent="-352425">
              <a:defRPr sz="1600"/>
            </a:lvl4pPr>
            <a:lvl5pPr marL="1438275" indent="-276225">
              <a:defRPr sz="16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texte 3"/>
          <p:cNvSpPr>
            <a:spLocks noGrp="1"/>
          </p:cNvSpPr>
          <p:nvPr>
            <p:ph type="body" sz="half" idx="2"/>
          </p:nvPr>
        </p:nvSpPr>
        <p:spPr>
          <a:xfrm>
            <a:off x="619125" y="1905365"/>
            <a:ext cx="3008313" cy="44783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05/02/2018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9"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0"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390411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7487" y="4800600"/>
            <a:ext cx="7259637" cy="566738"/>
          </a:xfrm>
        </p:spPr>
        <p:txBody>
          <a:bodyPr anchor="b"/>
          <a:lstStyle>
            <a:lvl1pPr algn="l">
              <a:defRPr sz="2000" b="1"/>
            </a:lvl1pPr>
          </a:lstStyle>
          <a:p>
            <a:r>
              <a:rPr lang="fr-FR" smtClean="0"/>
              <a:t>Modifiez le style du titre</a:t>
            </a:r>
            <a:endParaRPr lang="fr-FR" dirty="0"/>
          </a:p>
        </p:txBody>
      </p:sp>
      <p:sp>
        <p:nvSpPr>
          <p:cNvPr id="3" name="Espace réservé pour une image  2"/>
          <p:cNvSpPr>
            <a:spLocks noGrp="1"/>
          </p:cNvSpPr>
          <p:nvPr>
            <p:ph type="pic" idx="1"/>
          </p:nvPr>
        </p:nvSpPr>
        <p:spPr>
          <a:xfrm>
            <a:off x="1487489" y="971549"/>
            <a:ext cx="7259636" cy="3756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487487" y="5367338"/>
            <a:ext cx="725963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05/02/2018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9"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727524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Diapositive de titre">
    <p:bg>
      <p:bgPr>
        <a:solidFill>
          <a:schemeClr val="accent5">
            <a:lumMod val="50000"/>
          </a:schemeClr>
        </a:solidFill>
        <a:effectLst/>
      </p:bgPr>
    </p:bg>
    <p:spTree>
      <p:nvGrpSpPr>
        <p:cNvPr id="1" name=""/>
        <p:cNvGrpSpPr/>
        <p:nvPr/>
      </p:nvGrpSpPr>
      <p:grpSpPr>
        <a:xfrm>
          <a:off x="0" y="0"/>
          <a:ext cx="0" cy="0"/>
          <a:chOff x="0" y="0"/>
          <a:chExt cx="0" cy="0"/>
        </a:xfrm>
      </p:grpSpPr>
      <p:sp>
        <p:nvSpPr>
          <p:cNvPr id="12" name="Rectangle 11"/>
          <p:cNvSpPr/>
          <p:nvPr userDrawn="1"/>
        </p:nvSpPr>
        <p:spPr>
          <a:xfrm>
            <a:off x="-36072" y="1"/>
            <a:ext cx="9180072" cy="6857999"/>
          </a:xfrm>
          <a:prstGeom prst="rect">
            <a:avLst/>
          </a:prstGeom>
          <a:gradFill flip="none" rotWithShape="1">
            <a:gsLst>
              <a:gs pos="0">
                <a:srgbClr val="163F70"/>
              </a:gs>
              <a:gs pos="71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re 1"/>
          <p:cNvSpPr>
            <a:spLocks noGrp="1"/>
          </p:cNvSpPr>
          <p:nvPr>
            <p:ph type="ctrTitle"/>
          </p:nvPr>
        </p:nvSpPr>
        <p:spPr>
          <a:xfrm>
            <a:off x="3898002" y="2743200"/>
            <a:ext cx="4877697" cy="2570163"/>
          </a:xfrm>
        </p:spPr>
        <p:txBody>
          <a:bodyPr anchor="t">
            <a:normAutofit/>
          </a:bodyPr>
          <a:lstStyle>
            <a:lvl1pPr algn="l">
              <a:defRPr sz="3200">
                <a:solidFill>
                  <a:schemeClr val="bg1"/>
                </a:solidFill>
                <a:latin typeface="Arial" panose="020B0604020202020204" pitchFamily="34" charset="0"/>
                <a:cs typeface="Arial" panose="020B0604020202020204" pitchFamily="34" charset="0"/>
              </a:defRPr>
            </a:lvl1pPr>
          </a:lstStyle>
          <a:p>
            <a:r>
              <a:rPr lang="fr-FR" smtClean="0"/>
              <a:t>Modifiez le style du titre</a:t>
            </a:r>
            <a:endParaRPr lang="fr-FR" dirty="0"/>
          </a:p>
        </p:txBody>
      </p:sp>
      <p:sp>
        <p:nvSpPr>
          <p:cNvPr id="3" name="Sous-titre 2"/>
          <p:cNvSpPr>
            <a:spLocks noGrp="1"/>
          </p:cNvSpPr>
          <p:nvPr>
            <p:ph type="subTitle" idx="1"/>
          </p:nvPr>
        </p:nvSpPr>
        <p:spPr>
          <a:xfrm>
            <a:off x="3897956" y="5450682"/>
            <a:ext cx="4880177" cy="548481"/>
          </a:xfrm>
        </p:spPr>
        <p:txBody>
          <a:bodyPr anchor="b">
            <a:noAutofit/>
          </a:bodyPr>
          <a:lstStyle>
            <a:lvl1pPr marL="0" indent="0" algn="l">
              <a:buNone/>
              <a:defRPr sz="2000">
                <a:solidFill>
                  <a:schemeClr val="accent1">
                    <a:lumMod val="40000"/>
                    <a:lumOff val="60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05/02/2018</a:t>
            </a:fld>
            <a:endParaRPr lang="fr-FR"/>
          </a:p>
        </p:txBody>
      </p:sp>
      <p:sp>
        <p:nvSpPr>
          <p:cNvPr id="5" name="Espace réservé du pied de page 4"/>
          <p:cNvSpPr>
            <a:spLocks noGrp="1"/>
          </p:cNvSpPr>
          <p:nvPr>
            <p:ph type="ftr" sz="quarter" idx="11"/>
          </p:nvPr>
        </p:nvSpPr>
        <p:spPr/>
        <p:txBody>
          <a:bodyPr/>
          <a:lstStyle/>
          <a:p>
            <a:endParaRPr lang="fr-F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427" y="584792"/>
            <a:ext cx="1079754" cy="1387881"/>
          </a:xfrm>
          <a:prstGeom prst="rect">
            <a:avLst/>
          </a:prstGeom>
        </p:spPr>
      </p:pic>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63072" y="1"/>
            <a:ext cx="35871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002177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1.emf"/><Relationship Id="rId5" Type="http://schemas.openxmlformats.org/officeDocument/2006/relationships/slideLayout" Target="../slideLayouts/slideLayout13.xml"/><Relationship Id="rId10" Type="http://schemas.openxmlformats.org/officeDocument/2006/relationships/theme" Target="../theme/theme2.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0"/>
            <a:ext cx="9144000" cy="720000"/>
          </a:xfrm>
          <a:prstGeom prst="rect">
            <a:avLst/>
          </a:prstGeom>
          <a:gradFill flip="none" rotWithShape="1">
            <a:gsLst>
              <a:gs pos="0">
                <a:schemeClr val="accent1">
                  <a:lumMod val="50000"/>
                </a:schemeClr>
              </a:gs>
              <a:gs pos="100000">
                <a:schemeClr val="accent1"/>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Espace réservé du titre 1"/>
          <p:cNvSpPr>
            <a:spLocks noGrp="1"/>
          </p:cNvSpPr>
          <p:nvPr>
            <p:ph type="title"/>
          </p:nvPr>
        </p:nvSpPr>
        <p:spPr>
          <a:xfrm>
            <a:off x="1907704" y="989856"/>
            <a:ext cx="6768752" cy="1143000"/>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1907704" y="2132856"/>
            <a:ext cx="6779096" cy="3993307"/>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Narrow" panose="020B0606020202030204" pitchFamily="34" charset="0"/>
              </a:defRPr>
            </a:lvl1pPr>
          </a:lstStyle>
          <a:p>
            <a:fld id="{CB5CD431-8979-40BA-906D-370E0EB62E2B}" type="datetimeFigureOut">
              <a:rPr lang="fr-FR" smtClean="0"/>
              <a:pPr/>
              <a:t>05/02/2018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Narrow" panose="020B0606020202030204" pitchFamily="34" charset="0"/>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Narrow" panose="020B0606020202030204" pitchFamily="34" charset="0"/>
              </a:defRPr>
            </a:lvl1pPr>
          </a:lstStyle>
          <a:p>
            <a:fld id="{C18A3DE8-BFA3-4C80-A813-E33BBD8340D7}" type="slidenum">
              <a:rPr lang="fr-FR" smtClean="0"/>
              <a:pPr/>
              <a:t>‹N°›</a:t>
            </a:fld>
            <a:endParaRPr lang="fr-FR"/>
          </a:p>
        </p:txBody>
      </p:sp>
      <p:pic>
        <p:nvPicPr>
          <p:cNvPr id="1026" name="Picture 2"/>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23298" y="67919"/>
            <a:ext cx="865058" cy="58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userDrawn="1"/>
        </p:nvSpPr>
        <p:spPr>
          <a:xfrm>
            <a:off x="1940694" y="166152"/>
            <a:ext cx="2403222" cy="400110"/>
          </a:xfrm>
          <a:prstGeom prst="rect">
            <a:avLst/>
          </a:prstGeom>
          <a:noFill/>
        </p:spPr>
        <p:txBody>
          <a:bodyPr wrap="none" rtlCol="0">
            <a:spAutoFit/>
          </a:bodyPr>
          <a:lstStyle/>
          <a:p>
            <a:r>
              <a:rPr lang="fr-FR" sz="1600" dirty="0" smtClean="0">
                <a:solidFill>
                  <a:schemeClr val="accent1">
                    <a:lumMod val="20000"/>
                    <a:lumOff val="80000"/>
                  </a:schemeClr>
                </a:solidFill>
                <a:latin typeface="Arial" panose="020B0604020202020204" pitchFamily="34" charset="0"/>
                <a:cs typeface="Arial" panose="020B0604020202020204" pitchFamily="34" charset="0"/>
              </a:rPr>
              <a:t>Ministère de la </a:t>
            </a:r>
            <a:r>
              <a:rPr lang="fr-FR" sz="2000" dirty="0" smtClean="0">
                <a:solidFill>
                  <a:schemeClr val="accent1">
                    <a:lumMod val="20000"/>
                    <a:lumOff val="80000"/>
                  </a:schemeClr>
                </a:solidFill>
                <a:latin typeface="Arial" panose="020B0604020202020204" pitchFamily="34" charset="0"/>
                <a:cs typeface="Arial" panose="020B0604020202020204" pitchFamily="34" charset="0"/>
              </a:rPr>
              <a:t>Culture</a:t>
            </a:r>
            <a:endParaRPr lang="fr-FR" sz="1600" dirty="0">
              <a:solidFill>
                <a:schemeClr val="accent1">
                  <a:lumMod val="20000"/>
                  <a:lumOff val="80000"/>
                </a:schemeClr>
              </a:solidFill>
              <a:latin typeface="Arial" panose="020B0604020202020204" pitchFamily="34" charset="0"/>
              <a:cs typeface="Arial" panose="020B0604020202020204" pitchFamily="34" charset="0"/>
            </a:endParaRPr>
          </a:p>
        </p:txBody>
      </p:sp>
      <p:sp>
        <p:nvSpPr>
          <p:cNvPr id="11" name="ZoneTexte 10"/>
          <p:cNvSpPr txBox="1"/>
          <p:nvPr userDrawn="1"/>
        </p:nvSpPr>
        <p:spPr>
          <a:xfrm rot="19564416">
            <a:off x="648092" y="2881384"/>
            <a:ext cx="7989676" cy="830997"/>
          </a:xfrm>
          <a:prstGeom prst="rect">
            <a:avLst/>
          </a:prstGeom>
          <a:noFill/>
        </p:spPr>
        <p:txBody>
          <a:bodyPr wrap="square" rtlCol="0">
            <a:spAutoFit/>
          </a:bodyPr>
          <a:lstStyle/>
          <a:p>
            <a:r>
              <a:rPr lang="fr-FR" sz="4800" b="1" dirty="0" smtClean="0">
                <a:solidFill>
                  <a:schemeClr val="bg2">
                    <a:lumMod val="90000"/>
                    <a:alpha val="5000"/>
                  </a:schemeClr>
                </a:solidFill>
                <a:effectLst>
                  <a:outerShdw dist="50800" algn="ctr" rotWithShape="0">
                    <a:srgbClr val="000000"/>
                  </a:outerShdw>
                </a:effectLst>
              </a:rPr>
              <a:t>DOCUMENT</a:t>
            </a:r>
            <a:r>
              <a:rPr lang="fr-FR" sz="4800" b="1" baseline="0" dirty="0" smtClean="0">
                <a:solidFill>
                  <a:schemeClr val="bg2">
                    <a:lumMod val="90000"/>
                    <a:alpha val="5000"/>
                  </a:schemeClr>
                </a:solidFill>
                <a:effectLst>
                  <a:outerShdw dist="50800" algn="ctr" rotWithShape="0">
                    <a:srgbClr val="000000"/>
                  </a:outerShdw>
                </a:effectLst>
              </a:rPr>
              <a:t> DE TRAVAIL</a:t>
            </a:r>
            <a:endParaRPr lang="fr-FR" sz="4800" b="1" dirty="0">
              <a:solidFill>
                <a:schemeClr val="bg2">
                  <a:lumMod val="90000"/>
                  <a:alpha val="5000"/>
                </a:schemeClr>
              </a:solidFill>
              <a:effectLst>
                <a:outerShdw dist="50800" algn="ctr" rotWithShape="0">
                  <a:srgbClr val="000000"/>
                </a:outerShdw>
              </a:effectLst>
            </a:endParaRPr>
          </a:p>
        </p:txBody>
      </p:sp>
    </p:spTree>
    <p:extLst>
      <p:ext uri="{BB962C8B-B14F-4D97-AF65-F5344CB8AC3E}">
        <p14:creationId xmlns:p14="http://schemas.microsoft.com/office/powerpoint/2010/main" val="2445264378"/>
      </p:ext>
    </p:extLst>
  </p:cSld>
  <p:clrMap bg1="lt1" tx1="dk1" bg2="lt2" tx2="dk2" accent1="accent1" accent2="accent2" accent3="accent3" accent4="accent4" accent5="accent5" accent6="accent6" hlink="hlink" folHlink="folHlink"/>
  <p:sldLayoutIdLst>
    <p:sldLayoutId id="2147483660" r:id="rId1"/>
    <p:sldLayoutId id="2147483650" r:id="rId2"/>
    <p:sldLayoutId id="2147483661" r:id="rId3"/>
    <p:sldLayoutId id="2147483652" r:id="rId4"/>
    <p:sldLayoutId id="2147483654" r:id="rId5"/>
    <p:sldLayoutId id="2147483655" r:id="rId6"/>
    <p:sldLayoutId id="2147483656" r:id="rId7"/>
    <p:sldLayoutId id="2147483657" r:id="rId8"/>
  </p:sldLayoutIdLst>
  <p:timing>
    <p:tnLst>
      <p:par>
        <p:cTn id="1" dur="indefinite" restart="never" nodeType="tmRoot"/>
      </p:par>
    </p:tnLst>
  </p:timing>
  <p:txStyles>
    <p:titleStyle>
      <a:lvl1pPr algn="l"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0"/>
            <a:ext cx="9144000" cy="720000"/>
          </a:xfrm>
          <a:prstGeom prst="rect">
            <a:avLst/>
          </a:prstGeom>
          <a:gradFill flip="none" rotWithShape="1">
            <a:gsLst>
              <a:gs pos="0">
                <a:schemeClr val="accent1">
                  <a:lumMod val="50000"/>
                </a:schemeClr>
              </a:gs>
              <a:gs pos="100000">
                <a:schemeClr val="accent1"/>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Espace réservé du titre 1"/>
          <p:cNvSpPr>
            <a:spLocks noGrp="1"/>
          </p:cNvSpPr>
          <p:nvPr>
            <p:ph type="title"/>
          </p:nvPr>
        </p:nvSpPr>
        <p:spPr>
          <a:xfrm>
            <a:off x="1907704" y="989856"/>
            <a:ext cx="6768752" cy="1143000"/>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1907704" y="2132856"/>
            <a:ext cx="6779096" cy="3993307"/>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Narrow" panose="020B0606020202030204" pitchFamily="34" charset="0"/>
              </a:defRPr>
            </a:lvl1pPr>
          </a:lstStyle>
          <a:p>
            <a:fld id="{CB5CD431-8979-40BA-906D-370E0EB62E2B}" type="datetimeFigureOut">
              <a:rPr lang="fr-FR" smtClean="0"/>
              <a:pPr/>
              <a:t>05/02/2018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Narrow" panose="020B0606020202030204" pitchFamily="34" charset="0"/>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Narrow" panose="020B0606020202030204" pitchFamily="34" charset="0"/>
              </a:defRPr>
            </a:lvl1pPr>
          </a:lstStyle>
          <a:p>
            <a:fld id="{C18A3DE8-BFA3-4C80-A813-E33BBD8340D7}" type="slidenum">
              <a:rPr lang="fr-FR" smtClean="0"/>
              <a:pPr/>
              <a:t>‹N°›</a:t>
            </a:fld>
            <a:endParaRPr lang="fr-FR"/>
          </a:p>
        </p:txBody>
      </p:sp>
      <p:pic>
        <p:nvPicPr>
          <p:cNvPr id="1026" name="Picture 2"/>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623298" y="67919"/>
            <a:ext cx="865058" cy="58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userDrawn="1"/>
        </p:nvSpPr>
        <p:spPr>
          <a:xfrm>
            <a:off x="1940694" y="166152"/>
            <a:ext cx="2403222" cy="400110"/>
          </a:xfrm>
          <a:prstGeom prst="rect">
            <a:avLst/>
          </a:prstGeom>
          <a:noFill/>
        </p:spPr>
        <p:txBody>
          <a:bodyPr wrap="none" rtlCol="0">
            <a:spAutoFit/>
          </a:bodyPr>
          <a:lstStyle/>
          <a:p>
            <a:r>
              <a:rPr lang="fr-FR" sz="1600" dirty="0" smtClean="0">
                <a:solidFill>
                  <a:schemeClr val="accent1">
                    <a:lumMod val="20000"/>
                    <a:lumOff val="80000"/>
                  </a:schemeClr>
                </a:solidFill>
                <a:latin typeface="Arial" panose="020B0604020202020204" pitchFamily="34" charset="0"/>
                <a:cs typeface="Arial" panose="020B0604020202020204" pitchFamily="34" charset="0"/>
              </a:rPr>
              <a:t>Ministère de la </a:t>
            </a:r>
            <a:r>
              <a:rPr lang="fr-FR" sz="2000" dirty="0" smtClean="0">
                <a:solidFill>
                  <a:schemeClr val="accent1">
                    <a:lumMod val="20000"/>
                    <a:lumOff val="80000"/>
                  </a:schemeClr>
                </a:solidFill>
                <a:latin typeface="Arial" panose="020B0604020202020204" pitchFamily="34" charset="0"/>
                <a:cs typeface="Arial" panose="020B0604020202020204" pitchFamily="34" charset="0"/>
              </a:rPr>
              <a:t>Culture</a:t>
            </a:r>
            <a:endParaRPr lang="fr-FR" sz="1600" dirty="0">
              <a:solidFill>
                <a:schemeClr val="accent1">
                  <a:lumMod val="20000"/>
                  <a:lumOff val="80000"/>
                </a:schemeClr>
              </a:solidFill>
              <a:latin typeface="Arial" panose="020B0604020202020204" pitchFamily="34" charset="0"/>
              <a:cs typeface="Arial" panose="020B0604020202020204" pitchFamily="34" charset="0"/>
            </a:endParaRPr>
          </a:p>
        </p:txBody>
      </p:sp>
      <p:sp>
        <p:nvSpPr>
          <p:cNvPr id="11" name="ZoneTexte 10"/>
          <p:cNvSpPr txBox="1"/>
          <p:nvPr userDrawn="1"/>
        </p:nvSpPr>
        <p:spPr>
          <a:xfrm rot="19564416">
            <a:off x="648092" y="2881384"/>
            <a:ext cx="7989676" cy="830997"/>
          </a:xfrm>
          <a:prstGeom prst="rect">
            <a:avLst/>
          </a:prstGeom>
          <a:noFill/>
        </p:spPr>
        <p:txBody>
          <a:bodyPr wrap="square" rtlCol="0">
            <a:spAutoFit/>
          </a:bodyPr>
          <a:lstStyle/>
          <a:p>
            <a:r>
              <a:rPr lang="fr-FR" sz="4800" b="1" dirty="0" smtClean="0">
                <a:solidFill>
                  <a:schemeClr val="bg2">
                    <a:lumMod val="90000"/>
                    <a:alpha val="5000"/>
                  </a:schemeClr>
                </a:solidFill>
                <a:effectLst>
                  <a:outerShdw dist="50800" algn="ctr" rotWithShape="0">
                    <a:srgbClr val="000000"/>
                  </a:outerShdw>
                </a:effectLst>
              </a:rPr>
              <a:t>DOCUMENT</a:t>
            </a:r>
            <a:r>
              <a:rPr lang="fr-FR" sz="4800" b="1" baseline="0" dirty="0" smtClean="0">
                <a:solidFill>
                  <a:schemeClr val="bg2">
                    <a:lumMod val="90000"/>
                    <a:alpha val="5000"/>
                  </a:schemeClr>
                </a:solidFill>
                <a:effectLst>
                  <a:outerShdw dist="50800" algn="ctr" rotWithShape="0">
                    <a:srgbClr val="000000"/>
                  </a:outerShdw>
                </a:effectLst>
              </a:rPr>
              <a:t> DE TRAVAIL</a:t>
            </a:r>
            <a:endParaRPr lang="fr-FR" sz="4800" b="1" dirty="0">
              <a:solidFill>
                <a:schemeClr val="bg2">
                  <a:lumMod val="90000"/>
                  <a:alpha val="5000"/>
                </a:schemeClr>
              </a:solidFill>
              <a:effectLst>
                <a:outerShdw dist="50800" algn="ctr" rotWithShape="0">
                  <a:srgbClr val="000000"/>
                </a:outerShdw>
              </a:effectLst>
            </a:endParaRPr>
          </a:p>
        </p:txBody>
      </p:sp>
    </p:spTree>
    <p:extLst>
      <p:ext uri="{BB962C8B-B14F-4D97-AF65-F5344CB8AC3E}">
        <p14:creationId xmlns:p14="http://schemas.microsoft.com/office/powerpoint/2010/main" val="259764151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Lst>
  <p:timing>
    <p:tnLst>
      <p:par>
        <p:cTn id="1" dur="indefinite" restart="never" nodeType="tmRoot"/>
      </p:par>
    </p:tnLst>
  </p:timing>
  <p:txStyles>
    <p:titleStyle>
      <a:lvl1pPr algn="l"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898002" y="2447925"/>
            <a:ext cx="4877697" cy="2570163"/>
          </a:xfrm>
        </p:spPr>
        <p:txBody>
          <a:bodyPr>
            <a:normAutofit/>
          </a:bodyPr>
          <a:lstStyle/>
          <a:p>
            <a:r>
              <a:rPr lang="fr-FR" sz="3600" dirty="0" smtClean="0"/>
              <a:t>Ministère </a:t>
            </a:r>
            <a:r>
              <a:rPr lang="fr-FR" sz="3600" dirty="0"/>
              <a:t>de la </a:t>
            </a:r>
            <a:r>
              <a:rPr lang="fr-FR" sz="3600" dirty="0" smtClean="0"/>
              <a:t>Culture</a:t>
            </a:r>
            <a:br>
              <a:rPr lang="fr-FR" sz="3600" dirty="0" smtClean="0"/>
            </a:br>
            <a:r>
              <a:rPr lang="fr-FR" sz="3600" dirty="0"/>
              <a:t/>
            </a:r>
            <a:br>
              <a:rPr lang="fr-FR" sz="3600" dirty="0"/>
            </a:br>
            <a:endParaRPr lang="fr-FR" i="1" dirty="0"/>
          </a:p>
        </p:txBody>
      </p:sp>
      <p:sp>
        <p:nvSpPr>
          <p:cNvPr id="3" name="Sous-titre 2"/>
          <p:cNvSpPr>
            <a:spLocks noGrp="1"/>
          </p:cNvSpPr>
          <p:nvPr>
            <p:ph type="subTitle" idx="1"/>
          </p:nvPr>
        </p:nvSpPr>
        <p:spPr>
          <a:xfrm>
            <a:off x="3898002" y="3467099"/>
            <a:ext cx="5024663" cy="3114675"/>
          </a:xfrm>
        </p:spPr>
        <p:txBody>
          <a:bodyPr/>
          <a:lstStyle/>
          <a:p>
            <a:r>
              <a:rPr lang="fr-FR" sz="2800" dirty="0" smtClean="0"/>
              <a:t>Réunion avec les représentants du personnel</a:t>
            </a:r>
          </a:p>
          <a:p>
            <a:r>
              <a:rPr lang="fr-FR" sz="2800" b="1" dirty="0" smtClean="0"/>
              <a:t>6 février 2018</a:t>
            </a:r>
          </a:p>
          <a:p>
            <a:r>
              <a:rPr lang="fr-FR" sz="2800" dirty="0" smtClean="0"/>
              <a:t>Portage </a:t>
            </a:r>
            <a:r>
              <a:rPr lang="fr-FR" sz="2800" dirty="0"/>
              <a:t>et </a:t>
            </a:r>
            <a:r>
              <a:rPr lang="fr-FR" sz="2800" dirty="0" smtClean="0"/>
              <a:t>pilotage </a:t>
            </a:r>
            <a:r>
              <a:rPr lang="fr-FR" sz="2800" dirty="0"/>
              <a:t>des politiques </a:t>
            </a:r>
            <a:r>
              <a:rPr lang="fr-FR" sz="2800" dirty="0" smtClean="0"/>
              <a:t>culturelles</a:t>
            </a:r>
          </a:p>
          <a:p>
            <a:endParaRPr lang="fr-FR" sz="1000" dirty="0"/>
          </a:p>
          <a:p>
            <a:r>
              <a:rPr lang="fr-FR" sz="1600" i="1" dirty="0" smtClean="0"/>
              <a:t>Document de travail</a:t>
            </a:r>
            <a:endParaRPr lang="fr-FR" sz="1600" i="1" dirty="0"/>
          </a:p>
        </p:txBody>
      </p:sp>
    </p:spTree>
    <p:extLst>
      <p:ext uri="{BB962C8B-B14F-4D97-AF65-F5344CB8AC3E}">
        <p14:creationId xmlns:p14="http://schemas.microsoft.com/office/powerpoint/2010/main" val="148612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1450"/>
                            </p:stCondLst>
                            <p:childTnLst>
                              <p:par>
                                <p:cTn id="9" presetID="16" presetClass="entr" presetSubtype="42"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outHorizontal)">
                                      <p:cBhvr>
                                        <p:cTn id="11" dur="500"/>
                                        <p:tgtEl>
                                          <p:spTgt spid="3">
                                            <p:txEl>
                                              <p:pRg st="0" end="0"/>
                                            </p:txEl>
                                          </p:spTgt>
                                        </p:tgtEl>
                                      </p:cBhvr>
                                    </p:animEffect>
                                  </p:childTnLst>
                                </p:cTn>
                              </p:par>
                            </p:childTnLst>
                          </p:cTn>
                        </p:par>
                        <p:par>
                          <p:cTn id="12" fill="hold">
                            <p:stCondLst>
                              <p:cond delay="1950"/>
                            </p:stCondLst>
                            <p:childTnLst>
                              <p:par>
                                <p:cTn id="13" presetID="16" presetClass="entr" presetSubtype="42"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out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42"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outHorizont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42"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outHorizont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301926" y="3890652"/>
            <a:ext cx="8635040" cy="771026"/>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Espace réservé du contenu 5"/>
          <p:cNvSpPr>
            <a:spLocks noGrp="1"/>
          </p:cNvSpPr>
          <p:nvPr>
            <p:ph idx="1"/>
          </p:nvPr>
        </p:nvSpPr>
        <p:spPr>
          <a:xfrm>
            <a:off x="301926" y="1990165"/>
            <a:ext cx="8277298" cy="4572000"/>
          </a:xfrm>
        </p:spPr>
        <p:txBody>
          <a:bodyPr>
            <a:normAutofit/>
          </a:bodyPr>
          <a:lstStyle/>
          <a:p>
            <a:pPr marL="514350" indent="-514350">
              <a:buFont typeface="+mj-lt"/>
              <a:buAutoNum type="arabicPeriod"/>
            </a:pPr>
            <a:r>
              <a:rPr lang="fr-FR" dirty="0"/>
              <a:t>LE LANCEMENT DU PROGRAMME ACTION PUBLIQUE </a:t>
            </a:r>
            <a:r>
              <a:rPr lang="fr-FR" dirty="0" smtClean="0"/>
              <a:t>2022</a:t>
            </a:r>
            <a:br>
              <a:rPr lang="fr-FR" dirty="0" smtClean="0"/>
            </a:br>
            <a:r>
              <a:rPr lang="fr-FR" dirty="0" smtClean="0"/>
              <a:t/>
            </a:r>
            <a:br>
              <a:rPr lang="fr-FR" dirty="0" smtClean="0"/>
            </a:br>
            <a:endParaRPr lang="fr-FR" dirty="0" smtClean="0"/>
          </a:p>
          <a:p>
            <a:pPr marL="514350" indent="-514350">
              <a:buFont typeface="+mj-lt"/>
              <a:buAutoNum type="arabicPeriod"/>
            </a:pPr>
            <a:r>
              <a:rPr lang="fr-FR" dirty="0" smtClean="0"/>
              <a:t>LE PORTAGE ET LE PILOTAGE DES POLITIQUES PUBLIQUES</a:t>
            </a:r>
            <a:br>
              <a:rPr lang="fr-FR" dirty="0" smtClean="0"/>
            </a:br>
            <a:r>
              <a:rPr lang="fr-FR" dirty="0" smtClean="0"/>
              <a:t/>
            </a:r>
            <a:br>
              <a:rPr lang="fr-FR" dirty="0" smtClean="0"/>
            </a:br>
            <a:endParaRPr lang="fr-FR" dirty="0" smtClean="0"/>
          </a:p>
          <a:p>
            <a:pPr marL="781050" lvl="1" indent="-514350">
              <a:buFont typeface="+mj-lt"/>
              <a:buAutoNum type="alphaLcPeriod"/>
            </a:pPr>
            <a:r>
              <a:rPr lang="fr-FR" dirty="0" smtClean="0">
                <a:solidFill>
                  <a:schemeClr val="accent1">
                    <a:lumMod val="75000"/>
                  </a:schemeClr>
                </a:solidFill>
              </a:rPr>
              <a:t>POURQUOI ET COMMENT TRANSFORMER LE PILOTAGE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RESPONSABILISATION DES EP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DECONCENTRATION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AC STRATEGE »</a:t>
            </a:r>
          </a:p>
          <a:p>
            <a:pPr marL="0" indent="0">
              <a:buNone/>
            </a:pPr>
            <a:r>
              <a:rPr lang="fr-FR" dirty="0" smtClean="0"/>
              <a:t/>
            </a:r>
            <a:br>
              <a:rPr lang="fr-FR" dirty="0" smtClean="0"/>
            </a:br>
            <a:r>
              <a:rPr lang="fr-FR" dirty="0" smtClean="0"/>
              <a:t/>
            </a:r>
            <a:br>
              <a:rPr lang="fr-FR" dirty="0" smtClean="0"/>
            </a:br>
            <a:endParaRPr lang="fr-FR" dirty="0" smtClean="0"/>
          </a:p>
          <a:p>
            <a:endParaRPr lang="fr-FR" dirty="0"/>
          </a:p>
        </p:txBody>
      </p:sp>
      <p:sp>
        <p:nvSpPr>
          <p:cNvPr id="5" name="Titre 4"/>
          <p:cNvSpPr>
            <a:spLocks noGrp="1"/>
          </p:cNvSpPr>
          <p:nvPr>
            <p:ph type="title"/>
          </p:nvPr>
        </p:nvSpPr>
        <p:spPr>
          <a:xfrm>
            <a:off x="684273" y="929151"/>
            <a:ext cx="8123237" cy="321672"/>
          </a:xfrm>
        </p:spPr>
        <p:txBody>
          <a:bodyPr>
            <a:noAutofit/>
          </a:bodyPr>
          <a:lstStyle/>
          <a:p>
            <a:r>
              <a:rPr lang="fr-FR" sz="2000" b="1" dirty="0" smtClean="0"/>
              <a:t>SOMMAIRE</a:t>
            </a:r>
            <a:endParaRPr lang="fr-FR" sz="2000" b="1" dirty="0"/>
          </a:p>
        </p:txBody>
      </p:sp>
    </p:spTree>
    <p:extLst>
      <p:ext uri="{BB962C8B-B14F-4D97-AF65-F5344CB8AC3E}">
        <p14:creationId xmlns:p14="http://schemas.microsoft.com/office/powerpoint/2010/main" val="3244611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23888" y="1452283"/>
            <a:ext cx="8124576" cy="5230906"/>
          </a:xfrm>
        </p:spPr>
        <p:txBody>
          <a:bodyPr>
            <a:normAutofit fontScale="92500"/>
          </a:bodyPr>
          <a:lstStyle/>
          <a:p>
            <a:r>
              <a:rPr lang="fr-FR" dirty="0"/>
              <a:t>Des EP responsabilisés sur l’ensemble de leurs moyens capables de s’adapter aux circonstances propres à leurs missions et aux territoires</a:t>
            </a:r>
            <a:r>
              <a:rPr lang="fr-FR" dirty="0" smtClean="0"/>
              <a:t>.</a:t>
            </a:r>
          </a:p>
          <a:p>
            <a:pPr marL="0" indent="0">
              <a:buNone/>
            </a:pPr>
            <a:endParaRPr lang="fr-FR" dirty="0" smtClean="0"/>
          </a:p>
          <a:p>
            <a:r>
              <a:rPr lang="fr-FR" dirty="0" smtClean="0"/>
              <a:t>Objectifs </a:t>
            </a:r>
            <a:r>
              <a:rPr lang="fr-FR" dirty="0"/>
              <a:t>: </a:t>
            </a:r>
          </a:p>
          <a:p>
            <a:pPr lvl="1"/>
            <a:r>
              <a:rPr lang="fr-FR" dirty="0" smtClean="0"/>
              <a:t>un </a:t>
            </a:r>
            <a:r>
              <a:rPr lang="fr-FR" dirty="0"/>
              <a:t>paysage de l’emploi ministériel simplifié ;</a:t>
            </a:r>
          </a:p>
          <a:p>
            <a:pPr lvl="1"/>
            <a:r>
              <a:rPr lang="fr-FR" dirty="0" smtClean="0"/>
              <a:t>une </a:t>
            </a:r>
            <a:r>
              <a:rPr lang="fr-FR" dirty="0"/>
              <a:t>administration centrale recentrée sur la définition d’une politique RH ministérielle ;</a:t>
            </a:r>
          </a:p>
          <a:p>
            <a:pPr lvl="1"/>
            <a:r>
              <a:rPr lang="fr-FR" dirty="0" smtClean="0"/>
              <a:t>mise </a:t>
            </a:r>
            <a:r>
              <a:rPr lang="fr-FR" dirty="0"/>
              <a:t>en œuvre d’une gestion RH plus proche des agents, fluidification des recrutements et renforcement de la capacité d’action des EP</a:t>
            </a:r>
            <a:r>
              <a:rPr lang="fr-FR" dirty="0" smtClean="0"/>
              <a:t>.</a:t>
            </a:r>
          </a:p>
          <a:p>
            <a:pPr lvl="1"/>
            <a:endParaRPr lang="fr-FR" dirty="0"/>
          </a:p>
          <a:p>
            <a:r>
              <a:rPr lang="fr-FR" dirty="0"/>
              <a:t>Moyens : </a:t>
            </a:r>
          </a:p>
          <a:p>
            <a:pPr lvl="1"/>
            <a:r>
              <a:rPr lang="fr-FR" dirty="0" smtClean="0"/>
              <a:t>rattachement </a:t>
            </a:r>
            <a:r>
              <a:rPr lang="fr-FR" dirty="0"/>
              <a:t>des emplois et des crédits de rémunération actuellement sur le budget de l’État (titre 2) au budget de l’EPA (titre 3) ;</a:t>
            </a:r>
          </a:p>
          <a:p>
            <a:pPr lvl="1"/>
            <a:r>
              <a:rPr lang="fr-FR" dirty="0" smtClean="0"/>
              <a:t>et, le cas échéant, délégation </a:t>
            </a:r>
            <a:r>
              <a:rPr lang="fr-FR" dirty="0"/>
              <a:t>partielle de la gestion RH matérialisée par un décret en CE et un arrêté de délégation de pouvoir</a:t>
            </a:r>
          </a:p>
          <a:p>
            <a:endParaRPr lang="fr-FR" dirty="0"/>
          </a:p>
          <a:p>
            <a:endParaRPr lang="fr-FR" dirty="0"/>
          </a:p>
        </p:txBody>
      </p:sp>
      <p:sp>
        <p:nvSpPr>
          <p:cNvPr id="3" name="Titre 2"/>
          <p:cNvSpPr>
            <a:spLocks noGrp="1"/>
          </p:cNvSpPr>
          <p:nvPr>
            <p:ph type="title"/>
          </p:nvPr>
        </p:nvSpPr>
        <p:spPr>
          <a:xfrm>
            <a:off x="623887" y="878161"/>
            <a:ext cx="8123237" cy="453098"/>
          </a:xfrm>
        </p:spPr>
        <p:txBody>
          <a:bodyPr>
            <a:normAutofit/>
          </a:bodyPr>
          <a:lstStyle/>
          <a:p>
            <a:r>
              <a:rPr lang="fr-FR" sz="2000" b="1" dirty="0"/>
              <a:t>CHANTIER « RESPONSABILISATION DES EP »</a:t>
            </a:r>
          </a:p>
        </p:txBody>
      </p:sp>
    </p:spTree>
    <p:extLst>
      <p:ext uri="{BB962C8B-B14F-4D97-AF65-F5344CB8AC3E}">
        <p14:creationId xmlns:p14="http://schemas.microsoft.com/office/powerpoint/2010/main" val="59201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23888" y="1812505"/>
            <a:ext cx="8124576" cy="4305907"/>
          </a:xfrm>
        </p:spPr>
        <p:txBody>
          <a:bodyPr/>
          <a:lstStyle/>
          <a:p>
            <a:r>
              <a:rPr lang="fr-FR" dirty="0" smtClean="0"/>
              <a:t>Méthode </a:t>
            </a:r>
            <a:r>
              <a:rPr lang="fr-FR" dirty="0"/>
              <a:t>:</a:t>
            </a:r>
          </a:p>
          <a:p>
            <a:pPr lvl="1">
              <a:spcBef>
                <a:spcPts val="1200"/>
              </a:spcBef>
            </a:pPr>
            <a:r>
              <a:rPr lang="fr-FR" dirty="0" smtClean="0"/>
              <a:t>étude </a:t>
            </a:r>
            <a:r>
              <a:rPr lang="fr-FR" dirty="0"/>
              <a:t>des prérequis RH, budgétaires et organisationnels </a:t>
            </a:r>
          </a:p>
          <a:p>
            <a:pPr lvl="1">
              <a:spcBef>
                <a:spcPts val="1200"/>
              </a:spcBef>
            </a:pPr>
            <a:r>
              <a:rPr lang="fr-FR" dirty="0"/>
              <a:t>a</a:t>
            </a:r>
            <a:r>
              <a:rPr lang="fr-FR" dirty="0" smtClean="0"/>
              <a:t>rrêt de la liste </a:t>
            </a:r>
            <a:r>
              <a:rPr lang="fr-FR" dirty="0"/>
              <a:t>des EPA concernés par un </a:t>
            </a:r>
            <a:r>
              <a:rPr lang="fr-FR" dirty="0" smtClean="0"/>
              <a:t>transfert du titre 2 au titre 3</a:t>
            </a:r>
            <a:endParaRPr lang="fr-FR" dirty="0"/>
          </a:p>
          <a:p>
            <a:pPr lvl="1">
              <a:spcBef>
                <a:spcPts val="1200"/>
              </a:spcBef>
            </a:pPr>
            <a:r>
              <a:rPr lang="fr-FR" dirty="0"/>
              <a:t>lancement de la concertation avec les représentants du personnel (information des CT locaux et consultation du CTM)</a:t>
            </a:r>
          </a:p>
          <a:p>
            <a:pPr lvl="1">
              <a:spcBef>
                <a:spcPts val="1200"/>
              </a:spcBef>
            </a:pPr>
            <a:r>
              <a:rPr lang="fr-FR" dirty="0"/>
              <a:t>t</a:t>
            </a:r>
            <a:r>
              <a:rPr lang="fr-FR" dirty="0" smtClean="0"/>
              <a:t>ravail en mode projet avec les EPA et les tutelles</a:t>
            </a:r>
          </a:p>
          <a:p>
            <a:pPr lvl="1">
              <a:spcBef>
                <a:spcPts val="1200"/>
              </a:spcBef>
            </a:pPr>
            <a:r>
              <a:rPr lang="fr-FR" dirty="0" smtClean="0"/>
              <a:t>ouverture </a:t>
            </a:r>
            <a:r>
              <a:rPr lang="fr-FR" dirty="0"/>
              <a:t>des </a:t>
            </a:r>
            <a:r>
              <a:rPr lang="fr-FR" dirty="0" smtClean="0"/>
              <a:t>discussions </a:t>
            </a:r>
            <a:r>
              <a:rPr lang="fr-FR" dirty="0"/>
              <a:t>budgétaires avec </a:t>
            </a:r>
            <a:r>
              <a:rPr lang="fr-FR" dirty="0" smtClean="0"/>
              <a:t>la Direction </a:t>
            </a:r>
            <a:r>
              <a:rPr lang="fr-FR" dirty="0"/>
              <a:t>du </a:t>
            </a:r>
            <a:r>
              <a:rPr lang="fr-FR" dirty="0" smtClean="0"/>
              <a:t>Budget</a:t>
            </a:r>
          </a:p>
          <a:p>
            <a:pPr marL="0" indent="0">
              <a:buNone/>
            </a:pPr>
            <a:endParaRPr lang="fr-FR" dirty="0"/>
          </a:p>
        </p:txBody>
      </p:sp>
      <p:sp>
        <p:nvSpPr>
          <p:cNvPr id="4" name="Titre 2"/>
          <p:cNvSpPr>
            <a:spLocks noGrp="1"/>
          </p:cNvSpPr>
          <p:nvPr>
            <p:ph type="title"/>
          </p:nvPr>
        </p:nvSpPr>
        <p:spPr>
          <a:xfrm>
            <a:off x="623887" y="878161"/>
            <a:ext cx="8123237" cy="453098"/>
          </a:xfrm>
        </p:spPr>
        <p:txBody>
          <a:bodyPr>
            <a:normAutofit/>
          </a:bodyPr>
          <a:lstStyle/>
          <a:p>
            <a:r>
              <a:rPr lang="fr-FR" sz="2000" b="1" dirty="0"/>
              <a:t>CHANTIER « RESPONSABILISATION DES EP »</a:t>
            </a:r>
          </a:p>
        </p:txBody>
      </p:sp>
    </p:spTree>
    <p:extLst>
      <p:ext uri="{BB962C8B-B14F-4D97-AF65-F5344CB8AC3E}">
        <p14:creationId xmlns:p14="http://schemas.microsoft.com/office/powerpoint/2010/main" val="1792042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301926" y="4428535"/>
            <a:ext cx="8635040" cy="771026"/>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Espace réservé du contenu 5"/>
          <p:cNvSpPr>
            <a:spLocks noGrp="1"/>
          </p:cNvSpPr>
          <p:nvPr>
            <p:ph idx="1"/>
          </p:nvPr>
        </p:nvSpPr>
        <p:spPr>
          <a:xfrm>
            <a:off x="301926" y="1990165"/>
            <a:ext cx="8277298" cy="4572000"/>
          </a:xfrm>
        </p:spPr>
        <p:txBody>
          <a:bodyPr>
            <a:normAutofit/>
          </a:bodyPr>
          <a:lstStyle/>
          <a:p>
            <a:pPr marL="514350" indent="-514350">
              <a:buFont typeface="+mj-lt"/>
              <a:buAutoNum type="arabicPeriod"/>
            </a:pPr>
            <a:r>
              <a:rPr lang="fr-FR" dirty="0"/>
              <a:t>LE LANCEMENT DU PROGRAMME ACTION PUBLIQUE </a:t>
            </a:r>
            <a:r>
              <a:rPr lang="fr-FR" dirty="0" smtClean="0"/>
              <a:t>2022</a:t>
            </a:r>
            <a:br>
              <a:rPr lang="fr-FR" dirty="0" smtClean="0"/>
            </a:br>
            <a:r>
              <a:rPr lang="fr-FR" dirty="0" smtClean="0"/>
              <a:t/>
            </a:r>
            <a:br>
              <a:rPr lang="fr-FR" dirty="0" smtClean="0"/>
            </a:br>
            <a:endParaRPr lang="fr-FR" dirty="0" smtClean="0"/>
          </a:p>
          <a:p>
            <a:pPr marL="514350" indent="-514350">
              <a:buFont typeface="+mj-lt"/>
              <a:buAutoNum type="arabicPeriod"/>
            </a:pPr>
            <a:r>
              <a:rPr lang="fr-FR" dirty="0" smtClean="0"/>
              <a:t>LE PORTAGE ET LE PILOTAGE DES POLITIQUES PUBLIQUES</a:t>
            </a:r>
            <a:br>
              <a:rPr lang="fr-FR" dirty="0" smtClean="0"/>
            </a:br>
            <a:r>
              <a:rPr lang="fr-FR" dirty="0" smtClean="0"/>
              <a:t/>
            </a:r>
            <a:br>
              <a:rPr lang="fr-FR" dirty="0" smtClean="0"/>
            </a:br>
            <a:endParaRPr lang="fr-FR" dirty="0" smtClean="0"/>
          </a:p>
          <a:p>
            <a:pPr marL="781050" lvl="1" indent="-514350">
              <a:buFont typeface="+mj-lt"/>
              <a:buAutoNum type="alphaLcPeriod"/>
            </a:pPr>
            <a:r>
              <a:rPr lang="fr-FR" dirty="0" smtClean="0">
                <a:solidFill>
                  <a:schemeClr val="accent1">
                    <a:lumMod val="75000"/>
                  </a:schemeClr>
                </a:solidFill>
              </a:rPr>
              <a:t>POURQUOI ET COMMENT TRANSFORMER LE PILOTAGE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RESPONSABILISATION DES EP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DECONCENTRATION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AC STRATEGE »</a:t>
            </a:r>
          </a:p>
          <a:p>
            <a:pPr marL="0" indent="0">
              <a:buNone/>
            </a:pPr>
            <a:r>
              <a:rPr lang="fr-FR" dirty="0" smtClean="0"/>
              <a:t/>
            </a:r>
            <a:br>
              <a:rPr lang="fr-FR" dirty="0" smtClean="0"/>
            </a:br>
            <a:r>
              <a:rPr lang="fr-FR" dirty="0" smtClean="0"/>
              <a:t/>
            </a:r>
            <a:br>
              <a:rPr lang="fr-FR" dirty="0" smtClean="0"/>
            </a:br>
            <a:endParaRPr lang="fr-FR" dirty="0" smtClean="0"/>
          </a:p>
          <a:p>
            <a:endParaRPr lang="fr-FR" dirty="0"/>
          </a:p>
        </p:txBody>
      </p:sp>
      <p:sp>
        <p:nvSpPr>
          <p:cNvPr id="5" name="Titre 4"/>
          <p:cNvSpPr>
            <a:spLocks noGrp="1"/>
          </p:cNvSpPr>
          <p:nvPr>
            <p:ph type="title"/>
          </p:nvPr>
        </p:nvSpPr>
        <p:spPr>
          <a:xfrm>
            <a:off x="684273" y="929151"/>
            <a:ext cx="8123237" cy="321672"/>
          </a:xfrm>
        </p:spPr>
        <p:txBody>
          <a:bodyPr>
            <a:noAutofit/>
          </a:bodyPr>
          <a:lstStyle/>
          <a:p>
            <a:r>
              <a:rPr lang="fr-FR" sz="2000" b="1" dirty="0" smtClean="0"/>
              <a:t>SOMMAIRE</a:t>
            </a:r>
            <a:endParaRPr lang="fr-FR" sz="2000" b="1" dirty="0"/>
          </a:p>
        </p:txBody>
      </p:sp>
    </p:spTree>
    <p:extLst>
      <p:ext uri="{BB962C8B-B14F-4D97-AF65-F5344CB8AC3E}">
        <p14:creationId xmlns:p14="http://schemas.microsoft.com/office/powerpoint/2010/main" val="12919566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95835" y="1358868"/>
            <a:ext cx="8452629" cy="5191076"/>
          </a:xfrm>
        </p:spPr>
        <p:txBody>
          <a:bodyPr>
            <a:noAutofit/>
          </a:bodyPr>
          <a:lstStyle/>
          <a:p>
            <a:pPr algn="just"/>
            <a:r>
              <a:rPr lang="fr-FR" dirty="0" smtClean="0"/>
              <a:t>Des études récentes et des évolutions récentes :</a:t>
            </a:r>
          </a:p>
          <a:p>
            <a:pPr lvl="1" algn="just">
              <a:lnSpc>
                <a:spcPct val="100000"/>
              </a:lnSpc>
            </a:pPr>
            <a:r>
              <a:rPr lang="fr-FR" dirty="0" smtClean="0"/>
              <a:t>Missions IGAC 2016 et 2017, EPP EAC et industries culturelles, rapport Cour des comptes sur les services déconcentrés de l’Etat</a:t>
            </a:r>
          </a:p>
          <a:p>
            <a:pPr lvl="1" algn="just">
              <a:lnSpc>
                <a:spcPct val="100000"/>
              </a:lnSpc>
            </a:pPr>
            <a:r>
              <a:rPr lang="fr-FR" dirty="0" smtClean="0"/>
              <a:t>Des </a:t>
            </a:r>
            <a:r>
              <a:rPr lang="fr-FR" dirty="0"/>
              <a:t>évolutions </a:t>
            </a:r>
            <a:r>
              <a:rPr lang="fr-FR" dirty="0" smtClean="0"/>
              <a:t>récentes : </a:t>
            </a:r>
            <a:r>
              <a:rPr lang="fr-FR" b="1" dirty="0" smtClean="0"/>
              <a:t>délégation </a:t>
            </a:r>
            <a:r>
              <a:rPr lang="fr-FR" b="1" dirty="0"/>
              <a:t>de compétences </a:t>
            </a:r>
            <a:r>
              <a:rPr lang="fr-FR" dirty="0" smtClean="0"/>
              <a:t>(Bretagne) ; réforme </a:t>
            </a:r>
            <a:r>
              <a:rPr lang="fr-FR" dirty="0"/>
              <a:t>territoriale </a:t>
            </a:r>
            <a:r>
              <a:rPr lang="fr-FR" b="1" dirty="0"/>
              <a:t>: fusion des DRAC </a:t>
            </a:r>
            <a:r>
              <a:rPr lang="fr-FR" dirty="0"/>
              <a:t>(2016-2018</a:t>
            </a:r>
            <a:r>
              <a:rPr lang="fr-FR" dirty="0" smtClean="0"/>
              <a:t>) ; transfert </a:t>
            </a:r>
            <a:r>
              <a:rPr lang="fr-FR" dirty="0"/>
              <a:t>et </a:t>
            </a:r>
            <a:r>
              <a:rPr lang="fr-FR" b="1" dirty="0"/>
              <a:t>mutualisation des budgets </a:t>
            </a:r>
            <a:r>
              <a:rPr lang="fr-FR" dirty="0"/>
              <a:t>de fonctionnement des DRAC auprès des Préfets </a:t>
            </a:r>
            <a:endParaRPr lang="fr-FR" dirty="0" smtClean="0"/>
          </a:p>
          <a:p>
            <a:pPr lvl="1" algn="just">
              <a:lnSpc>
                <a:spcPct val="100000"/>
              </a:lnSpc>
            </a:pPr>
            <a:r>
              <a:rPr lang="fr-FR" dirty="0" smtClean="0"/>
              <a:t>Mission inter-inspections (IGAC / IGF/ IGA) en cours</a:t>
            </a:r>
          </a:p>
          <a:p>
            <a:pPr marL="285750" lvl="1" indent="0" algn="just">
              <a:lnSpc>
                <a:spcPct val="100000"/>
              </a:lnSpc>
              <a:spcBef>
                <a:spcPts val="0"/>
              </a:spcBef>
              <a:buNone/>
            </a:pPr>
            <a:endParaRPr lang="fr-FR" dirty="0"/>
          </a:p>
          <a:p>
            <a:pPr algn="just">
              <a:spcBef>
                <a:spcPts val="1200"/>
              </a:spcBef>
            </a:pPr>
            <a:r>
              <a:rPr lang="fr-FR" dirty="0" smtClean="0"/>
              <a:t>Un constat : l'hétérogénéité </a:t>
            </a:r>
            <a:r>
              <a:rPr lang="fr-FR" dirty="0"/>
              <a:t>des politiques culturelles des </a:t>
            </a:r>
            <a:r>
              <a:rPr lang="fr-FR" dirty="0" smtClean="0"/>
              <a:t>collectivités</a:t>
            </a:r>
          </a:p>
          <a:p>
            <a:pPr lvl="1">
              <a:lnSpc>
                <a:spcPct val="100000"/>
              </a:lnSpc>
            </a:pPr>
            <a:r>
              <a:rPr lang="fr-FR" dirty="0" smtClean="0"/>
              <a:t>Contraction </a:t>
            </a:r>
            <a:r>
              <a:rPr lang="fr-FR" dirty="0"/>
              <a:t>des </a:t>
            </a:r>
            <a:r>
              <a:rPr lang="fr-FR" b="1" dirty="0"/>
              <a:t>budgets </a:t>
            </a:r>
            <a:r>
              <a:rPr lang="fr-FR" b="1" dirty="0" smtClean="0"/>
              <a:t>culture </a:t>
            </a:r>
            <a:r>
              <a:rPr lang="fr-FR" b="1" dirty="0"/>
              <a:t>des collectivités </a:t>
            </a:r>
            <a:r>
              <a:rPr lang="fr-FR" dirty="0" smtClean="0"/>
              <a:t>(notamment des départements)</a:t>
            </a:r>
            <a:endParaRPr lang="fr-FR" dirty="0"/>
          </a:p>
          <a:p>
            <a:pPr lvl="1">
              <a:lnSpc>
                <a:spcPct val="100000"/>
              </a:lnSpc>
            </a:pPr>
            <a:r>
              <a:rPr lang="fr-FR" dirty="0"/>
              <a:t>Spécificités des </a:t>
            </a:r>
            <a:r>
              <a:rPr lang="fr-FR" b="1" dirty="0"/>
              <a:t>collectivités ultramarines</a:t>
            </a:r>
          </a:p>
          <a:p>
            <a:pPr lvl="1">
              <a:lnSpc>
                <a:spcPct val="100000"/>
              </a:lnSpc>
            </a:pPr>
            <a:r>
              <a:rPr lang="fr-FR" dirty="0"/>
              <a:t>Des politiques </a:t>
            </a:r>
            <a:r>
              <a:rPr lang="fr-FR" dirty="0" smtClean="0"/>
              <a:t>appréhendant </a:t>
            </a:r>
            <a:r>
              <a:rPr lang="fr-FR" dirty="0"/>
              <a:t>différemment </a:t>
            </a:r>
            <a:r>
              <a:rPr lang="fr-FR" b="1" dirty="0" smtClean="0"/>
              <a:t>spécificités territoriales / populations</a:t>
            </a:r>
            <a:endParaRPr lang="fr-FR" dirty="0"/>
          </a:p>
          <a:p>
            <a:endParaRPr lang="fr-FR" sz="600" dirty="0"/>
          </a:p>
        </p:txBody>
      </p:sp>
      <p:sp>
        <p:nvSpPr>
          <p:cNvPr id="3" name="Titre 2"/>
          <p:cNvSpPr>
            <a:spLocks noGrp="1"/>
          </p:cNvSpPr>
          <p:nvPr>
            <p:ph type="title"/>
          </p:nvPr>
        </p:nvSpPr>
        <p:spPr>
          <a:xfrm>
            <a:off x="625227" y="878161"/>
            <a:ext cx="8123237" cy="390345"/>
          </a:xfrm>
        </p:spPr>
        <p:txBody>
          <a:bodyPr>
            <a:noAutofit/>
          </a:bodyPr>
          <a:lstStyle/>
          <a:p>
            <a:r>
              <a:rPr lang="fr-FR" sz="2000" b="1" cap="all" dirty="0"/>
              <a:t>CHANTIER « DECONCENTRATION »</a:t>
            </a:r>
          </a:p>
        </p:txBody>
      </p:sp>
    </p:spTree>
    <p:extLst>
      <p:ext uri="{BB962C8B-B14F-4D97-AF65-F5344CB8AC3E}">
        <p14:creationId xmlns:p14="http://schemas.microsoft.com/office/powerpoint/2010/main" val="3292755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84094" y="1597352"/>
            <a:ext cx="8485094" cy="5018601"/>
          </a:xfrm>
        </p:spPr>
        <p:txBody>
          <a:bodyPr>
            <a:normAutofit fontScale="92500"/>
          </a:bodyPr>
          <a:lstStyle/>
          <a:p>
            <a:pPr lvl="0" algn="just">
              <a:buClr>
                <a:srgbClr val="578ED1">
                  <a:lumMod val="75000"/>
                </a:srgbClr>
              </a:buClr>
            </a:pPr>
            <a:r>
              <a:rPr lang="fr-FR" sz="2200" dirty="0" smtClean="0">
                <a:solidFill>
                  <a:srgbClr val="578ED1">
                    <a:lumMod val="75000"/>
                  </a:srgbClr>
                </a:solidFill>
                <a:latin typeface="+mj-lt"/>
              </a:rPr>
              <a:t>Les pistes d’amélioration</a:t>
            </a:r>
          </a:p>
          <a:p>
            <a:pPr marL="0" lvl="0" indent="0" algn="just">
              <a:buClr>
                <a:srgbClr val="578ED1">
                  <a:lumMod val="75000"/>
                </a:srgbClr>
              </a:buClr>
              <a:buNone/>
            </a:pPr>
            <a:endParaRPr lang="fr-FR" sz="2200" dirty="0">
              <a:latin typeface="+mj-lt"/>
            </a:endParaRPr>
          </a:p>
          <a:p>
            <a:pPr>
              <a:lnSpc>
                <a:spcPct val="108000"/>
              </a:lnSpc>
              <a:buFont typeface="Arial" panose="020B0604020202020204" pitchFamily="34" charset="0"/>
              <a:buChar char="•"/>
            </a:pPr>
            <a:r>
              <a:rPr lang="fr-FR" sz="2200" b="0" dirty="0" smtClean="0">
                <a:solidFill>
                  <a:srgbClr val="00000A"/>
                </a:solidFill>
                <a:latin typeface="+mn-lt"/>
              </a:rPr>
              <a:t>Accroître </a:t>
            </a:r>
            <a:r>
              <a:rPr lang="fr-FR" sz="2200" b="0" dirty="0">
                <a:solidFill>
                  <a:srgbClr val="00000A"/>
                </a:solidFill>
                <a:latin typeface="+mn-lt"/>
              </a:rPr>
              <a:t>la déconcentration : </a:t>
            </a:r>
          </a:p>
          <a:p>
            <a:pPr marL="742950" lvl="1" indent="-285750">
              <a:lnSpc>
                <a:spcPct val="108000"/>
              </a:lnSpc>
            </a:pPr>
            <a:r>
              <a:rPr lang="fr-FR" sz="2200" dirty="0">
                <a:solidFill>
                  <a:srgbClr val="00000A"/>
                </a:solidFill>
                <a:latin typeface="+mn-lt"/>
              </a:rPr>
              <a:t>par une clarification des missions administration centrale / </a:t>
            </a:r>
            <a:r>
              <a:rPr lang="fr-FR" sz="2200" dirty="0" smtClean="0">
                <a:solidFill>
                  <a:srgbClr val="00000A"/>
                </a:solidFill>
                <a:latin typeface="+mn-lt"/>
              </a:rPr>
              <a:t>DRAC </a:t>
            </a:r>
          </a:p>
          <a:p>
            <a:pPr marL="742950" lvl="1" indent="-285750">
              <a:lnSpc>
                <a:spcPct val="108000"/>
              </a:lnSpc>
            </a:pPr>
            <a:r>
              <a:rPr lang="fr-FR" sz="2200" dirty="0" smtClean="0">
                <a:solidFill>
                  <a:srgbClr val="00000A"/>
                </a:solidFill>
                <a:latin typeface="+mn-lt"/>
              </a:rPr>
              <a:t>par </a:t>
            </a:r>
            <a:r>
              <a:rPr lang="fr-FR" sz="2200" dirty="0">
                <a:solidFill>
                  <a:srgbClr val="00000A"/>
                </a:solidFill>
                <a:latin typeface="+mn-lt"/>
              </a:rPr>
              <a:t>des moyens budgétaires transférés aux services déconcentrés </a:t>
            </a:r>
            <a:endParaRPr lang="fr-FR" sz="2200" dirty="0" smtClean="0">
              <a:solidFill>
                <a:srgbClr val="00000A"/>
              </a:solidFill>
              <a:latin typeface="+mn-lt"/>
            </a:endParaRPr>
          </a:p>
          <a:p>
            <a:pPr>
              <a:lnSpc>
                <a:spcPct val="108000"/>
              </a:lnSpc>
              <a:buFont typeface="Arial" panose="020B0604020202020204" pitchFamily="34" charset="0"/>
              <a:buChar char="•"/>
            </a:pPr>
            <a:r>
              <a:rPr lang="fr-FR" sz="2200" b="0" dirty="0" smtClean="0">
                <a:solidFill>
                  <a:srgbClr val="00000A"/>
                </a:solidFill>
                <a:latin typeface="+mn-lt"/>
              </a:rPr>
              <a:t>Améliorer </a:t>
            </a:r>
            <a:r>
              <a:rPr lang="fr-FR" sz="2200" b="0" dirty="0">
                <a:solidFill>
                  <a:srgbClr val="00000A"/>
                </a:solidFill>
                <a:latin typeface="+mn-lt"/>
              </a:rPr>
              <a:t>les coopérations entre les établissements publics et les </a:t>
            </a:r>
            <a:r>
              <a:rPr lang="fr-FR" sz="2200" b="0" dirty="0" smtClean="0">
                <a:solidFill>
                  <a:srgbClr val="00000A"/>
                </a:solidFill>
                <a:latin typeface="+mn-lt"/>
              </a:rPr>
              <a:t>DRAC</a:t>
            </a:r>
          </a:p>
          <a:p>
            <a:pPr lvl="0">
              <a:lnSpc>
                <a:spcPct val="108000"/>
              </a:lnSpc>
              <a:buClr>
                <a:srgbClr val="578ED1">
                  <a:lumMod val="75000"/>
                </a:srgbClr>
              </a:buClr>
              <a:buFont typeface="Arial" panose="020B0604020202020204" pitchFamily="34" charset="0"/>
              <a:buChar char="•"/>
            </a:pPr>
            <a:r>
              <a:rPr lang="fr-FR" sz="2200" b="0" dirty="0">
                <a:solidFill>
                  <a:srgbClr val="00000A"/>
                </a:solidFill>
                <a:latin typeface="+mn-lt"/>
              </a:rPr>
              <a:t>Réduire le nombre d’enquêtes et améliorer leur qualité et leur exploitation (moins d’enquêtes, plus utiles)</a:t>
            </a:r>
          </a:p>
          <a:p>
            <a:pPr lvl="0">
              <a:lnSpc>
                <a:spcPct val="108000"/>
              </a:lnSpc>
              <a:buClr>
                <a:srgbClr val="578ED1">
                  <a:lumMod val="75000"/>
                </a:srgbClr>
              </a:buClr>
              <a:buFont typeface="Arial" panose="020B0604020202020204" pitchFamily="34" charset="0"/>
              <a:buChar char="•"/>
            </a:pPr>
            <a:r>
              <a:rPr lang="fr-FR" sz="2200" b="0" dirty="0">
                <a:solidFill>
                  <a:srgbClr val="00000A"/>
                </a:solidFill>
                <a:latin typeface="+mn-lt"/>
              </a:rPr>
              <a:t>Renforcer la coopération avec les collectivités territoriales grâce à une contractualisation rénovée</a:t>
            </a:r>
          </a:p>
          <a:p>
            <a:pPr lvl="0">
              <a:lnSpc>
                <a:spcPct val="108000"/>
              </a:lnSpc>
              <a:buClr>
                <a:srgbClr val="578ED1">
                  <a:lumMod val="75000"/>
                </a:srgbClr>
              </a:buClr>
              <a:buFont typeface="Arial" panose="020B0604020202020204" pitchFamily="34" charset="0"/>
              <a:buChar char="•"/>
            </a:pPr>
            <a:r>
              <a:rPr lang="fr-FR" sz="2200" b="0" dirty="0">
                <a:solidFill>
                  <a:srgbClr val="00000A"/>
                </a:solidFill>
                <a:latin typeface="+mn-lt"/>
              </a:rPr>
              <a:t>Améliorer la relation aux usagers dans un souci de </a:t>
            </a:r>
            <a:r>
              <a:rPr lang="fr-FR" sz="2200" b="0" dirty="0" smtClean="0">
                <a:solidFill>
                  <a:srgbClr val="00000A"/>
                </a:solidFill>
                <a:latin typeface="+mn-lt"/>
              </a:rPr>
              <a:t>simplification</a:t>
            </a:r>
          </a:p>
          <a:p>
            <a:pPr marL="914400" lvl="2" indent="0">
              <a:lnSpc>
                <a:spcPct val="108000"/>
              </a:lnSpc>
              <a:buNone/>
            </a:pPr>
            <a:endParaRPr lang="fr-FR" dirty="0">
              <a:solidFill>
                <a:srgbClr val="00000A"/>
              </a:solidFill>
              <a:latin typeface="Calibri" panose="020F0502020204030204" pitchFamily="34" charset="0"/>
            </a:endParaRPr>
          </a:p>
        </p:txBody>
      </p:sp>
      <p:sp>
        <p:nvSpPr>
          <p:cNvPr id="5" name="Titre 2"/>
          <p:cNvSpPr>
            <a:spLocks noGrp="1"/>
          </p:cNvSpPr>
          <p:nvPr>
            <p:ph type="title"/>
          </p:nvPr>
        </p:nvSpPr>
        <p:spPr>
          <a:xfrm>
            <a:off x="650781" y="837819"/>
            <a:ext cx="8123237" cy="435169"/>
          </a:xfrm>
        </p:spPr>
        <p:txBody>
          <a:bodyPr>
            <a:noAutofit/>
          </a:bodyPr>
          <a:lstStyle/>
          <a:p>
            <a:r>
              <a:rPr lang="fr-FR" sz="2000" b="1" cap="all" dirty="0"/>
              <a:t>CHANTIER « DECONCENTRATION »</a:t>
            </a:r>
          </a:p>
        </p:txBody>
      </p:sp>
    </p:spTree>
    <p:extLst>
      <p:ext uri="{BB962C8B-B14F-4D97-AF65-F5344CB8AC3E}">
        <p14:creationId xmlns:p14="http://schemas.microsoft.com/office/powerpoint/2010/main" val="238670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301926" y="5020205"/>
            <a:ext cx="8635040" cy="771026"/>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Espace réservé du contenu 5"/>
          <p:cNvSpPr>
            <a:spLocks noGrp="1"/>
          </p:cNvSpPr>
          <p:nvPr>
            <p:ph idx="1"/>
          </p:nvPr>
        </p:nvSpPr>
        <p:spPr>
          <a:xfrm>
            <a:off x="301926" y="1990165"/>
            <a:ext cx="8277298" cy="4572000"/>
          </a:xfrm>
        </p:spPr>
        <p:txBody>
          <a:bodyPr>
            <a:normAutofit/>
          </a:bodyPr>
          <a:lstStyle/>
          <a:p>
            <a:pPr marL="514350" indent="-514350">
              <a:buFont typeface="+mj-lt"/>
              <a:buAutoNum type="arabicPeriod"/>
            </a:pPr>
            <a:r>
              <a:rPr lang="fr-FR" dirty="0"/>
              <a:t>LE LANCEMENT DU PROGRAMME ACTION PUBLIQUE </a:t>
            </a:r>
            <a:r>
              <a:rPr lang="fr-FR" dirty="0" smtClean="0"/>
              <a:t>2022</a:t>
            </a:r>
            <a:br>
              <a:rPr lang="fr-FR" dirty="0" smtClean="0"/>
            </a:br>
            <a:r>
              <a:rPr lang="fr-FR" dirty="0" smtClean="0"/>
              <a:t/>
            </a:r>
            <a:br>
              <a:rPr lang="fr-FR" dirty="0" smtClean="0"/>
            </a:br>
            <a:endParaRPr lang="fr-FR" dirty="0" smtClean="0"/>
          </a:p>
          <a:p>
            <a:pPr marL="514350" indent="-514350">
              <a:buFont typeface="+mj-lt"/>
              <a:buAutoNum type="arabicPeriod"/>
            </a:pPr>
            <a:r>
              <a:rPr lang="fr-FR" dirty="0" smtClean="0"/>
              <a:t>LE PORTAGE ET LE PILOTAGE DES POLITIQUES PUBLIQUES</a:t>
            </a:r>
            <a:br>
              <a:rPr lang="fr-FR" dirty="0" smtClean="0"/>
            </a:br>
            <a:r>
              <a:rPr lang="fr-FR" dirty="0" smtClean="0"/>
              <a:t/>
            </a:r>
            <a:br>
              <a:rPr lang="fr-FR" dirty="0" smtClean="0"/>
            </a:br>
            <a:endParaRPr lang="fr-FR" dirty="0" smtClean="0"/>
          </a:p>
          <a:p>
            <a:pPr marL="781050" lvl="1" indent="-514350">
              <a:buFont typeface="+mj-lt"/>
              <a:buAutoNum type="alphaLcPeriod"/>
            </a:pPr>
            <a:r>
              <a:rPr lang="fr-FR" dirty="0" smtClean="0">
                <a:solidFill>
                  <a:schemeClr val="accent1">
                    <a:lumMod val="75000"/>
                  </a:schemeClr>
                </a:solidFill>
              </a:rPr>
              <a:t>POURQUOI ET COMMENT TRANSFORMER LE PILOTAGE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RESPONSABILISATION DES EP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DECONCENTRATION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AC STRATEGE »</a:t>
            </a:r>
          </a:p>
          <a:p>
            <a:pPr marL="0" indent="0">
              <a:buNone/>
            </a:pPr>
            <a:r>
              <a:rPr lang="fr-FR" dirty="0" smtClean="0"/>
              <a:t/>
            </a:r>
            <a:br>
              <a:rPr lang="fr-FR" dirty="0" smtClean="0"/>
            </a:br>
            <a:r>
              <a:rPr lang="fr-FR" dirty="0" smtClean="0"/>
              <a:t/>
            </a:r>
            <a:br>
              <a:rPr lang="fr-FR" dirty="0" smtClean="0"/>
            </a:br>
            <a:endParaRPr lang="fr-FR" dirty="0" smtClean="0"/>
          </a:p>
          <a:p>
            <a:endParaRPr lang="fr-FR" dirty="0"/>
          </a:p>
        </p:txBody>
      </p:sp>
      <p:sp>
        <p:nvSpPr>
          <p:cNvPr id="5" name="Titre 4"/>
          <p:cNvSpPr>
            <a:spLocks noGrp="1"/>
          </p:cNvSpPr>
          <p:nvPr>
            <p:ph type="title"/>
          </p:nvPr>
        </p:nvSpPr>
        <p:spPr>
          <a:xfrm>
            <a:off x="684273" y="929151"/>
            <a:ext cx="8123237" cy="321672"/>
          </a:xfrm>
        </p:spPr>
        <p:txBody>
          <a:bodyPr>
            <a:noAutofit/>
          </a:bodyPr>
          <a:lstStyle/>
          <a:p>
            <a:r>
              <a:rPr lang="fr-FR" sz="2000" b="1" dirty="0" smtClean="0"/>
              <a:t>SOMMAIRE</a:t>
            </a:r>
            <a:endParaRPr lang="fr-FR" sz="2000" b="1" dirty="0"/>
          </a:p>
        </p:txBody>
      </p:sp>
    </p:spTree>
    <p:extLst>
      <p:ext uri="{BB962C8B-B14F-4D97-AF65-F5344CB8AC3E}">
        <p14:creationId xmlns:p14="http://schemas.microsoft.com/office/powerpoint/2010/main" val="23690612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76518" y="1479177"/>
            <a:ext cx="8371946" cy="5118474"/>
          </a:xfrm>
        </p:spPr>
        <p:txBody>
          <a:bodyPr/>
          <a:lstStyle/>
          <a:p>
            <a:r>
              <a:rPr lang="fr-FR" dirty="0" smtClean="0"/>
              <a:t>Passer </a:t>
            </a:r>
            <a:r>
              <a:rPr lang="fr-FR" dirty="0"/>
              <a:t>en revue les différentes fonctions et la répartition des rôles </a:t>
            </a:r>
            <a:r>
              <a:rPr lang="fr-FR" dirty="0" smtClean="0"/>
              <a:t>AC/SD/EP</a:t>
            </a:r>
          </a:p>
          <a:p>
            <a:pPr>
              <a:spcBef>
                <a:spcPts val="1800"/>
              </a:spcBef>
            </a:pPr>
            <a:r>
              <a:rPr lang="fr-FR" dirty="0" smtClean="0"/>
              <a:t>10+1 chantiers portant sur les fonctions support en AC :</a:t>
            </a:r>
          </a:p>
          <a:p>
            <a:pPr lvl="1">
              <a:spcBef>
                <a:spcPts val="1200"/>
              </a:spcBef>
            </a:pPr>
            <a:r>
              <a:rPr lang="fr-FR" dirty="0"/>
              <a:t>Ressources </a:t>
            </a:r>
            <a:r>
              <a:rPr lang="fr-FR" dirty="0" smtClean="0"/>
              <a:t>humaines</a:t>
            </a:r>
            <a:endParaRPr lang="fr-FR" dirty="0"/>
          </a:p>
          <a:p>
            <a:pPr lvl="1"/>
            <a:r>
              <a:rPr lang="fr-FR" dirty="0" smtClean="0"/>
              <a:t>Formation</a:t>
            </a:r>
            <a:endParaRPr lang="fr-FR" dirty="0"/>
          </a:p>
          <a:p>
            <a:pPr lvl="1"/>
            <a:r>
              <a:rPr lang="fr-FR" dirty="0" smtClean="0"/>
              <a:t>Budget </a:t>
            </a:r>
            <a:r>
              <a:rPr lang="fr-FR" dirty="0"/>
              <a:t>et chaîne de la </a:t>
            </a:r>
            <a:r>
              <a:rPr lang="fr-FR" dirty="0" smtClean="0"/>
              <a:t>dépense</a:t>
            </a:r>
            <a:endParaRPr lang="fr-FR" dirty="0"/>
          </a:p>
          <a:p>
            <a:pPr lvl="1"/>
            <a:r>
              <a:rPr lang="fr-FR" dirty="0" smtClean="0"/>
              <a:t>Logistique</a:t>
            </a:r>
            <a:endParaRPr lang="fr-FR" dirty="0"/>
          </a:p>
          <a:p>
            <a:pPr lvl="1"/>
            <a:r>
              <a:rPr lang="fr-FR" dirty="0" smtClean="0"/>
              <a:t>Systèmes </a:t>
            </a:r>
            <a:r>
              <a:rPr lang="fr-FR" dirty="0"/>
              <a:t>d’information et transformation </a:t>
            </a:r>
            <a:r>
              <a:rPr lang="fr-FR" dirty="0" smtClean="0"/>
              <a:t>numérique</a:t>
            </a:r>
          </a:p>
          <a:p>
            <a:pPr lvl="1"/>
            <a:r>
              <a:rPr lang="fr-FR" dirty="0" smtClean="0"/>
              <a:t>Communication</a:t>
            </a:r>
            <a:endParaRPr lang="fr-FR" dirty="0"/>
          </a:p>
          <a:p>
            <a:pPr lvl="1"/>
            <a:r>
              <a:rPr lang="fr-FR" dirty="0" smtClean="0"/>
              <a:t>Documentation</a:t>
            </a:r>
            <a:endParaRPr lang="fr-FR" dirty="0"/>
          </a:p>
          <a:p>
            <a:pPr lvl="1"/>
            <a:r>
              <a:rPr lang="fr-FR" dirty="0" smtClean="0"/>
              <a:t>Etudes </a:t>
            </a:r>
            <a:r>
              <a:rPr lang="fr-FR" dirty="0"/>
              <a:t>et </a:t>
            </a:r>
            <a:r>
              <a:rPr lang="fr-FR" dirty="0" smtClean="0"/>
              <a:t>observation</a:t>
            </a:r>
            <a:endParaRPr lang="fr-FR" dirty="0"/>
          </a:p>
          <a:p>
            <a:pPr lvl="1"/>
            <a:r>
              <a:rPr lang="fr-FR" dirty="0" smtClean="0"/>
              <a:t>Action </a:t>
            </a:r>
            <a:r>
              <a:rPr lang="fr-FR" dirty="0"/>
              <a:t>internationale et </a:t>
            </a:r>
            <a:r>
              <a:rPr lang="fr-FR" dirty="0" smtClean="0"/>
              <a:t>européenne</a:t>
            </a:r>
            <a:endParaRPr lang="fr-FR" dirty="0"/>
          </a:p>
          <a:p>
            <a:pPr lvl="1"/>
            <a:r>
              <a:rPr lang="fr-FR" dirty="0" smtClean="0"/>
              <a:t>Recherche</a:t>
            </a:r>
          </a:p>
          <a:p>
            <a:pPr lvl="1">
              <a:spcBef>
                <a:spcPts val="1200"/>
              </a:spcBef>
            </a:pPr>
            <a:r>
              <a:rPr lang="fr-FR" i="1" dirty="0"/>
              <a:t>I</a:t>
            </a:r>
            <a:r>
              <a:rPr lang="fr-FR" i="1" dirty="0" smtClean="0"/>
              <a:t>dentification des compétences et outillages nouveaux à développer dans un ministère transformé</a:t>
            </a:r>
            <a:endParaRPr lang="fr-FR" i="1" dirty="0"/>
          </a:p>
        </p:txBody>
      </p:sp>
      <p:sp>
        <p:nvSpPr>
          <p:cNvPr id="4" name="Titre 2"/>
          <p:cNvSpPr>
            <a:spLocks noGrp="1"/>
          </p:cNvSpPr>
          <p:nvPr>
            <p:ph type="title"/>
          </p:nvPr>
        </p:nvSpPr>
        <p:spPr>
          <a:xfrm>
            <a:off x="650781" y="837819"/>
            <a:ext cx="8123237" cy="435169"/>
          </a:xfrm>
        </p:spPr>
        <p:txBody>
          <a:bodyPr>
            <a:noAutofit/>
          </a:bodyPr>
          <a:lstStyle/>
          <a:p>
            <a:r>
              <a:rPr lang="fr-FR" sz="2000" b="1" cap="all" dirty="0"/>
              <a:t>CHANTIER « </a:t>
            </a:r>
            <a:r>
              <a:rPr lang="fr-FR" sz="2000" b="1" cap="all" dirty="0" smtClean="0"/>
              <a:t>AC STRATEGE</a:t>
            </a:r>
            <a:r>
              <a:rPr lang="fr-FR" sz="2000" b="1" cap="all" dirty="0"/>
              <a:t> »</a:t>
            </a:r>
          </a:p>
        </p:txBody>
      </p:sp>
    </p:spTree>
    <p:extLst>
      <p:ext uri="{BB962C8B-B14F-4D97-AF65-F5344CB8AC3E}">
        <p14:creationId xmlns:p14="http://schemas.microsoft.com/office/powerpoint/2010/main" val="3723998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76518" y="1904048"/>
            <a:ext cx="8371946" cy="4118059"/>
          </a:xfrm>
        </p:spPr>
        <p:txBody>
          <a:bodyPr/>
          <a:lstStyle/>
          <a:p>
            <a:pPr>
              <a:spcBef>
                <a:spcPts val="1800"/>
              </a:spcBef>
            </a:pPr>
            <a:r>
              <a:rPr lang="fr-FR" dirty="0" smtClean="0"/>
              <a:t>Méthode</a:t>
            </a:r>
          </a:p>
          <a:p>
            <a:pPr lvl="1">
              <a:spcBef>
                <a:spcPts val="1800"/>
              </a:spcBef>
            </a:pPr>
            <a:r>
              <a:rPr lang="fr-FR" dirty="0" smtClean="0"/>
              <a:t>Un groupe de travail par chantier, avec un pilote SG et au moins un représentant de chaque DG</a:t>
            </a:r>
          </a:p>
          <a:p>
            <a:pPr lvl="1">
              <a:spcBef>
                <a:spcPts val="1800"/>
              </a:spcBef>
            </a:pPr>
            <a:r>
              <a:rPr lang="fr-FR" dirty="0" smtClean="0"/>
              <a:t>Un appui de l’IGAC sur les chantiers ayant déjà fait l’objet d’études de l’Inspection </a:t>
            </a:r>
          </a:p>
          <a:p>
            <a:pPr>
              <a:spcBef>
                <a:spcPts val="1800"/>
              </a:spcBef>
            </a:pPr>
            <a:r>
              <a:rPr lang="fr-FR" dirty="0" smtClean="0"/>
              <a:t>Calendrier</a:t>
            </a:r>
          </a:p>
          <a:p>
            <a:pPr lvl="1">
              <a:spcBef>
                <a:spcPts val="1800"/>
              </a:spcBef>
            </a:pPr>
            <a:r>
              <a:rPr lang="fr-FR" dirty="0" smtClean="0"/>
              <a:t>Diagnostics et scénarii d’évolution pour juin 2018</a:t>
            </a:r>
          </a:p>
        </p:txBody>
      </p:sp>
      <p:sp>
        <p:nvSpPr>
          <p:cNvPr id="4" name="Titre 2"/>
          <p:cNvSpPr>
            <a:spLocks noGrp="1"/>
          </p:cNvSpPr>
          <p:nvPr>
            <p:ph type="title"/>
          </p:nvPr>
        </p:nvSpPr>
        <p:spPr>
          <a:xfrm>
            <a:off x="650781" y="837819"/>
            <a:ext cx="8123237" cy="435169"/>
          </a:xfrm>
        </p:spPr>
        <p:txBody>
          <a:bodyPr>
            <a:noAutofit/>
          </a:bodyPr>
          <a:lstStyle/>
          <a:p>
            <a:r>
              <a:rPr lang="fr-FR" sz="2000" b="1" cap="all" dirty="0"/>
              <a:t>CHANTIER « </a:t>
            </a:r>
            <a:r>
              <a:rPr lang="fr-FR" sz="2000" b="1" cap="all" dirty="0" smtClean="0"/>
              <a:t>AC STRATEGE</a:t>
            </a:r>
            <a:r>
              <a:rPr lang="fr-FR" sz="2000" b="1" cap="all" dirty="0"/>
              <a:t> »</a:t>
            </a:r>
          </a:p>
        </p:txBody>
      </p:sp>
    </p:spTree>
    <p:extLst>
      <p:ext uri="{BB962C8B-B14F-4D97-AF65-F5344CB8AC3E}">
        <p14:creationId xmlns:p14="http://schemas.microsoft.com/office/powerpoint/2010/main" val="1581385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301926" y="2384370"/>
            <a:ext cx="8635040" cy="771026"/>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Espace réservé du contenu 5"/>
          <p:cNvSpPr>
            <a:spLocks noGrp="1"/>
          </p:cNvSpPr>
          <p:nvPr>
            <p:ph idx="1"/>
          </p:nvPr>
        </p:nvSpPr>
        <p:spPr>
          <a:xfrm>
            <a:off x="301926" y="2632018"/>
            <a:ext cx="8635040" cy="2250534"/>
          </a:xfrm>
        </p:spPr>
        <p:txBody>
          <a:bodyPr>
            <a:normAutofit/>
          </a:bodyPr>
          <a:lstStyle/>
          <a:p>
            <a:pPr marL="514350" indent="-514350">
              <a:buFont typeface="+mj-lt"/>
              <a:buAutoNum type="arabicPeriod"/>
            </a:pPr>
            <a:r>
              <a:rPr lang="fr-FR" dirty="0"/>
              <a:t>LE LANCEMENT DU PROGRAMME ACTION PUBLIQUE </a:t>
            </a:r>
            <a:r>
              <a:rPr lang="fr-FR" dirty="0" smtClean="0"/>
              <a:t>2022</a:t>
            </a:r>
            <a:br>
              <a:rPr lang="fr-FR" dirty="0" smtClean="0"/>
            </a:br>
            <a:r>
              <a:rPr lang="fr-FR" dirty="0" smtClean="0"/>
              <a:t/>
            </a:r>
            <a:br>
              <a:rPr lang="fr-FR" dirty="0" smtClean="0"/>
            </a:br>
            <a:endParaRPr lang="fr-FR" dirty="0" smtClean="0"/>
          </a:p>
          <a:p>
            <a:pPr marL="514350" indent="-514350">
              <a:buFont typeface="+mj-lt"/>
              <a:buAutoNum type="arabicPeriod"/>
            </a:pPr>
            <a:r>
              <a:rPr lang="fr-FR" dirty="0"/>
              <a:t>LE PORTAGE ET LE PILOTAGE DES POLITIQUES </a:t>
            </a:r>
            <a:r>
              <a:rPr lang="fr-FR" dirty="0" smtClean="0"/>
              <a:t>CULTURELLES</a:t>
            </a:r>
            <a:br>
              <a:rPr lang="fr-FR" dirty="0" smtClean="0"/>
            </a:br>
            <a:r>
              <a:rPr lang="fr-FR" dirty="0" smtClean="0"/>
              <a:t/>
            </a:r>
            <a:br>
              <a:rPr lang="fr-FR" dirty="0" smtClean="0"/>
            </a:br>
            <a:endParaRPr lang="fr-FR" dirty="0" smtClean="0"/>
          </a:p>
          <a:p>
            <a:endParaRPr lang="fr-FR" dirty="0"/>
          </a:p>
        </p:txBody>
      </p:sp>
      <p:sp>
        <p:nvSpPr>
          <p:cNvPr id="5" name="Titre 4"/>
          <p:cNvSpPr>
            <a:spLocks noGrp="1"/>
          </p:cNvSpPr>
          <p:nvPr>
            <p:ph type="title"/>
          </p:nvPr>
        </p:nvSpPr>
        <p:spPr>
          <a:xfrm>
            <a:off x="684273" y="929151"/>
            <a:ext cx="8123237" cy="321672"/>
          </a:xfrm>
        </p:spPr>
        <p:txBody>
          <a:bodyPr>
            <a:noAutofit/>
          </a:bodyPr>
          <a:lstStyle/>
          <a:p>
            <a:r>
              <a:rPr lang="fr-FR" sz="2000" b="1" dirty="0" smtClean="0"/>
              <a:t>SOMMAIRE</a:t>
            </a:r>
            <a:endParaRPr lang="fr-FR" sz="2000" b="1" dirty="0"/>
          </a:p>
        </p:txBody>
      </p:sp>
    </p:spTree>
    <p:extLst>
      <p:ext uri="{BB962C8B-B14F-4D97-AF65-F5344CB8AC3E}">
        <p14:creationId xmlns:p14="http://schemas.microsoft.com/office/powerpoint/2010/main" val="2757612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p:cNvPicPr>
            <a:picLocks noChangeAspect="1"/>
          </p:cNvPicPr>
          <p:nvPr/>
        </p:nvPicPr>
        <p:blipFill>
          <a:blip r:embed="rId3"/>
          <a:stretch>
            <a:fillRect/>
          </a:stretch>
        </p:blipFill>
        <p:spPr>
          <a:xfrm>
            <a:off x="582595" y="2635280"/>
            <a:ext cx="8263231" cy="3933825"/>
          </a:xfrm>
          <a:prstGeom prst="rect">
            <a:avLst/>
          </a:prstGeom>
        </p:spPr>
      </p:pic>
      <p:sp>
        <p:nvSpPr>
          <p:cNvPr id="11" name="Rectangle 10"/>
          <p:cNvSpPr/>
          <p:nvPr/>
        </p:nvSpPr>
        <p:spPr>
          <a:xfrm>
            <a:off x="744071" y="786696"/>
            <a:ext cx="8184776" cy="1631216"/>
          </a:xfrm>
          <a:prstGeom prst="rect">
            <a:avLst/>
          </a:prstGeom>
        </p:spPr>
        <p:txBody>
          <a:bodyPr wrap="square">
            <a:spAutoFit/>
          </a:bodyPr>
          <a:lstStyle/>
          <a:p>
            <a:r>
              <a:rPr lang="fr-FR" sz="2000" dirty="0">
                <a:solidFill>
                  <a:srgbClr val="211D1E"/>
                </a:solidFill>
                <a:latin typeface="TarzanaNarrow"/>
              </a:rPr>
              <a:t>Fin septembre est lancé le programme de transformation de l’action publique (AP 2022), autour de trois objectifs affichés : </a:t>
            </a:r>
          </a:p>
          <a:p>
            <a:pPr marL="800100" lvl="1" indent="-342900">
              <a:buFont typeface="Wingdings" panose="05000000000000000000" pitchFamily="2" charset="2"/>
              <a:buChar char="ð"/>
            </a:pPr>
            <a:r>
              <a:rPr lang="fr-FR" sz="2000" dirty="0" smtClean="0">
                <a:solidFill>
                  <a:srgbClr val="211D1E"/>
                </a:solidFill>
                <a:latin typeface="TarzanaNarrow"/>
              </a:rPr>
              <a:t>Améliorer </a:t>
            </a:r>
            <a:r>
              <a:rPr lang="fr-FR" sz="2000" dirty="0">
                <a:solidFill>
                  <a:srgbClr val="211D1E"/>
                </a:solidFill>
                <a:latin typeface="TarzanaNarrow"/>
              </a:rPr>
              <a:t>la qualité des services publics</a:t>
            </a:r>
          </a:p>
          <a:p>
            <a:pPr marL="800100" lvl="1" indent="-342900">
              <a:buFont typeface="Wingdings" panose="05000000000000000000" pitchFamily="2" charset="2"/>
              <a:buChar char="ð"/>
            </a:pPr>
            <a:r>
              <a:rPr lang="fr-FR" sz="2000" dirty="0" smtClean="0">
                <a:solidFill>
                  <a:srgbClr val="211D1E"/>
                </a:solidFill>
                <a:latin typeface="TarzanaNarrow"/>
              </a:rPr>
              <a:t>Offrir </a:t>
            </a:r>
            <a:r>
              <a:rPr lang="fr-FR" sz="2000" dirty="0">
                <a:solidFill>
                  <a:srgbClr val="211D1E"/>
                </a:solidFill>
                <a:latin typeface="TarzanaNarrow"/>
              </a:rPr>
              <a:t>aux agents publics un environnement de travail modernisé </a:t>
            </a:r>
          </a:p>
          <a:p>
            <a:pPr marL="800100" lvl="1" indent="-342900">
              <a:buFont typeface="Wingdings" panose="05000000000000000000" pitchFamily="2" charset="2"/>
              <a:buChar char="ð"/>
            </a:pPr>
            <a:r>
              <a:rPr lang="fr-FR" sz="2000" dirty="0" smtClean="0">
                <a:solidFill>
                  <a:srgbClr val="211D1E"/>
                </a:solidFill>
                <a:latin typeface="TarzanaNarrow"/>
              </a:rPr>
              <a:t>Accompagner </a:t>
            </a:r>
            <a:r>
              <a:rPr lang="fr-FR" sz="2000" dirty="0">
                <a:solidFill>
                  <a:srgbClr val="211D1E"/>
                </a:solidFill>
                <a:latin typeface="TarzanaNarrow"/>
              </a:rPr>
              <a:t>rapidement la baisse des dépenses publiques</a:t>
            </a:r>
            <a:endParaRPr lang="fr-FR" sz="2000" dirty="0"/>
          </a:p>
        </p:txBody>
      </p:sp>
      <p:sp>
        <p:nvSpPr>
          <p:cNvPr id="3" name="Rectangle 2"/>
          <p:cNvSpPr/>
          <p:nvPr/>
        </p:nvSpPr>
        <p:spPr>
          <a:xfrm>
            <a:off x="618836" y="5634182"/>
            <a:ext cx="397164" cy="40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4"/>
          <a:stretch>
            <a:fillRect/>
          </a:stretch>
        </p:blipFill>
        <p:spPr>
          <a:xfrm>
            <a:off x="637308" y="5615710"/>
            <a:ext cx="5981700" cy="676275"/>
          </a:xfrm>
          <a:prstGeom prst="rect">
            <a:avLst/>
          </a:prstGeom>
        </p:spPr>
      </p:pic>
      <p:sp>
        <p:nvSpPr>
          <p:cNvPr id="8" name="Rectangle 7"/>
          <p:cNvSpPr/>
          <p:nvPr/>
        </p:nvSpPr>
        <p:spPr>
          <a:xfrm>
            <a:off x="508000" y="6160655"/>
            <a:ext cx="6437745" cy="4084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6738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p:cNvPicPr>
            <a:picLocks noChangeAspect="1"/>
          </p:cNvPicPr>
          <p:nvPr/>
        </p:nvPicPr>
        <p:blipFill>
          <a:blip r:embed="rId3"/>
          <a:stretch>
            <a:fillRect/>
          </a:stretch>
        </p:blipFill>
        <p:spPr>
          <a:xfrm>
            <a:off x="610780" y="1946783"/>
            <a:ext cx="8284742" cy="4448175"/>
          </a:xfrm>
          <a:prstGeom prst="rect">
            <a:avLst/>
          </a:prstGeom>
        </p:spPr>
      </p:pic>
      <p:pic>
        <p:nvPicPr>
          <p:cNvPr id="10" name="Image 9"/>
          <p:cNvPicPr>
            <a:picLocks noChangeAspect="1"/>
          </p:cNvPicPr>
          <p:nvPr/>
        </p:nvPicPr>
        <p:blipFill>
          <a:blip r:embed="rId4"/>
          <a:stretch>
            <a:fillRect/>
          </a:stretch>
        </p:blipFill>
        <p:spPr>
          <a:xfrm>
            <a:off x="1242390" y="1481860"/>
            <a:ext cx="6033053" cy="374886"/>
          </a:xfrm>
          <a:prstGeom prst="rect">
            <a:avLst/>
          </a:prstGeom>
        </p:spPr>
      </p:pic>
    </p:spTree>
    <p:extLst>
      <p:ext uri="{BB962C8B-B14F-4D97-AF65-F5344CB8AC3E}">
        <p14:creationId xmlns:p14="http://schemas.microsoft.com/office/powerpoint/2010/main" val="1635055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29209" y="1461053"/>
            <a:ext cx="8935278" cy="5297556"/>
          </a:xfrm>
        </p:spPr>
        <p:txBody>
          <a:bodyPr>
            <a:normAutofit fontScale="70000" lnSpcReduction="20000"/>
          </a:bodyPr>
          <a:lstStyle/>
          <a:p>
            <a:r>
              <a:rPr lang="fr-FR" sz="2900" dirty="0" smtClean="0"/>
              <a:t>5 </a:t>
            </a:r>
            <a:r>
              <a:rPr lang="fr-FR" sz="2900" dirty="0"/>
              <a:t>axes de réforme des politiques culturelles</a:t>
            </a:r>
          </a:p>
          <a:p>
            <a:pPr marL="447675" lvl="1"/>
            <a:r>
              <a:rPr lang="fr-FR" sz="2700" dirty="0" smtClean="0"/>
              <a:t>Améliorer </a:t>
            </a:r>
            <a:r>
              <a:rPr lang="fr-FR" sz="2700" dirty="0"/>
              <a:t>le </a:t>
            </a:r>
            <a:r>
              <a:rPr lang="fr-FR" sz="2700" dirty="0" smtClean="0"/>
              <a:t>portage et le pilotage des </a:t>
            </a:r>
            <a:r>
              <a:rPr lang="fr-FR" sz="2700" dirty="0"/>
              <a:t>politiques publiques </a:t>
            </a:r>
            <a:r>
              <a:rPr lang="fr-FR" sz="2700" dirty="0" smtClean="0"/>
              <a:t>: pilote </a:t>
            </a:r>
            <a:r>
              <a:rPr lang="fr-FR" sz="2700" dirty="0"/>
              <a:t>SG</a:t>
            </a:r>
          </a:p>
          <a:p>
            <a:pPr marL="447675" lvl="1"/>
            <a:r>
              <a:rPr lang="fr-FR" sz="2700" dirty="0" smtClean="0"/>
              <a:t>Adapter </a:t>
            </a:r>
            <a:r>
              <a:rPr lang="fr-FR" sz="2700" dirty="0"/>
              <a:t>la politique des archives au monde </a:t>
            </a:r>
            <a:r>
              <a:rPr lang="fr-FR" sz="2700" dirty="0" smtClean="0"/>
              <a:t>numérique : </a:t>
            </a:r>
            <a:r>
              <a:rPr lang="fr-FR" sz="2700" dirty="0"/>
              <a:t>pilote </a:t>
            </a:r>
            <a:r>
              <a:rPr lang="fr-FR" sz="2700" dirty="0" smtClean="0"/>
              <a:t>DGP/SIAF</a:t>
            </a:r>
            <a:endParaRPr lang="fr-FR" sz="2700" dirty="0"/>
          </a:p>
          <a:p>
            <a:pPr marL="447675" lvl="1"/>
            <a:r>
              <a:rPr lang="fr-FR" sz="2700" dirty="0" smtClean="0"/>
              <a:t>Consolider </a:t>
            </a:r>
            <a:r>
              <a:rPr lang="fr-FR" sz="2700" dirty="0"/>
              <a:t>les missions des musées nationaux en étudiant toutes les voies pour les accompagner dans leur ambition de rayonnement territorial et d’ancrage auprès des publics </a:t>
            </a:r>
            <a:r>
              <a:rPr lang="fr-FR" sz="2700" dirty="0" smtClean="0"/>
              <a:t>: pilote DGP/SMF</a:t>
            </a:r>
            <a:endParaRPr lang="fr-FR" sz="2700" dirty="0"/>
          </a:p>
          <a:p>
            <a:pPr marL="447675" lvl="1"/>
            <a:r>
              <a:rPr lang="fr-FR" sz="2700" dirty="0" smtClean="0"/>
              <a:t>Trouver </a:t>
            </a:r>
            <a:r>
              <a:rPr lang="fr-FR" sz="2700" dirty="0"/>
              <a:t>des solutions innovantes dans le secteur de la création artistique pour irriguer les territoires </a:t>
            </a:r>
            <a:r>
              <a:rPr lang="fr-FR" sz="2700" dirty="0" smtClean="0"/>
              <a:t>isolés et </a:t>
            </a:r>
            <a:r>
              <a:rPr lang="fr-FR" sz="2700" dirty="0"/>
              <a:t>atteindre tous les publics </a:t>
            </a:r>
            <a:r>
              <a:rPr lang="fr-FR" sz="2700" dirty="0" smtClean="0"/>
              <a:t>: pilote </a:t>
            </a:r>
            <a:r>
              <a:rPr lang="fr-FR" sz="2700" dirty="0"/>
              <a:t>DGCA</a:t>
            </a:r>
          </a:p>
          <a:p>
            <a:pPr marL="447675" lvl="1"/>
            <a:r>
              <a:rPr lang="fr-FR" sz="2700" dirty="0" smtClean="0"/>
              <a:t>Adapter </a:t>
            </a:r>
            <a:r>
              <a:rPr lang="fr-FR" sz="2700" dirty="0"/>
              <a:t>le modèle de l’audiovisuel public face </a:t>
            </a:r>
            <a:r>
              <a:rPr lang="fr-FR" sz="2700" dirty="0" smtClean="0"/>
              <a:t>aux géants </a:t>
            </a:r>
            <a:r>
              <a:rPr lang="fr-FR" sz="2700" dirty="0"/>
              <a:t>du numérique </a:t>
            </a:r>
            <a:r>
              <a:rPr lang="fr-FR" sz="2700" dirty="0" smtClean="0"/>
              <a:t>: </a:t>
            </a:r>
            <a:r>
              <a:rPr lang="fr-FR" sz="2700" dirty="0"/>
              <a:t>pilote </a:t>
            </a:r>
            <a:r>
              <a:rPr lang="fr-FR" sz="2700" dirty="0" smtClean="0"/>
              <a:t>DGMIC</a:t>
            </a:r>
            <a:endParaRPr lang="fr-FR" sz="2700" dirty="0"/>
          </a:p>
          <a:p>
            <a:pPr>
              <a:spcBef>
                <a:spcPts val="1800"/>
              </a:spcBef>
            </a:pPr>
            <a:r>
              <a:rPr lang="fr-FR" sz="2900" dirty="0" smtClean="0"/>
              <a:t>5 </a:t>
            </a:r>
            <a:r>
              <a:rPr lang="fr-FR" sz="2900" dirty="0"/>
              <a:t>chantiers transversaux interministériels</a:t>
            </a:r>
          </a:p>
          <a:p>
            <a:pPr marL="447675" lvl="1"/>
            <a:r>
              <a:rPr lang="fr-FR" sz="2700" dirty="0"/>
              <a:t>S</a:t>
            </a:r>
            <a:r>
              <a:rPr lang="fr-FR" sz="2700" dirty="0" smtClean="0"/>
              <a:t>implification </a:t>
            </a:r>
            <a:r>
              <a:rPr lang="fr-FR" sz="2700" dirty="0"/>
              <a:t>administrative et </a:t>
            </a:r>
            <a:r>
              <a:rPr lang="fr-FR" sz="2700" dirty="0" smtClean="0"/>
              <a:t>qualité </a:t>
            </a:r>
            <a:r>
              <a:rPr lang="fr-FR" sz="2700" dirty="0"/>
              <a:t>de service </a:t>
            </a:r>
            <a:r>
              <a:rPr lang="fr-FR" sz="2700" dirty="0" smtClean="0"/>
              <a:t>: </a:t>
            </a:r>
            <a:r>
              <a:rPr lang="fr-FR" sz="2700" dirty="0"/>
              <a:t>pilote </a:t>
            </a:r>
            <a:r>
              <a:rPr lang="fr-FR" sz="2700" dirty="0" smtClean="0"/>
              <a:t>SG/DSM</a:t>
            </a:r>
            <a:endParaRPr lang="fr-FR" sz="2700" dirty="0"/>
          </a:p>
          <a:p>
            <a:pPr marL="447675" lvl="1"/>
            <a:r>
              <a:rPr lang="fr-FR" sz="2700" dirty="0" smtClean="0"/>
              <a:t>Transformation </a:t>
            </a:r>
            <a:r>
              <a:rPr lang="fr-FR" sz="2700" dirty="0"/>
              <a:t>numérique </a:t>
            </a:r>
            <a:r>
              <a:rPr lang="fr-FR" sz="2700" dirty="0" smtClean="0"/>
              <a:t>: </a:t>
            </a:r>
            <a:r>
              <a:rPr lang="fr-FR" sz="2700" dirty="0"/>
              <a:t>pilote </a:t>
            </a:r>
            <a:r>
              <a:rPr lang="fr-FR" sz="2700" dirty="0" smtClean="0"/>
              <a:t>SG/SDSI</a:t>
            </a:r>
            <a:endParaRPr lang="fr-FR" sz="2700" dirty="0"/>
          </a:p>
          <a:p>
            <a:pPr marL="447675" lvl="1"/>
            <a:r>
              <a:rPr lang="fr-FR" sz="2700" dirty="0" smtClean="0"/>
              <a:t>Organisation </a:t>
            </a:r>
            <a:r>
              <a:rPr lang="fr-FR" sz="2700" dirty="0"/>
              <a:t>territoriale des services publics </a:t>
            </a:r>
            <a:r>
              <a:rPr lang="fr-FR" sz="2700" dirty="0" smtClean="0"/>
              <a:t>: </a:t>
            </a:r>
            <a:r>
              <a:rPr lang="fr-FR" sz="2700" dirty="0"/>
              <a:t>pilote </a:t>
            </a:r>
            <a:r>
              <a:rPr lang="fr-FR" sz="2700" dirty="0" smtClean="0"/>
              <a:t>SG/DAT</a:t>
            </a:r>
            <a:endParaRPr lang="fr-FR" sz="2700" dirty="0"/>
          </a:p>
          <a:p>
            <a:pPr marL="447675" lvl="1"/>
            <a:r>
              <a:rPr lang="fr-FR" sz="2700" dirty="0" smtClean="0"/>
              <a:t>Rénovation </a:t>
            </a:r>
            <a:r>
              <a:rPr lang="fr-FR" sz="2700" dirty="0"/>
              <a:t>du cadre et des politiques </a:t>
            </a:r>
            <a:r>
              <a:rPr lang="fr-FR" sz="2700" dirty="0" smtClean="0"/>
              <a:t>RH : </a:t>
            </a:r>
            <a:r>
              <a:rPr lang="fr-FR" sz="2700" dirty="0"/>
              <a:t>pilote </a:t>
            </a:r>
            <a:r>
              <a:rPr lang="fr-FR" sz="2700" dirty="0" smtClean="0"/>
              <a:t>SG/SRH</a:t>
            </a:r>
            <a:endParaRPr lang="fr-FR" sz="2700" dirty="0"/>
          </a:p>
          <a:p>
            <a:pPr marL="447675" lvl="1"/>
            <a:r>
              <a:rPr lang="fr-FR" sz="2700" dirty="0" smtClean="0"/>
              <a:t>Modernisation </a:t>
            </a:r>
            <a:r>
              <a:rPr lang="fr-FR" sz="2700" dirty="0"/>
              <a:t>de la gestion budgétaire et comptable </a:t>
            </a:r>
            <a:r>
              <a:rPr lang="fr-FR" sz="2700" dirty="0" smtClean="0"/>
              <a:t>: </a:t>
            </a:r>
            <a:r>
              <a:rPr lang="fr-FR" sz="2700" dirty="0"/>
              <a:t>pilote </a:t>
            </a:r>
            <a:r>
              <a:rPr lang="fr-FR" sz="2700" dirty="0" smtClean="0"/>
              <a:t>SG/SAFIG</a:t>
            </a:r>
            <a:endParaRPr lang="fr-FR" sz="2700" dirty="0"/>
          </a:p>
        </p:txBody>
      </p:sp>
      <p:sp>
        <p:nvSpPr>
          <p:cNvPr id="4" name="Titre 4"/>
          <p:cNvSpPr txBox="1">
            <a:spLocks/>
          </p:cNvSpPr>
          <p:nvPr/>
        </p:nvSpPr>
        <p:spPr>
          <a:xfrm>
            <a:off x="684273" y="929151"/>
            <a:ext cx="8123237" cy="321672"/>
          </a:xfrm>
          <a:prstGeom prst="rect">
            <a:avLst/>
          </a:prstGeom>
        </p:spPr>
        <p:txBody>
          <a:bodyPr vert="horz" lIns="91440" tIns="45720" rIns="91440" bIns="45720" rtlCol="0" anchor="t">
            <a:noAutofit/>
          </a:bodyPr>
          <a:lstStyle>
            <a:lvl1pPr algn="l" defTabSz="914400" rtl="0" eaLnBrk="1" latinLnBrk="0" hangingPunct="1">
              <a:lnSpc>
                <a:spcPts val="2800"/>
              </a:lnSpc>
              <a:spcBef>
                <a:spcPct val="0"/>
              </a:spcBef>
              <a:buNone/>
              <a:defRPr sz="3000" kern="1200">
                <a:solidFill>
                  <a:schemeClr val="tx1"/>
                </a:solidFill>
                <a:latin typeface="Arial" panose="020B0604020202020204" pitchFamily="34" charset="0"/>
                <a:ea typeface="+mj-ea"/>
                <a:cs typeface="Arial" panose="020B0604020202020204" pitchFamily="34" charset="0"/>
              </a:defRPr>
            </a:lvl1pPr>
          </a:lstStyle>
          <a:p>
            <a:r>
              <a:rPr lang="fr-FR" sz="2000" b="1" dirty="0" smtClean="0"/>
              <a:t>LES PISTES DE REFORMES IDENTIFIEES</a:t>
            </a:r>
            <a:endParaRPr lang="fr-FR" sz="2000" b="1" dirty="0"/>
          </a:p>
        </p:txBody>
      </p:sp>
    </p:spTree>
    <p:extLst>
      <p:ext uri="{BB962C8B-B14F-4D97-AF65-F5344CB8AC3E}">
        <p14:creationId xmlns:p14="http://schemas.microsoft.com/office/powerpoint/2010/main" val="1746129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301926" y="3358956"/>
            <a:ext cx="8635040" cy="771026"/>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Espace réservé du contenu 5"/>
          <p:cNvSpPr>
            <a:spLocks noGrp="1"/>
          </p:cNvSpPr>
          <p:nvPr>
            <p:ph idx="1"/>
          </p:nvPr>
        </p:nvSpPr>
        <p:spPr>
          <a:xfrm>
            <a:off x="301926" y="1990165"/>
            <a:ext cx="8277298" cy="4572000"/>
          </a:xfrm>
        </p:spPr>
        <p:txBody>
          <a:bodyPr>
            <a:normAutofit/>
          </a:bodyPr>
          <a:lstStyle/>
          <a:p>
            <a:pPr marL="514350" indent="-514350">
              <a:buFont typeface="+mj-lt"/>
              <a:buAutoNum type="arabicPeriod"/>
            </a:pPr>
            <a:r>
              <a:rPr lang="fr-FR" dirty="0"/>
              <a:t>LE LANCEMENT DU PROGRAMME ACTION PUBLIQUE </a:t>
            </a:r>
            <a:r>
              <a:rPr lang="fr-FR" dirty="0" smtClean="0"/>
              <a:t>2022</a:t>
            </a:r>
            <a:br>
              <a:rPr lang="fr-FR" dirty="0" smtClean="0"/>
            </a:br>
            <a:r>
              <a:rPr lang="fr-FR" dirty="0" smtClean="0"/>
              <a:t/>
            </a:r>
            <a:br>
              <a:rPr lang="fr-FR" dirty="0" smtClean="0"/>
            </a:br>
            <a:endParaRPr lang="fr-FR" dirty="0" smtClean="0"/>
          </a:p>
          <a:p>
            <a:pPr marL="514350" indent="-514350">
              <a:buFont typeface="+mj-lt"/>
              <a:buAutoNum type="arabicPeriod"/>
            </a:pPr>
            <a:r>
              <a:rPr lang="fr-FR" dirty="0" smtClean="0"/>
              <a:t>LE PORTAGE ET LE PILOTAGE DES POLITIQUES PUBLIQUES</a:t>
            </a:r>
            <a:br>
              <a:rPr lang="fr-FR" dirty="0" smtClean="0"/>
            </a:br>
            <a:r>
              <a:rPr lang="fr-FR" dirty="0" smtClean="0"/>
              <a:t/>
            </a:r>
            <a:br>
              <a:rPr lang="fr-FR" dirty="0" smtClean="0"/>
            </a:br>
            <a:endParaRPr lang="fr-FR" dirty="0" smtClean="0"/>
          </a:p>
          <a:p>
            <a:pPr marL="781050" lvl="1" indent="-514350">
              <a:buFont typeface="+mj-lt"/>
              <a:buAutoNum type="alphaLcPeriod"/>
            </a:pPr>
            <a:r>
              <a:rPr lang="fr-FR" dirty="0" smtClean="0">
                <a:solidFill>
                  <a:schemeClr val="accent1">
                    <a:lumMod val="75000"/>
                  </a:schemeClr>
                </a:solidFill>
              </a:rPr>
              <a:t>POURQUOI ET COMMENT TRANSFORMER LE PILOTAGE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RESPONSABILISATION DES EP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DECONCENTRATION »</a:t>
            </a:r>
            <a:br>
              <a:rPr lang="fr-FR" dirty="0" smtClean="0">
                <a:solidFill>
                  <a:schemeClr val="accent1">
                    <a:lumMod val="75000"/>
                  </a:schemeClr>
                </a:solidFill>
              </a:rPr>
            </a:br>
            <a:endParaRPr lang="fr-FR" dirty="0" smtClean="0">
              <a:solidFill>
                <a:schemeClr val="accent1">
                  <a:lumMod val="75000"/>
                </a:schemeClr>
              </a:solidFill>
            </a:endParaRPr>
          </a:p>
          <a:p>
            <a:pPr marL="781050" lvl="1" indent="-514350">
              <a:buFont typeface="+mj-lt"/>
              <a:buAutoNum type="alphaLcPeriod"/>
            </a:pPr>
            <a:r>
              <a:rPr lang="fr-FR" dirty="0" smtClean="0">
                <a:solidFill>
                  <a:schemeClr val="accent1">
                    <a:lumMod val="75000"/>
                  </a:schemeClr>
                </a:solidFill>
              </a:rPr>
              <a:t>CHANTIER « AC STRATEGE »</a:t>
            </a:r>
          </a:p>
          <a:p>
            <a:pPr marL="0" indent="0">
              <a:buNone/>
            </a:pPr>
            <a:r>
              <a:rPr lang="fr-FR" dirty="0" smtClean="0"/>
              <a:t/>
            </a:r>
            <a:br>
              <a:rPr lang="fr-FR" dirty="0" smtClean="0"/>
            </a:br>
            <a:r>
              <a:rPr lang="fr-FR" dirty="0" smtClean="0"/>
              <a:t/>
            </a:r>
            <a:br>
              <a:rPr lang="fr-FR" dirty="0" smtClean="0"/>
            </a:br>
            <a:endParaRPr lang="fr-FR" dirty="0" smtClean="0"/>
          </a:p>
          <a:p>
            <a:endParaRPr lang="fr-FR" dirty="0"/>
          </a:p>
        </p:txBody>
      </p:sp>
      <p:sp>
        <p:nvSpPr>
          <p:cNvPr id="5" name="Titre 4"/>
          <p:cNvSpPr>
            <a:spLocks noGrp="1"/>
          </p:cNvSpPr>
          <p:nvPr>
            <p:ph type="title"/>
          </p:nvPr>
        </p:nvSpPr>
        <p:spPr>
          <a:xfrm>
            <a:off x="684273" y="929151"/>
            <a:ext cx="8123237" cy="321672"/>
          </a:xfrm>
        </p:spPr>
        <p:txBody>
          <a:bodyPr>
            <a:noAutofit/>
          </a:bodyPr>
          <a:lstStyle/>
          <a:p>
            <a:r>
              <a:rPr lang="fr-FR" sz="2000" b="1" dirty="0" smtClean="0"/>
              <a:t>SOMMAIRE</a:t>
            </a:r>
            <a:endParaRPr lang="fr-FR" sz="2000" b="1" dirty="0"/>
          </a:p>
        </p:txBody>
      </p:sp>
    </p:spTree>
    <p:extLst>
      <p:ext uri="{BB962C8B-B14F-4D97-AF65-F5344CB8AC3E}">
        <p14:creationId xmlns:p14="http://schemas.microsoft.com/office/powerpoint/2010/main" val="3776028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696763" y="773031"/>
            <a:ext cx="8162570" cy="750969"/>
          </a:xfrm>
        </p:spPr>
        <p:txBody>
          <a:bodyPr>
            <a:noAutofit/>
          </a:bodyPr>
          <a:lstStyle/>
          <a:p>
            <a:pPr>
              <a:lnSpc>
                <a:spcPct val="100000"/>
              </a:lnSpc>
            </a:pPr>
            <a:r>
              <a:rPr lang="fr-FR" sz="2000" b="1" dirty="0"/>
              <a:t>AMELIORER LE PILOTAGE &amp; </a:t>
            </a:r>
            <a:r>
              <a:rPr lang="fr-FR" sz="2000" b="1" dirty="0" smtClean="0"/>
              <a:t>LA MISE EN OEUVRE DES</a:t>
            </a:r>
            <a:br>
              <a:rPr lang="fr-FR" sz="2000" b="1" dirty="0" smtClean="0"/>
            </a:br>
            <a:r>
              <a:rPr lang="fr-FR" sz="2000" b="1" dirty="0" smtClean="0"/>
              <a:t>POLITIQUES CULTURELLES</a:t>
            </a:r>
            <a:endParaRPr lang="fr-FR" sz="2000" b="1" cap="all" dirty="0"/>
          </a:p>
        </p:txBody>
      </p:sp>
      <p:sp>
        <p:nvSpPr>
          <p:cNvPr id="4" name="Espace réservé du contenu 11"/>
          <p:cNvSpPr>
            <a:spLocks noGrp="1"/>
          </p:cNvSpPr>
          <p:nvPr>
            <p:ph idx="1"/>
          </p:nvPr>
        </p:nvSpPr>
        <p:spPr>
          <a:xfrm>
            <a:off x="696763" y="1761565"/>
            <a:ext cx="7600351" cy="4705910"/>
          </a:xfrm>
        </p:spPr>
        <p:txBody>
          <a:bodyPr>
            <a:normAutofit/>
          </a:bodyPr>
          <a:lstStyle/>
          <a:p>
            <a:pPr>
              <a:spcAft>
                <a:spcPts val="600"/>
              </a:spcAft>
            </a:pPr>
            <a:r>
              <a:rPr lang="fr-FR" altLang="fr-FR" dirty="0" smtClean="0"/>
              <a:t>Pourquoi transformer le ministère de la Culture, en termes de portage et de pilotage des politiques culturelles ?</a:t>
            </a:r>
            <a:br>
              <a:rPr lang="fr-FR" altLang="fr-FR" dirty="0" smtClean="0"/>
            </a:br>
            <a:endParaRPr lang="fr-FR" altLang="fr-FR" dirty="0" smtClean="0"/>
          </a:p>
          <a:p>
            <a:pPr lvl="1">
              <a:spcAft>
                <a:spcPts val="600"/>
              </a:spcAft>
            </a:pPr>
            <a:r>
              <a:rPr lang="fr-FR" altLang="fr-FR" dirty="0"/>
              <a:t>Le paysage culturel s’est </a:t>
            </a:r>
            <a:r>
              <a:rPr lang="fr-FR" altLang="fr-FR" dirty="0" smtClean="0"/>
              <a:t>diversifié :</a:t>
            </a:r>
          </a:p>
          <a:p>
            <a:pPr lvl="2">
              <a:spcAft>
                <a:spcPts val="600"/>
              </a:spcAft>
            </a:pPr>
            <a:r>
              <a:rPr lang="fr-FR" altLang="fr-FR" sz="2000" dirty="0"/>
              <a:t>nouveaux acteurs </a:t>
            </a:r>
            <a:r>
              <a:rPr lang="fr-FR" altLang="fr-FR" sz="2000" dirty="0" smtClean="0"/>
              <a:t>publics</a:t>
            </a:r>
          </a:p>
          <a:p>
            <a:pPr lvl="2">
              <a:spcAft>
                <a:spcPts val="600"/>
              </a:spcAft>
            </a:pPr>
            <a:r>
              <a:rPr lang="fr-FR" altLang="fr-FR" sz="2000" dirty="0"/>
              <a:t>croissance de l’offre culturelle </a:t>
            </a:r>
            <a:endParaRPr lang="fr-FR" altLang="fr-FR" sz="2000" dirty="0" smtClean="0"/>
          </a:p>
          <a:p>
            <a:pPr lvl="2">
              <a:spcAft>
                <a:spcPts val="600"/>
              </a:spcAft>
            </a:pPr>
            <a:r>
              <a:rPr lang="fr-FR" altLang="fr-FR" sz="2000" dirty="0"/>
              <a:t>révolution numérique </a:t>
            </a:r>
            <a:endParaRPr lang="fr-FR" altLang="fr-FR" sz="2000" dirty="0" smtClean="0"/>
          </a:p>
          <a:p>
            <a:pPr lvl="1">
              <a:spcBef>
                <a:spcPts val="1800"/>
              </a:spcBef>
              <a:spcAft>
                <a:spcPts val="600"/>
              </a:spcAft>
            </a:pPr>
            <a:r>
              <a:rPr lang="fr-FR" altLang="fr-FR" dirty="0" smtClean="0"/>
              <a:t>L’action </a:t>
            </a:r>
            <a:r>
              <a:rPr lang="fr-FR" altLang="fr-FR" dirty="0"/>
              <a:t>de notre ministère a </a:t>
            </a:r>
            <a:r>
              <a:rPr lang="fr-FR" altLang="fr-FR" dirty="0" smtClean="0"/>
              <a:t>évolué :</a:t>
            </a:r>
          </a:p>
          <a:p>
            <a:pPr lvl="2">
              <a:spcAft>
                <a:spcPts val="600"/>
              </a:spcAft>
            </a:pPr>
            <a:r>
              <a:rPr lang="fr-FR" altLang="fr-FR" sz="2000" dirty="0" smtClean="0"/>
              <a:t>fort déploiement des réseaux DRAC </a:t>
            </a:r>
            <a:r>
              <a:rPr lang="fr-FR" altLang="fr-FR" sz="2000" dirty="0"/>
              <a:t>et </a:t>
            </a:r>
            <a:r>
              <a:rPr lang="fr-FR" altLang="fr-FR" sz="2000" dirty="0" smtClean="0"/>
              <a:t>opérateurs</a:t>
            </a:r>
          </a:p>
          <a:p>
            <a:pPr lvl="2">
              <a:spcAft>
                <a:spcPts val="600"/>
              </a:spcAft>
            </a:pPr>
            <a:r>
              <a:rPr lang="fr-FR" altLang="fr-FR" sz="2000" dirty="0" smtClean="0"/>
              <a:t>complexité administrative croissante (pour les usagers / les agents)</a:t>
            </a:r>
          </a:p>
          <a:p>
            <a:pPr lvl="1">
              <a:spcBef>
                <a:spcPts val="1800"/>
              </a:spcBef>
              <a:spcAft>
                <a:spcPts val="600"/>
              </a:spcAft>
            </a:pPr>
            <a:r>
              <a:rPr lang="fr-FR" altLang="fr-FR" dirty="0" smtClean="0"/>
              <a:t>Contexte </a:t>
            </a:r>
            <a:r>
              <a:rPr lang="fr-FR" altLang="fr-FR" dirty="0"/>
              <a:t>de maîtrise de la dépense et de l’emploi publics</a:t>
            </a:r>
            <a:endParaRPr lang="fr-FR" altLang="fr-FR" dirty="0" smtClean="0"/>
          </a:p>
        </p:txBody>
      </p:sp>
    </p:spTree>
    <p:extLst>
      <p:ext uri="{BB962C8B-B14F-4D97-AF65-F5344CB8AC3E}">
        <p14:creationId xmlns:p14="http://schemas.microsoft.com/office/powerpoint/2010/main" val="784502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696763" y="773031"/>
            <a:ext cx="8162570" cy="750969"/>
          </a:xfrm>
        </p:spPr>
        <p:txBody>
          <a:bodyPr>
            <a:noAutofit/>
          </a:bodyPr>
          <a:lstStyle/>
          <a:p>
            <a:pPr>
              <a:lnSpc>
                <a:spcPct val="100000"/>
              </a:lnSpc>
            </a:pPr>
            <a:r>
              <a:rPr lang="fr-FR" sz="2000" b="1" dirty="0"/>
              <a:t>AMELIORER LE </a:t>
            </a:r>
            <a:r>
              <a:rPr lang="fr-FR" sz="2000" b="1" dirty="0" smtClean="0"/>
              <a:t>PORTAGE ET LE PILOTAGE DES POLITIQUES CULTURELLES</a:t>
            </a:r>
            <a:endParaRPr lang="fr-FR" sz="2000" b="1" cap="all" dirty="0"/>
          </a:p>
        </p:txBody>
      </p:sp>
      <p:sp>
        <p:nvSpPr>
          <p:cNvPr id="4" name="Espace réservé du contenu 11"/>
          <p:cNvSpPr>
            <a:spLocks noGrp="1"/>
          </p:cNvSpPr>
          <p:nvPr>
            <p:ph idx="1"/>
          </p:nvPr>
        </p:nvSpPr>
        <p:spPr>
          <a:xfrm>
            <a:off x="83127" y="1570177"/>
            <a:ext cx="8996218" cy="4876803"/>
          </a:xfrm>
        </p:spPr>
        <p:txBody>
          <a:bodyPr>
            <a:normAutofit/>
          </a:bodyPr>
          <a:lstStyle/>
          <a:p>
            <a:pPr>
              <a:spcAft>
                <a:spcPts val="600"/>
              </a:spcAft>
            </a:pPr>
            <a:r>
              <a:rPr lang="fr-FR" altLang="fr-FR" sz="1800" dirty="0"/>
              <a:t>Quel est le projet de transformation porté par la Ministre et le Gouvernement ? </a:t>
            </a:r>
            <a:endParaRPr lang="fr-FR" altLang="fr-FR" sz="1800" dirty="0" smtClean="0"/>
          </a:p>
          <a:p>
            <a:pPr lvl="1">
              <a:spcAft>
                <a:spcPts val="600"/>
              </a:spcAft>
            </a:pPr>
            <a:r>
              <a:rPr lang="fr-FR" altLang="fr-FR" sz="1800" dirty="0"/>
              <a:t>La lettre que le Premier ministre </a:t>
            </a:r>
            <a:r>
              <a:rPr lang="fr-FR" altLang="fr-FR" sz="1800" dirty="0" smtClean="0"/>
              <a:t>a adressé à la Ministre </a:t>
            </a:r>
            <a:r>
              <a:rPr lang="fr-FR" altLang="fr-FR" sz="1800" dirty="0"/>
              <a:t>le 9 août </a:t>
            </a:r>
            <a:r>
              <a:rPr lang="fr-FR" altLang="fr-FR" sz="1800" dirty="0" smtClean="0"/>
              <a:t>2017 indique </a:t>
            </a:r>
            <a:r>
              <a:rPr lang="fr-FR" altLang="fr-FR" sz="1800" dirty="0"/>
              <a:t>: </a:t>
            </a:r>
            <a:r>
              <a:rPr lang="fr-FR" altLang="fr-FR" sz="1800" i="1" dirty="0"/>
              <a:t>« vous transformerez la gouvernance du ministère de la Culture avec la volonté de </a:t>
            </a:r>
            <a:r>
              <a:rPr lang="fr-FR" altLang="fr-FR" sz="1800" b="1" i="1" dirty="0"/>
              <a:t>décloisonner, de responsabiliser et d’innover </a:t>
            </a:r>
            <a:r>
              <a:rPr lang="fr-FR" altLang="fr-FR" sz="1800" i="1" dirty="0"/>
              <a:t>» ; « vous veillerez en particulier à recentrer les services du ministère sur leur mission de </a:t>
            </a:r>
            <a:r>
              <a:rPr lang="fr-FR" altLang="fr-FR" sz="1800" b="1" i="1" dirty="0"/>
              <a:t>conception, d’élaboration et d’évaluation des politiques publiques</a:t>
            </a:r>
            <a:r>
              <a:rPr lang="fr-FR" altLang="fr-FR" sz="1800" i="1" dirty="0"/>
              <a:t> </a:t>
            </a:r>
            <a:r>
              <a:rPr lang="fr-FR" altLang="fr-FR" sz="1800" i="1" dirty="0" smtClean="0"/>
              <a:t>».</a:t>
            </a:r>
            <a:endParaRPr lang="fr-FR" altLang="fr-FR" sz="1800" i="1" dirty="0"/>
          </a:p>
          <a:p>
            <a:pPr lvl="1">
              <a:spcAft>
                <a:spcPts val="600"/>
              </a:spcAft>
            </a:pPr>
            <a:r>
              <a:rPr lang="fr-FR" altLang="fr-FR" sz="1800" dirty="0" smtClean="0"/>
              <a:t>Lors </a:t>
            </a:r>
            <a:r>
              <a:rPr lang="fr-FR" altLang="fr-FR" sz="1800" dirty="0"/>
              <a:t>du Comité technique ministériel du 4 décembre 2017, la Ministre a </a:t>
            </a:r>
            <a:r>
              <a:rPr lang="fr-FR" altLang="fr-FR" sz="1800" dirty="0" smtClean="0"/>
              <a:t>indiqué qu’il </a:t>
            </a:r>
            <a:r>
              <a:rPr lang="fr-FR" altLang="fr-FR" sz="1800" dirty="0"/>
              <a:t>fallait </a:t>
            </a:r>
            <a:r>
              <a:rPr lang="fr-FR" altLang="fr-FR" sz="1800" i="1" dirty="0"/>
              <a:t>« réaffirmer le cœur de mission de chaque acteur »</a:t>
            </a:r>
            <a:r>
              <a:rPr lang="fr-FR" altLang="fr-FR" sz="1800" dirty="0"/>
              <a:t>, le réseau des opérateurs devant </a:t>
            </a:r>
            <a:r>
              <a:rPr lang="fr-FR" altLang="fr-FR" sz="1800" i="1" dirty="0"/>
              <a:t>« être dans une relation renouvelée avec le ministère, de pilotage stratégique »</a:t>
            </a:r>
            <a:r>
              <a:rPr lang="fr-FR" altLang="fr-FR" sz="1800" dirty="0"/>
              <a:t> et les DRAC </a:t>
            </a:r>
            <a:r>
              <a:rPr lang="fr-FR" altLang="fr-FR" sz="1800" b="1" i="1" dirty="0"/>
              <a:t>« </a:t>
            </a:r>
            <a:r>
              <a:rPr lang="fr-FR" altLang="fr-FR" sz="1800" i="1" dirty="0"/>
              <a:t>dans un </a:t>
            </a:r>
            <a:r>
              <a:rPr lang="fr-FR" altLang="fr-FR" sz="1800" b="1" i="1" dirty="0"/>
              <a:t>principe de </a:t>
            </a:r>
            <a:r>
              <a:rPr lang="fr-FR" altLang="fr-FR" sz="1800" b="1" i="1" dirty="0" smtClean="0"/>
              <a:t>"subsidiarité" </a:t>
            </a:r>
            <a:r>
              <a:rPr lang="fr-FR" altLang="fr-FR" sz="1800" i="1" dirty="0"/>
              <a:t>par rapport à l’administration centrale »</a:t>
            </a:r>
            <a:r>
              <a:rPr lang="fr-FR" altLang="fr-FR" sz="1800" dirty="0"/>
              <a:t>. Elle concluait </a:t>
            </a:r>
            <a:r>
              <a:rPr lang="fr-FR" altLang="fr-FR" sz="1800" dirty="0" smtClean="0"/>
              <a:t>: </a:t>
            </a:r>
            <a:r>
              <a:rPr lang="fr-FR" altLang="fr-FR" sz="1800" i="1" dirty="0" smtClean="0"/>
              <a:t>« L’objectif est clair : </a:t>
            </a:r>
            <a:r>
              <a:rPr lang="fr-FR" altLang="fr-FR" sz="1800" b="1" i="1" dirty="0" smtClean="0"/>
              <a:t>une administration stratège et experte</a:t>
            </a:r>
            <a:r>
              <a:rPr lang="fr-FR" altLang="fr-FR" sz="1800" i="1" dirty="0" smtClean="0"/>
              <a:t>, encore plus agile et innovante »</a:t>
            </a:r>
            <a:r>
              <a:rPr lang="fr-FR" altLang="fr-FR" sz="1800" dirty="0" smtClean="0"/>
              <a:t>.</a:t>
            </a:r>
          </a:p>
          <a:p>
            <a:pPr lvl="1">
              <a:spcAft>
                <a:spcPts val="600"/>
              </a:spcAft>
            </a:pPr>
            <a:r>
              <a:rPr lang="fr-FR" altLang="fr-FR" sz="1800" dirty="0"/>
              <a:t>Lors du séminaire ministériel de l’encadrement le 22 janvier dernier, la Ministre a précisé la méthode et les objectifs : </a:t>
            </a:r>
            <a:r>
              <a:rPr lang="fr-FR" altLang="fr-FR" sz="1800" i="1" dirty="0"/>
              <a:t>« Il faut que chaque direction d’administration centrale, que chaque direction régionale et que chaque opérateur invente de nouvelles méthodes de travail et de nouvelles propositions. […] La transformation sera gouvernée par deux principes : la </a:t>
            </a:r>
            <a:r>
              <a:rPr lang="fr-FR" altLang="fr-FR" sz="1800" b="1" i="1" dirty="0"/>
              <a:t>responsabilisation et la </a:t>
            </a:r>
            <a:r>
              <a:rPr lang="fr-FR" altLang="fr-FR" sz="1800" b="1" i="1" dirty="0" smtClean="0"/>
              <a:t>simplification</a:t>
            </a:r>
            <a:r>
              <a:rPr lang="fr-FR" altLang="fr-FR" sz="1800" i="1" dirty="0" smtClean="0"/>
              <a:t>»</a:t>
            </a:r>
            <a:r>
              <a:rPr lang="fr-FR" altLang="fr-FR" sz="1800" dirty="0" smtClean="0"/>
              <a:t>.</a:t>
            </a:r>
            <a:endParaRPr lang="fr-FR" altLang="fr-FR" sz="1800" dirty="0"/>
          </a:p>
        </p:txBody>
      </p:sp>
    </p:spTree>
    <p:extLst>
      <p:ext uri="{BB962C8B-B14F-4D97-AF65-F5344CB8AC3E}">
        <p14:creationId xmlns:p14="http://schemas.microsoft.com/office/powerpoint/2010/main" val="1243964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696763" y="773031"/>
            <a:ext cx="8162570" cy="750969"/>
          </a:xfrm>
        </p:spPr>
        <p:txBody>
          <a:bodyPr>
            <a:noAutofit/>
          </a:bodyPr>
          <a:lstStyle/>
          <a:p>
            <a:pPr>
              <a:lnSpc>
                <a:spcPct val="100000"/>
              </a:lnSpc>
            </a:pPr>
            <a:r>
              <a:rPr lang="fr-FR" sz="2000" b="1" dirty="0"/>
              <a:t>AMELIORER LE </a:t>
            </a:r>
            <a:r>
              <a:rPr lang="fr-FR" sz="2000" b="1" dirty="0" smtClean="0"/>
              <a:t>PORTAGE ET LE PILOTAGE DES POLITIQUES </a:t>
            </a:r>
            <a:r>
              <a:rPr lang="fr-FR" sz="2000" b="1" dirty="0"/>
              <a:t>PUBLIQUES CULTURELLES</a:t>
            </a:r>
            <a:endParaRPr lang="fr-FR" sz="2000" b="1" cap="all" dirty="0"/>
          </a:p>
        </p:txBody>
      </p:sp>
      <p:sp>
        <p:nvSpPr>
          <p:cNvPr id="4" name="Espace réservé du contenu 11"/>
          <p:cNvSpPr>
            <a:spLocks noGrp="1"/>
          </p:cNvSpPr>
          <p:nvPr>
            <p:ph idx="1"/>
          </p:nvPr>
        </p:nvSpPr>
        <p:spPr>
          <a:xfrm>
            <a:off x="190795" y="1690252"/>
            <a:ext cx="8781691" cy="4387273"/>
          </a:xfrm>
        </p:spPr>
        <p:txBody>
          <a:bodyPr>
            <a:normAutofit/>
          </a:bodyPr>
          <a:lstStyle/>
          <a:p>
            <a:pPr>
              <a:lnSpc>
                <a:spcPct val="100000"/>
              </a:lnSpc>
              <a:spcAft>
                <a:spcPts val="600"/>
              </a:spcAft>
            </a:pPr>
            <a:r>
              <a:rPr lang="fr-FR" altLang="fr-FR" dirty="0" smtClean="0"/>
              <a:t>Comment les différents chantiers s’articulent-ils ?</a:t>
            </a:r>
            <a:endParaRPr lang="fr-FR" altLang="fr-FR" dirty="0"/>
          </a:p>
          <a:p>
            <a:pPr marL="631825" lvl="1">
              <a:spcBef>
                <a:spcPts val="1200"/>
              </a:spcBef>
            </a:pPr>
            <a:r>
              <a:rPr lang="fr-FR" altLang="fr-FR" dirty="0" smtClean="0"/>
              <a:t>Les réformes des politiques publiques sont portées par les DG : audiovisuel public, archives, musées, soutien à la création</a:t>
            </a:r>
          </a:p>
          <a:p>
            <a:pPr marL="631825" lvl="1">
              <a:spcBef>
                <a:spcPts val="1200"/>
              </a:spcBef>
            </a:pPr>
            <a:r>
              <a:rPr lang="fr-FR" altLang="fr-FR" dirty="0" smtClean="0"/>
              <a:t>Le SG porte la réforme du portage et du pilotage des politiques culturelles, qui comprend en particulier trois chantiers : </a:t>
            </a:r>
          </a:p>
          <a:p>
            <a:pPr marL="1346200" lvl="2" indent="-342900">
              <a:spcBef>
                <a:spcPts val="1200"/>
              </a:spcBef>
            </a:pPr>
            <a:r>
              <a:rPr lang="fr-FR" altLang="fr-FR" sz="2000" dirty="0" smtClean="0"/>
              <a:t>responsabilisation </a:t>
            </a:r>
            <a:r>
              <a:rPr lang="fr-FR" altLang="fr-FR" sz="2000" dirty="0"/>
              <a:t>des </a:t>
            </a:r>
            <a:r>
              <a:rPr lang="fr-FR" altLang="fr-FR" sz="2000" dirty="0" smtClean="0"/>
              <a:t>EP</a:t>
            </a:r>
            <a:endParaRPr lang="fr-FR" altLang="fr-FR" sz="2000" dirty="0"/>
          </a:p>
          <a:p>
            <a:pPr marL="1346200" lvl="2" indent="-342900">
              <a:spcBef>
                <a:spcPts val="1200"/>
              </a:spcBef>
            </a:pPr>
            <a:r>
              <a:rPr lang="fr-FR" altLang="fr-FR" sz="2000" dirty="0" smtClean="0"/>
              <a:t>déconcentration</a:t>
            </a:r>
          </a:p>
          <a:p>
            <a:pPr marL="1346200" lvl="2" indent="-342900">
              <a:spcBef>
                <a:spcPts val="1200"/>
              </a:spcBef>
            </a:pPr>
            <a:r>
              <a:rPr lang="fr-FR" altLang="fr-FR" sz="2000" dirty="0" smtClean="0"/>
              <a:t>administration </a:t>
            </a:r>
            <a:r>
              <a:rPr lang="fr-FR" altLang="fr-FR" sz="2000" dirty="0"/>
              <a:t>centrale </a:t>
            </a:r>
            <a:r>
              <a:rPr lang="fr-FR" altLang="fr-FR" sz="2000" dirty="0" smtClean="0"/>
              <a:t>stratège</a:t>
            </a:r>
          </a:p>
          <a:p>
            <a:pPr marL="631825" lvl="1">
              <a:spcBef>
                <a:spcPts val="1200"/>
              </a:spcBef>
            </a:pPr>
            <a:r>
              <a:rPr lang="fr-FR" altLang="fr-FR" dirty="0" smtClean="0"/>
              <a:t>Ces réformes du ministère s’articuleront avec les 5 chantiers interministériels transversaux (cf. page 5)</a:t>
            </a:r>
          </a:p>
        </p:txBody>
      </p:sp>
    </p:spTree>
    <p:extLst>
      <p:ext uri="{BB962C8B-B14F-4D97-AF65-F5344CB8AC3E}">
        <p14:creationId xmlns:p14="http://schemas.microsoft.com/office/powerpoint/2010/main" val="670287381"/>
      </p:ext>
    </p:extLst>
  </p:cSld>
  <p:clrMapOvr>
    <a:masterClrMapping/>
  </p:clrMapOvr>
</p:sld>
</file>

<file path=ppt/theme/theme1.xml><?xml version="1.0" encoding="utf-8"?>
<a:theme xmlns:a="http://schemas.openxmlformats.org/drawingml/2006/main" name="Thème Office">
  <a:themeElements>
    <a:clrScheme name="MCC">
      <a:dk1>
        <a:sysClr val="windowText" lastClr="000000"/>
      </a:dk1>
      <a:lt1>
        <a:sysClr val="window" lastClr="FFFFFF"/>
      </a:lt1>
      <a:dk2>
        <a:srgbClr val="777777"/>
      </a:dk2>
      <a:lt2>
        <a:srgbClr val="EEECE1"/>
      </a:lt2>
      <a:accent1>
        <a:srgbClr val="578ED1"/>
      </a:accent1>
      <a:accent2>
        <a:srgbClr val="007884"/>
      </a:accent2>
      <a:accent3>
        <a:srgbClr val="C43A2F"/>
      </a:accent3>
      <a:accent4>
        <a:srgbClr val="F05A50"/>
      </a:accent4>
      <a:accent5>
        <a:srgbClr val="E36C09"/>
      </a:accent5>
      <a:accent6>
        <a:srgbClr val="009DAE"/>
      </a:accent6>
      <a:hlink>
        <a:srgbClr val="A69034"/>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sque-MCC-2017.pptx" id="{CCE3152F-16B9-4D78-A037-A503478CD3D3}" vid="{B4C03DD0-EF27-46EB-A928-6C5F145E7637}"/>
    </a:ext>
  </a:extLst>
</a:theme>
</file>

<file path=ppt/theme/theme2.xml><?xml version="1.0" encoding="utf-8"?>
<a:theme xmlns:a="http://schemas.openxmlformats.org/drawingml/2006/main" name="1_Thème Office">
  <a:themeElements>
    <a:clrScheme name="MCC">
      <a:dk1>
        <a:sysClr val="windowText" lastClr="000000"/>
      </a:dk1>
      <a:lt1>
        <a:sysClr val="window" lastClr="FFFFFF"/>
      </a:lt1>
      <a:dk2>
        <a:srgbClr val="777777"/>
      </a:dk2>
      <a:lt2>
        <a:srgbClr val="EEECE1"/>
      </a:lt2>
      <a:accent1>
        <a:srgbClr val="578ED1"/>
      </a:accent1>
      <a:accent2>
        <a:srgbClr val="007884"/>
      </a:accent2>
      <a:accent3>
        <a:srgbClr val="C43A2F"/>
      </a:accent3>
      <a:accent4>
        <a:srgbClr val="F05A50"/>
      </a:accent4>
      <a:accent5>
        <a:srgbClr val="E36C09"/>
      </a:accent5>
      <a:accent6>
        <a:srgbClr val="009DAE"/>
      </a:accent6>
      <a:hlink>
        <a:srgbClr val="A69034"/>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sque-MCC-2017.pptx" id="{CCE3152F-16B9-4D78-A037-A503478CD3D3}" vid="{B4C03DD0-EF27-46EB-A928-6C5F145E7637}"/>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Masque-MCC-2017</Template>
  <TotalTime>2731</TotalTime>
  <Words>1072</Words>
  <Application>Microsoft Office PowerPoint</Application>
  <PresentationFormat>Affichage à l'écran (4:3)</PresentationFormat>
  <Paragraphs>163</Paragraphs>
  <Slides>18</Slides>
  <Notes>12</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18</vt:i4>
      </vt:variant>
    </vt:vector>
  </HeadingPairs>
  <TitlesOfParts>
    <vt:vector size="25" baseType="lpstr">
      <vt:lpstr>Arial</vt:lpstr>
      <vt:lpstr>Arial Narrow</vt:lpstr>
      <vt:lpstr>Calibri</vt:lpstr>
      <vt:lpstr>TarzanaNarrow</vt:lpstr>
      <vt:lpstr>Wingdings</vt:lpstr>
      <vt:lpstr>Thème Office</vt:lpstr>
      <vt:lpstr>1_Thème Office</vt:lpstr>
      <vt:lpstr>Ministère de la Culture  </vt:lpstr>
      <vt:lpstr>SOMMAIRE</vt:lpstr>
      <vt:lpstr>Présentation PowerPoint</vt:lpstr>
      <vt:lpstr>Présentation PowerPoint</vt:lpstr>
      <vt:lpstr>Présentation PowerPoint</vt:lpstr>
      <vt:lpstr>SOMMAIRE</vt:lpstr>
      <vt:lpstr>AMELIORER LE PILOTAGE &amp; LA MISE EN OEUVRE DES POLITIQUES CULTURELLES</vt:lpstr>
      <vt:lpstr>AMELIORER LE PORTAGE ET LE PILOTAGE DES POLITIQUES CULTURELLES</vt:lpstr>
      <vt:lpstr>AMELIORER LE PORTAGE ET LE PILOTAGE DES POLITIQUES PUBLIQUES CULTURELLES</vt:lpstr>
      <vt:lpstr>SOMMAIRE</vt:lpstr>
      <vt:lpstr>CHANTIER « RESPONSABILISATION DES EP »</vt:lpstr>
      <vt:lpstr>CHANTIER « RESPONSABILISATION DES EP »</vt:lpstr>
      <vt:lpstr>SOMMAIRE</vt:lpstr>
      <vt:lpstr>CHANTIER « DECONCENTRATION »</vt:lpstr>
      <vt:lpstr>CHANTIER « DECONCENTRATION »</vt:lpstr>
      <vt:lpstr>SOMMAIRE</vt:lpstr>
      <vt:lpstr>CHANTIER « AC STRATEGE »</vt:lpstr>
      <vt:lpstr>CHANTIER « AC STRATEGE »</vt:lpstr>
    </vt:vector>
  </TitlesOfParts>
  <Company>Ministère de la Culture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COMITE DE DIRECTION du ministère de la Culture  Contribution ministérielle aux travaux du CAP 221</dc:title>
  <dc:creator>yvan.navarro</dc:creator>
  <cp:lastModifiedBy>aurelie.diemer</cp:lastModifiedBy>
  <cp:revision>240</cp:revision>
  <cp:lastPrinted>2018-02-05T13:12:12Z</cp:lastPrinted>
  <dcterms:created xsi:type="dcterms:W3CDTF">2017-10-12T15:15:46Z</dcterms:created>
  <dcterms:modified xsi:type="dcterms:W3CDTF">2018-02-05T16:43:26Z</dcterms:modified>
</cp:coreProperties>
</file>