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2" r:id="rId5"/>
  </p:sldMasterIdLst>
  <p:notesMasterIdLst>
    <p:notesMasterId r:id="rId22"/>
  </p:notesMasterIdLst>
  <p:sldIdLst>
    <p:sldId id="304" r:id="rId6"/>
    <p:sldId id="332" r:id="rId7"/>
    <p:sldId id="337" r:id="rId8"/>
    <p:sldId id="320" r:id="rId9"/>
    <p:sldId id="321" r:id="rId10"/>
    <p:sldId id="322" r:id="rId11"/>
    <p:sldId id="323" r:id="rId12"/>
    <p:sldId id="324" r:id="rId13"/>
    <p:sldId id="336" r:id="rId14"/>
    <p:sldId id="338" r:id="rId15"/>
    <p:sldId id="325" r:id="rId16"/>
    <p:sldId id="326" r:id="rId17"/>
    <p:sldId id="328" r:id="rId18"/>
    <p:sldId id="329" r:id="rId19"/>
    <p:sldId id="330" r:id="rId20"/>
    <p:sldId id="331" r:id="rId21"/>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85">
          <p15:clr>
            <a:srgbClr val="A4A3A4"/>
          </p15:clr>
        </p15:guide>
        <p15:guide id="2" orient="horz" pos="4156">
          <p15:clr>
            <a:srgbClr val="A4A3A4"/>
          </p15:clr>
        </p15:guide>
        <p15:guide id="3" orient="horz" pos="809">
          <p15:clr>
            <a:srgbClr val="A4A3A4"/>
          </p15:clr>
        </p15:guide>
        <p15:guide id="4" orient="horz" pos="1785">
          <p15:clr>
            <a:srgbClr val="A4A3A4"/>
          </p15:clr>
        </p15:guide>
        <p15:guide id="5" pos="2490">
          <p15:clr>
            <a:srgbClr val="A4A3A4"/>
          </p15:clr>
        </p15:guide>
        <p15:guide id="6" pos="5510">
          <p15:clr>
            <a:srgbClr val="A4A3A4"/>
          </p15:clr>
        </p15:guide>
        <p15:guide id="7" pos="1131">
          <p15:clr>
            <a:srgbClr val="A4A3A4"/>
          </p15:clr>
        </p15:guide>
        <p15:guide id="8" pos="393">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IN Coralie" initials="JC" lastIdx="1" clrIdx="0">
    <p:extLst>
      <p:ext uri="{19B8F6BF-5375-455C-9EA6-DF929625EA0E}">
        <p15:presenceInfo xmlns:p15="http://schemas.microsoft.com/office/powerpoint/2012/main" userId="S-1-5-21-4147346910-969577421-708852614-1176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8ED1"/>
    <a:srgbClr val="3B7BC9"/>
    <a:srgbClr val="83ACDD"/>
    <a:srgbClr val="99CCFF"/>
    <a:srgbClr val="EDF6F9"/>
    <a:srgbClr val="E36C09"/>
    <a:srgbClr val="F9FB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114" autoAdjust="0"/>
    <p:restoredTop sz="92442" autoAdjust="0"/>
  </p:normalViewPr>
  <p:slideViewPr>
    <p:cSldViewPr snapToGrid="0" showGuides="1">
      <p:cViewPr varScale="1">
        <p:scale>
          <a:sx n="115" d="100"/>
          <a:sy n="115" d="100"/>
        </p:scale>
        <p:origin x="1182" y="108"/>
      </p:cViewPr>
      <p:guideLst>
        <p:guide orient="horz" pos="3085"/>
        <p:guide orient="horz" pos="4156"/>
        <p:guide orient="horz" pos="809"/>
        <p:guide orient="horz" pos="1785"/>
        <p:guide pos="2490"/>
        <p:guide pos="5510"/>
        <p:guide pos="1131"/>
        <p:guide pos="393"/>
      </p:guideLst>
    </p:cSldViewPr>
  </p:slideViewPr>
  <p:outlineViewPr>
    <p:cViewPr>
      <p:scale>
        <a:sx n="33" d="100"/>
        <a:sy n="33" d="100"/>
      </p:scale>
      <p:origin x="0" y="-8592"/>
    </p:cViewPr>
  </p:outlineViewPr>
  <p:notesTextViewPr>
    <p:cViewPr>
      <p:scale>
        <a:sx n="66" d="100"/>
        <a:sy n="66"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5862" cy="497333"/>
          </a:xfrm>
          <a:prstGeom prst="rect">
            <a:avLst/>
          </a:prstGeom>
        </p:spPr>
        <p:txBody>
          <a:bodyPr vert="horz" lIns="88221" tIns="44111" rIns="88221" bIns="44111" rtlCol="0"/>
          <a:lstStyle>
            <a:lvl1pPr algn="l">
              <a:defRPr sz="1200"/>
            </a:lvl1pPr>
          </a:lstStyle>
          <a:p>
            <a:endParaRPr lang="fr-FR"/>
          </a:p>
        </p:txBody>
      </p:sp>
      <p:sp>
        <p:nvSpPr>
          <p:cNvPr id="3" name="Espace réservé de la date 2"/>
          <p:cNvSpPr>
            <a:spLocks noGrp="1"/>
          </p:cNvSpPr>
          <p:nvPr>
            <p:ph type="dt" idx="1"/>
          </p:nvPr>
        </p:nvSpPr>
        <p:spPr>
          <a:xfrm>
            <a:off x="3850294" y="1"/>
            <a:ext cx="2945862" cy="497333"/>
          </a:xfrm>
          <a:prstGeom prst="rect">
            <a:avLst/>
          </a:prstGeom>
        </p:spPr>
        <p:txBody>
          <a:bodyPr vert="horz" lIns="88221" tIns="44111" rIns="88221" bIns="44111" rtlCol="0"/>
          <a:lstStyle>
            <a:lvl1pPr algn="r">
              <a:defRPr sz="1200"/>
            </a:lvl1pPr>
          </a:lstStyle>
          <a:p>
            <a:fld id="{3F2720F5-7CD1-4ADE-9E56-83C4EAFFCA5B}" type="datetimeFigureOut">
              <a:rPr lang="fr-FR" smtClean="0"/>
              <a:t>22/10/2018</a:t>
            </a:fld>
            <a:endParaRPr lang="fr-FR"/>
          </a:p>
        </p:txBody>
      </p:sp>
      <p:sp>
        <p:nvSpPr>
          <p:cNvPr id="4" name="Espace réservé de l'image des diapositives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88221" tIns="44111" rIns="88221" bIns="44111" rtlCol="0" anchor="ctr"/>
          <a:lstStyle/>
          <a:p>
            <a:endParaRPr lang="fr-FR"/>
          </a:p>
        </p:txBody>
      </p:sp>
      <p:sp>
        <p:nvSpPr>
          <p:cNvPr id="5" name="Espace réservé des notes 4"/>
          <p:cNvSpPr>
            <a:spLocks noGrp="1"/>
          </p:cNvSpPr>
          <p:nvPr>
            <p:ph type="body" sz="quarter" idx="3"/>
          </p:nvPr>
        </p:nvSpPr>
        <p:spPr>
          <a:xfrm>
            <a:off x="679464" y="4777782"/>
            <a:ext cx="5438748" cy="3907834"/>
          </a:xfrm>
          <a:prstGeom prst="rect">
            <a:avLst/>
          </a:prstGeom>
        </p:spPr>
        <p:txBody>
          <a:bodyPr vert="horz" lIns="88221" tIns="44111" rIns="88221" bIns="44111"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9305"/>
            <a:ext cx="2945862" cy="497333"/>
          </a:xfrm>
          <a:prstGeom prst="rect">
            <a:avLst/>
          </a:prstGeom>
        </p:spPr>
        <p:txBody>
          <a:bodyPr vert="horz" lIns="88221" tIns="44111" rIns="88221" bIns="44111"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294" y="9429305"/>
            <a:ext cx="2945862" cy="497333"/>
          </a:xfrm>
          <a:prstGeom prst="rect">
            <a:avLst/>
          </a:prstGeom>
        </p:spPr>
        <p:txBody>
          <a:bodyPr vert="horz" lIns="88221" tIns="44111" rIns="88221" bIns="44111" rtlCol="0" anchor="b"/>
          <a:lstStyle>
            <a:lvl1pPr algn="r">
              <a:defRPr sz="1200"/>
            </a:lvl1pPr>
          </a:lstStyle>
          <a:p>
            <a:fld id="{7FA399AA-945C-407D-A7D6-FBDC98C3F053}" type="slidenum">
              <a:rPr lang="fr-FR" smtClean="0"/>
              <a:t>‹N°›</a:t>
            </a:fld>
            <a:endParaRPr lang="fr-FR"/>
          </a:p>
        </p:txBody>
      </p:sp>
    </p:spTree>
    <p:extLst>
      <p:ext uri="{BB962C8B-B14F-4D97-AF65-F5344CB8AC3E}">
        <p14:creationId xmlns:p14="http://schemas.microsoft.com/office/powerpoint/2010/main" val="2927855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Diapositive de titre">
    <p:bg>
      <p:bgPr>
        <a:solidFill>
          <a:schemeClr val="accent5">
            <a:lumMod val="50000"/>
          </a:schemeClr>
        </a:solidFill>
        <a:effectLst/>
      </p:bgPr>
    </p:bg>
    <p:spTree>
      <p:nvGrpSpPr>
        <p:cNvPr id="1" name=""/>
        <p:cNvGrpSpPr/>
        <p:nvPr/>
      </p:nvGrpSpPr>
      <p:grpSpPr>
        <a:xfrm>
          <a:off x="0" y="0"/>
          <a:ext cx="0" cy="0"/>
          <a:chOff x="0" y="0"/>
          <a:chExt cx="0" cy="0"/>
        </a:xfrm>
      </p:grpSpPr>
      <p:sp>
        <p:nvSpPr>
          <p:cNvPr id="12" name="Rectangle 11"/>
          <p:cNvSpPr/>
          <p:nvPr userDrawn="1"/>
        </p:nvSpPr>
        <p:spPr>
          <a:xfrm>
            <a:off x="-36072" y="1"/>
            <a:ext cx="9180072" cy="6857999"/>
          </a:xfrm>
          <a:prstGeom prst="rect">
            <a:avLst/>
          </a:prstGeom>
          <a:gradFill flip="none" rotWithShape="1">
            <a:gsLst>
              <a:gs pos="0">
                <a:srgbClr val="163F70"/>
              </a:gs>
              <a:gs pos="71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2" name="Titre 1"/>
          <p:cNvSpPr>
            <a:spLocks noGrp="1"/>
          </p:cNvSpPr>
          <p:nvPr>
            <p:ph type="ctrTitle"/>
          </p:nvPr>
        </p:nvSpPr>
        <p:spPr>
          <a:xfrm>
            <a:off x="3898002" y="2743200"/>
            <a:ext cx="4877697" cy="2570163"/>
          </a:xfrm>
        </p:spPr>
        <p:txBody>
          <a:bodyPr anchor="t">
            <a:normAutofit/>
          </a:bodyPr>
          <a:lstStyle>
            <a:lvl1pPr algn="l">
              <a:defRPr sz="3200">
                <a:solidFill>
                  <a:schemeClr val="bg1"/>
                </a:solidFill>
                <a:latin typeface="Arial" panose="020B0604020202020204" pitchFamily="34" charset="0"/>
                <a:cs typeface="Arial" panose="020B0604020202020204" pitchFamily="34" charset="0"/>
              </a:defRPr>
            </a:lvl1pPr>
          </a:lstStyle>
          <a:p>
            <a:r>
              <a:rPr lang="fr-FR"/>
              <a:t>Modifiez le style du titre</a:t>
            </a:r>
            <a:endParaRPr lang="fr-FR" dirty="0"/>
          </a:p>
        </p:txBody>
      </p:sp>
      <p:sp>
        <p:nvSpPr>
          <p:cNvPr id="3" name="Sous-titre 2"/>
          <p:cNvSpPr>
            <a:spLocks noGrp="1"/>
          </p:cNvSpPr>
          <p:nvPr>
            <p:ph type="subTitle" idx="1"/>
          </p:nvPr>
        </p:nvSpPr>
        <p:spPr>
          <a:xfrm>
            <a:off x="3897956" y="5450682"/>
            <a:ext cx="4880177" cy="548481"/>
          </a:xfrm>
        </p:spPr>
        <p:txBody>
          <a:bodyPr anchor="b">
            <a:noAutofit/>
          </a:bodyPr>
          <a:lstStyle>
            <a:lvl1pPr marL="0" indent="0" algn="l">
              <a:buNone/>
              <a:defRPr sz="2000">
                <a:solidFill>
                  <a:schemeClr val="accent1">
                    <a:lumMod val="40000"/>
                    <a:lumOff val="60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fr-FR" dirty="0"/>
          </a:p>
        </p:txBody>
      </p:sp>
      <p:sp>
        <p:nvSpPr>
          <p:cNvPr id="4" name="Espace réservé de la date 3"/>
          <p:cNvSpPr>
            <a:spLocks noGrp="1"/>
          </p:cNvSpPr>
          <p:nvPr>
            <p:ph type="dt" sz="half" idx="10"/>
          </p:nvPr>
        </p:nvSpPr>
        <p:spPr/>
        <p:txBody>
          <a:bodyPr/>
          <a:lstStyle/>
          <a:p>
            <a:fld id="{CB5CD431-8979-40BA-906D-370E0EB62E2B}" type="datetimeFigureOut">
              <a:rPr lang="fr-FR" smtClean="0"/>
              <a:t>22/10/2018</a:t>
            </a:fld>
            <a:endParaRPr lang="fr-FR"/>
          </a:p>
        </p:txBody>
      </p:sp>
      <p:sp>
        <p:nvSpPr>
          <p:cNvPr id="5" name="Espace réservé du pied de page 4"/>
          <p:cNvSpPr>
            <a:spLocks noGrp="1"/>
          </p:cNvSpPr>
          <p:nvPr>
            <p:ph type="ftr" sz="quarter" idx="11"/>
          </p:nvPr>
        </p:nvSpPr>
        <p:spPr/>
        <p:txBody>
          <a:bodyPr/>
          <a:lstStyle/>
          <a:p>
            <a:endParaRPr lang="fr-FR"/>
          </a:p>
        </p:txBody>
      </p: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6427" y="584792"/>
            <a:ext cx="1079754" cy="1387881"/>
          </a:xfrm>
          <a:prstGeom prst="rect">
            <a:avLst/>
          </a:prstGeom>
        </p:spPr>
      </p:pic>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63072" y="1"/>
            <a:ext cx="3587157"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49073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87488" y="1902610"/>
            <a:ext cx="7260976" cy="4502150"/>
          </a:xfrm>
        </p:spPr>
        <p:txBody>
          <a:bodyPr>
            <a:normAutofit/>
          </a:bodyPr>
          <a:lstStyle>
            <a:lvl1pPr marL="257175" indent="-257175">
              <a:buFont typeface="Arial" panose="020B0604020202020204" pitchFamily="34" charset="0"/>
              <a:buChar char="•"/>
              <a:defRPr sz="1500"/>
            </a:lvl1pPr>
            <a:lvl2pPr>
              <a:defRPr sz="1500"/>
            </a:lvl2pPr>
            <a:lvl3pPr>
              <a:defRPr sz="1350"/>
            </a:lvl3pPr>
            <a:lvl4pPr>
              <a:defRPr sz="1200"/>
            </a:lvl4pPr>
            <a:lvl5pPr>
              <a:defRPr sz="1200"/>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e la date 3"/>
          <p:cNvSpPr>
            <a:spLocks noGrp="1"/>
          </p:cNvSpPr>
          <p:nvPr>
            <p:ph type="dt" sz="half" idx="10"/>
          </p:nvPr>
        </p:nvSpPr>
        <p:spPr/>
        <p:txBody>
          <a:bodyPr/>
          <a:lstStyle/>
          <a:p>
            <a:fld id="{CB5CD431-8979-40BA-906D-370E0EB62E2B}" type="datetimeFigureOut">
              <a:rPr lang="fr-FR" smtClean="0"/>
              <a:t>22/10/2018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8A3DE8-BFA3-4C80-A813-E33BBD8340D7}" type="slidenum">
              <a:rPr lang="fr-FR" smtClean="0"/>
              <a:t>‹N°›</a:t>
            </a:fld>
            <a:endParaRPr lang="fr-FR"/>
          </a:p>
        </p:txBody>
      </p:sp>
      <p:sp>
        <p:nvSpPr>
          <p:cNvPr id="10" name="Rectangle 9"/>
          <p:cNvSpPr/>
          <p:nvPr userDrawn="1"/>
        </p:nvSpPr>
        <p:spPr bwMode="gray">
          <a:xfrm>
            <a:off x="0" y="1252356"/>
            <a:ext cx="1487489"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dirty="0">
              <a:latin typeface="Arial" panose="020B0604020202020204" pitchFamily="34" charset="0"/>
            </a:endParaRPr>
          </a:p>
        </p:txBody>
      </p:sp>
      <p:sp>
        <p:nvSpPr>
          <p:cNvPr id="8" name="CustomShape 2"/>
          <p:cNvSpPr/>
          <p:nvPr userDrawn="1"/>
        </p:nvSpPr>
        <p:spPr>
          <a:xfrm>
            <a:off x="8705153" y="6442494"/>
            <a:ext cx="306016" cy="306018"/>
          </a:xfrm>
          <a:prstGeom prst="ellipse">
            <a:avLst/>
          </a:prstGeom>
          <a:solidFill>
            <a:schemeClr val="accent5"/>
          </a:solidFill>
          <a:ln>
            <a:solidFill>
              <a:srgbClr val="FFFFFF"/>
            </a:solidFill>
          </a:ln>
        </p:spPr>
        <p:txBody>
          <a:bodyPr lIns="34289" rIns="34289"/>
          <a:lstStyle/>
          <a:p>
            <a:endParaRPr sz="1350" dirty="0">
              <a:latin typeface="Arial" panose="020B0604020202020204" pitchFamily="34" charset="0"/>
            </a:endParaRPr>
          </a:p>
        </p:txBody>
      </p:sp>
      <p:sp>
        <p:nvSpPr>
          <p:cNvPr id="11" name="TextShape 3"/>
          <p:cNvSpPr txBox="1"/>
          <p:nvPr userDrawn="1"/>
        </p:nvSpPr>
        <p:spPr>
          <a:xfrm>
            <a:off x="8757955" y="6490079"/>
            <a:ext cx="205502" cy="160490"/>
          </a:xfrm>
          <a:prstGeom prst="rect">
            <a:avLst/>
          </a:prstGeom>
          <a:ln w="12700">
            <a:miter lim="400000"/>
          </a:ln>
          <a:extLst>
            <a:ext uri="{C572A759-6A51-4108-AA02-DFA0A04FC94B}">
              <ma14:wrappingTextBoxFlag xmlns:ma14="http://schemas.microsoft.com/office/mac/drawingml/2011/main" xmlns="" val="1"/>
            </a:ext>
          </a:extLst>
        </p:spPr>
        <p:txBody>
          <a:bodyPr wrap="none" lIns="33749" tIns="33749" rIns="33749" bIns="33749">
            <a:spAutoFit/>
          </a:bodyPr>
          <a:lstStyle/>
          <a:p>
            <a:pPr algn="ctr">
              <a:defRPr sz="800" spc="-1">
                <a:solidFill>
                  <a:srgbClr val="FFFFFF"/>
                </a:solidFill>
                <a:uFill>
                  <a:solidFill>
                    <a:srgbClr val="FFFFFF"/>
                  </a:solidFill>
                </a:uFill>
              </a:defRPr>
            </a:pPr>
            <a:fld id="{86CB4B4D-7CA3-9044-876B-883B54F8677D}" type="slidenum">
              <a:rPr sz="600" smtClean="0">
                <a:latin typeface="Arial" panose="020B0604020202020204" pitchFamily="34" charset="0"/>
                <a:cs typeface="Arial" panose="020B0604020202020204" pitchFamily="34" charset="0"/>
              </a:rPr>
              <a:t>‹N°›</a:t>
            </a:fld>
            <a:endParaRPr sz="600" dirty="0">
              <a:latin typeface="Arial" panose="020B0604020202020204" pitchFamily="34" charset="0"/>
              <a:cs typeface="Arial" panose="020B0604020202020204" pitchFamily="34" charset="0"/>
            </a:endParaRPr>
          </a:p>
        </p:txBody>
      </p:sp>
      <p:sp>
        <p:nvSpPr>
          <p:cNvPr id="12" name="Titre 1"/>
          <p:cNvSpPr>
            <a:spLocks noGrp="1"/>
          </p:cNvSpPr>
          <p:nvPr>
            <p:ph type="title"/>
          </p:nvPr>
        </p:nvSpPr>
        <p:spPr>
          <a:xfrm>
            <a:off x="1487488" y="929895"/>
            <a:ext cx="7259636" cy="743694"/>
          </a:xfrm>
        </p:spPr>
        <p:txBody>
          <a:bodyPr anchor="t"/>
          <a:lstStyle>
            <a:lvl1pPr>
              <a:lnSpc>
                <a:spcPts val="2400"/>
              </a:lnSpc>
              <a:defRPr/>
            </a:lvl1pPr>
          </a:lstStyle>
          <a:p>
            <a:r>
              <a:rPr lang="fr-FR"/>
              <a:t>Modifiez le style du titre</a:t>
            </a:r>
            <a:endParaRPr lang="fr-FR" dirty="0"/>
          </a:p>
        </p:txBody>
      </p:sp>
    </p:spTree>
    <p:extLst>
      <p:ext uri="{BB962C8B-B14F-4D97-AF65-F5344CB8AC3E}">
        <p14:creationId xmlns:p14="http://schemas.microsoft.com/office/powerpoint/2010/main" val="2694830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23888" y="1812507"/>
            <a:ext cx="8124576" cy="4785145"/>
          </a:xfrm>
        </p:spPr>
        <p:txBody>
          <a:bodyPr>
            <a:normAutofit/>
          </a:bodyPr>
          <a:lstStyle>
            <a:lvl1pPr marL="207169" indent="-207169">
              <a:lnSpc>
                <a:spcPts val="1425"/>
              </a:lnSpc>
              <a:spcBef>
                <a:spcPts val="450"/>
              </a:spcBef>
              <a:buClr>
                <a:schemeClr val="accent1">
                  <a:lumMod val="75000"/>
                </a:schemeClr>
              </a:buClr>
              <a:buFont typeface="Arial" panose="020B0604020202020204" pitchFamily="34" charset="0"/>
              <a:buChar char="⁄"/>
              <a:defRPr sz="1500" b="1">
                <a:solidFill>
                  <a:schemeClr val="accent1">
                    <a:lumMod val="75000"/>
                  </a:schemeClr>
                </a:solidFill>
              </a:defRPr>
            </a:lvl1pPr>
            <a:lvl2pPr marL="407194" indent="-192881">
              <a:lnSpc>
                <a:spcPts val="1425"/>
              </a:lnSpc>
              <a:spcBef>
                <a:spcPts val="450"/>
              </a:spcBef>
              <a:buFont typeface="Arial" panose="020B0604020202020204" pitchFamily="34" charset="0"/>
              <a:buChar char="•"/>
              <a:defRPr sz="1500"/>
            </a:lvl2pPr>
            <a:lvl3pPr>
              <a:lnSpc>
                <a:spcPts val="1425"/>
              </a:lnSpc>
              <a:spcBef>
                <a:spcPts val="450"/>
              </a:spcBef>
              <a:defRPr sz="1350"/>
            </a:lvl3pPr>
            <a:lvl4pPr>
              <a:lnSpc>
                <a:spcPts val="1425"/>
              </a:lnSpc>
              <a:spcBef>
                <a:spcPts val="450"/>
              </a:spcBef>
              <a:defRPr sz="1200"/>
            </a:lvl4pPr>
            <a:lvl5pPr>
              <a:lnSpc>
                <a:spcPts val="1425"/>
              </a:lnSpc>
              <a:spcBef>
                <a:spcPts val="450"/>
              </a:spcBef>
              <a:defRPr sz="1200"/>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e la date 3"/>
          <p:cNvSpPr>
            <a:spLocks noGrp="1"/>
          </p:cNvSpPr>
          <p:nvPr>
            <p:ph type="dt" sz="half" idx="10"/>
          </p:nvPr>
        </p:nvSpPr>
        <p:spPr/>
        <p:txBody>
          <a:bodyPr/>
          <a:lstStyle/>
          <a:p>
            <a:fld id="{CB5CD431-8979-40BA-906D-370E0EB62E2B}" type="datetimeFigureOut">
              <a:rPr lang="fr-FR" smtClean="0"/>
              <a:t>22/10/2018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8A3DE8-BFA3-4C80-A813-E33BBD8340D7}" type="slidenum">
              <a:rPr lang="fr-FR" smtClean="0"/>
              <a:t>‹N°›</a:t>
            </a:fld>
            <a:endParaRPr lang="fr-FR"/>
          </a:p>
        </p:txBody>
      </p:sp>
      <p:sp>
        <p:nvSpPr>
          <p:cNvPr id="10" name="Rectangle 9"/>
          <p:cNvSpPr/>
          <p:nvPr userDrawn="1"/>
        </p:nvSpPr>
        <p:spPr bwMode="gray">
          <a:xfrm>
            <a:off x="1" y="1251457"/>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dirty="0">
              <a:latin typeface="Arial" panose="020B0604020202020204" pitchFamily="34" charset="0"/>
            </a:endParaRPr>
          </a:p>
        </p:txBody>
      </p:sp>
      <p:sp>
        <p:nvSpPr>
          <p:cNvPr id="8" name="CustomShape 2"/>
          <p:cNvSpPr/>
          <p:nvPr userDrawn="1"/>
        </p:nvSpPr>
        <p:spPr>
          <a:xfrm>
            <a:off x="8705153" y="6442494"/>
            <a:ext cx="306016" cy="306018"/>
          </a:xfrm>
          <a:prstGeom prst="ellipse">
            <a:avLst/>
          </a:prstGeom>
          <a:solidFill>
            <a:schemeClr val="accent5"/>
          </a:solidFill>
          <a:ln>
            <a:solidFill>
              <a:srgbClr val="FFFFFF"/>
            </a:solidFill>
          </a:ln>
        </p:spPr>
        <p:txBody>
          <a:bodyPr lIns="34289" rIns="34289"/>
          <a:lstStyle/>
          <a:p>
            <a:endParaRPr sz="1350" dirty="0">
              <a:latin typeface="Arial" panose="020B0604020202020204" pitchFamily="34" charset="0"/>
            </a:endParaRPr>
          </a:p>
        </p:txBody>
      </p:sp>
      <p:sp>
        <p:nvSpPr>
          <p:cNvPr id="11" name="TextShape 3"/>
          <p:cNvSpPr txBox="1"/>
          <p:nvPr userDrawn="1"/>
        </p:nvSpPr>
        <p:spPr>
          <a:xfrm>
            <a:off x="8757955" y="6490079"/>
            <a:ext cx="205502" cy="160490"/>
          </a:xfrm>
          <a:prstGeom prst="rect">
            <a:avLst/>
          </a:prstGeom>
          <a:ln w="12700">
            <a:miter lim="400000"/>
          </a:ln>
          <a:extLst>
            <a:ext uri="{C572A759-6A51-4108-AA02-DFA0A04FC94B}">
              <ma14:wrappingTextBoxFlag xmlns:ma14="http://schemas.microsoft.com/office/mac/drawingml/2011/main" xmlns="" val="1"/>
            </a:ext>
          </a:extLst>
        </p:spPr>
        <p:txBody>
          <a:bodyPr wrap="none" lIns="33749" tIns="33749" rIns="33749" bIns="33749">
            <a:spAutoFit/>
          </a:bodyPr>
          <a:lstStyle/>
          <a:p>
            <a:pPr algn="ctr">
              <a:defRPr sz="800" spc="-1">
                <a:solidFill>
                  <a:srgbClr val="FFFFFF"/>
                </a:solidFill>
                <a:uFill>
                  <a:solidFill>
                    <a:srgbClr val="FFFFFF"/>
                  </a:solidFill>
                </a:uFill>
              </a:defRPr>
            </a:pPr>
            <a:fld id="{86CB4B4D-7CA3-9044-876B-883B54F8677D}" type="slidenum">
              <a:rPr sz="600" smtClean="0">
                <a:latin typeface="Arial" panose="020B0604020202020204" pitchFamily="34" charset="0"/>
                <a:cs typeface="Arial" panose="020B0604020202020204" pitchFamily="34" charset="0"/>
              </a:rPr>
              <a:t>‹N°›</a:t>
            </a:fld>
            <a:endParaRPr sz="600" dirty="0">
              <a:latin typeface="Arial" panose="020B0604020202020204" pitchFamily="34" charset="0"/>
              <a:cs typeface="Arial" panose="020B0604020202020204" pitchFamily="34" charset="0"/>
            </a:endParaRPr>
          </a:p>
        </p:txBody>
      </p:sp>
      <p:sp>
        <p:nvSpPr>
          <p:cNvPr id="2" name="Titre 1"/>
          <p:cNvSpPr>
            <a:spLocks noGrp="1"/>
          </p:cNvSpPr>
          <p:nvPr>
            <p:ph type="title"/>
          </p:nvPr>
        </p:nvSpPr>
        <p:spPr>
          <a:xfrm>
            <a:off x="623888" y="972290"/>
            <a:ext cx="8123237" cy="743694"/>
          </a:xfrm>
        </p:spPr>
        <p:txBody>
          <a:bodyPr anchor="t">
            <a:normAutofit/>
          </a:bodyPr>
          <a:lstStyle>
            <a:lvl1pPr>
              <a:lnSpc>
                <a:spcPts val="2100"/>
              </a:lnSpc>
              <a:defRPr sz="2250"/>
            </a:lvl1pPr>
          </a:lstStyle>
          <a:p>
            <a:r>
              <a:rPr lang="fr-FR"/>
              <a:t>Modifiez le style du titre</a:t>
            </a:r>
            <a:endParaRPr lang="fr-FR" dirty="0"/>
          </a:p>
        </p:txBody>
      </p:sp>
    </p:spTree>
    <p:extLst>
      <p:ext uri="{BB962C8B-B14F-4D97-AF65-F5344CB8AC3E}">
        <p14:creationId xmlns:p14="http://schemas.microsoft.com/office/powerpoint/2010/main" val="31181771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623889" y="866395"/>
            <a:ext cx="8052568" cy="1143000"/>
          </a:xfrm>
        </p:spPr>
        <p:txBody>
          <a:bodyPr anchor="t">
            <a:normAutofit/>
          </a:bodyPr>
          <a:lstStyle>
            <a:lvl1pPr>
              <a:defRPr sz="2250"/>
            </a:lvl1pPr>
          </a:lstStyle>
          <a:p>
            <a:r>
              <a:rPr lang="fr-FR"/>
              <a:t>Modifiez le style du titre</a:t>
            </a:r>
            <a:endParaRPr lang="fr-FR" dirty="0"/>
          </a:p>
        </p:txBody>
      </p:sp>
      <p:sp>
        <p:nvSpPr>
          <p:cNvPr id="3" name="Espace réservé du contenu 2"/>
          <p:cNvSpPr>
            <a:spLocks noGrp="1"/>
          </p:cNvSpPr>
          <p:nvPr>
            <p:ph sz="half" idx="1"/>
          </p:nvPr>
        </p:nvSpPr>
        <p:spPr>
          <a:xfrm>
            <a:off x="495300" y="2124075"/>
            <a:ext cx="4038600" cy="4002088"/>
          </a:xfrm>
        </p:spPr>
        <p:txBody>
          <a:bodyPr>
            <a:normAutofit/>
          </a:bodyPr>
          <a:lstStyle>
            <a:lvl1pPr marL="207169" indent="-207169">
              <a:defRPr sz="1800">
                <a:solidFill>
                  <a:schemeClr val="accent5">
                    <a:lumMod val="75000"/>
                  </a:schemeClr>
                </a:solidFill>
              </a:defRPr>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contenu 3"/>
          <p:cNvSpPr>
            <a:spLocks noGrp="1"/>
          </p:cNvSpPr>
          <p:nvPr>
            <p:ph sz="half" idx="2"/>
          </p:nvPr>
        </p:nvSpPr>
        <p:spPr>
          <a:xfrm>
            <a:off x="4648200" y="2124075"/>
            <a:ext cx="4038600" cy="4002088"/>
          </a:xfrm>
        </p:spPr>
        <p:txBody>
          <a:bodyPr>
            <a:normAutofit/>
          </a:bodyPr>
          <a:lstStyle>
            <a:lvl1pPr marL="200025" indent="-200025">
              <a:defRPr sz="1800">
                <a:solidFill>
                  <a:schemeClr val="accent5">
                    <a:lumMod val="75000"/>
                  </a:schemeClr>
                </a:solidFill>
              </a:defRPr>
            </a:lvl1pPr>
            <a:lvl2pPr>
              <a:defRPr sz="1500"/>
            </a:lvl2pPr>
            <a:lvl3pPr>
              <a:defRPr sz="1350"/>
            </a:lvl3pPr>
            <a:lvl4pPr>
              <a:defRPr sz="1200"/>
            </a:lvl4pPr>
            <a:lvl5pPr>
              <a:defRPr sz="1200"/>
            </a:lvl5pPr>
            <a:lvl6pPr>
              <a:defRPr sz="1350"/>
            </a:lvl6pPr>
            <a:lvl7pPr>
              <a:defRPr sz="1350"/>
            </a:lvl7pPr>
            <a:lvl8pPr>
              <a:defRPr sz="1350"/>
            </a:lvl8pPr>
            <a:lvl9pPr>
              <a:defRPr sz="135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5" name="Espace réservé de la date 4"/>
          <p:cNvSpPr>
            <a:spLocks noGrp="1"/>
          </p:cNvSpPr>
          <p:nvPr>
            <p:ph type="dt" sz="half" idx="10"/>
          </p:nvPr>
        </p:nvSpPr>
        <p:spPr/>
        <p:txBody>
          <a:bodyPr/>
          <a:lstStyle/>
          <a:p>
            <a:fld id="{CB5CD431-8979-40BA-906D-370E0EB62E2B}" type="datetimeFigureOut">
              <a:rPr lang="fr-FR" smtClean="0"/>
              <a:t>22/10/2018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8A3DE8-BFA3-4C80-A813-E33BBD8340D7}" type="slidenum">
              <a:rPr lang="fr-FR" smtClean="0"/>
              <a:t>‹N°›</a:t>
            </a:fld>
            <a:endParaRPr lang="fr-FR"/>
          </a:p>
        </p:txBody>
      </p:sp>
      <p:sp>
        <p:nvSpPr>
          <p:cNvPr id="8" name="Rectangle 7"/>
          <p:cNvSpPr/>
          <p:nvPr userDrawn="1"/>
        </p:nvSpPr>
        <p:spPr bwMode="gray">
          <a:xfrm>
            <a:off x="1" y="1242831"/>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dirty="0">
              <a:latin typeface="Arial" panose="020B0604020202020204" pitchFamily="34" charset="0"/>
            </a:endParaRPr>
          </a:p>
        </p:txBody>
      </p:sp>
      <p:sp>
        <p:nvSpPr>
          <p:cNvPr id="9" name="CustomShape 2"/>
          <p:cNvSpPr/>
          <p:nvPr userDrawn="1"/>
        </p:nvSpPr>
        <p:spPr>
          <a:xfrm>
            <a:off x="8705153" y="6442494"/>
            <a:ext cx="306016" cy="306018"/>
          </a:xfrm>
          <a:prstGeom prst="ellipse">
            <a:avLst/>
          </a:prstGeom>
          <a:solidFill>
            <a:schemeClr val="accent5"/>
          </a:solidFill>
          <a:ln>
            <a:solidFill>
              <a:srgbClr val="FFFFFF"/>
            </a:solidFill>
          </a:ln>
        </p:spPr>
        <p:txBody>
          <a:bodyPr lIns="34289" rIns="34289"/>
          <a:lstStyle/>
          <a:p>
            <a:endParaRPr sz="1350" dirty="0">
              <a:latin typeface="Arial" panose="020B0604020202020204" pitchFamily="34" charset="0"/>
            </a:endParaRPr>
          </a:p>
        </p:txBody>
      </p:sp>
      <p:sp>
        <p:nvSpPr>
          <p:cNvPr id="10" name="TextShape 3"/>
          <p:cNvSpPr txBox="1"/>
          <p:nvPr userDrawn="1"/>
        </p:nvSpPr>
        <p:spPr>
          <a:xfrm>
            <a:off x="8757955" y="6490079"/>
            <a:ext cx="205502" cy="160490"/>
          </a:xfrm>
          <a:prstGeom prst="rect">
            <a:avLst/>
          </a:prstGeom>
          <a:ln w="12700">
            <a:miter lim="400000"/>
          </a:ln>
          <a:extLst>
            <a:ext uri="{C572A759-6A51-4108-AA02-DFA0A04FC94B}">
              <ma14:wrappingTextBoxFlag xmlns:ma14="http://schemas.microsoft.com/office/mac/drawingml/2011/main" xmlns="" val="1"/>
            </a:ext>
          </a:extLst>
        </p:spPr>
        <p:txBody>
          <a:bodyPr wrap="none" lIns="33749" tIns="33749" rIns="33749" bIns="33749">
            <a:spAutoFit/>
          </a:bodyPr>
          <a:lstStyle/>
          <a:p>
            <a:pPr algn="ctr">
              <a:defRPr sz="800" spc="-1">
                <a:solidFill>
                  <a:srgbClr val="FFFFFF"/>
                </a:solidFill>
                <a:uFill>
                  <a:solidFill>
                    <a:srgbClr val="FFFFFF"/>
                  </a:solidFill>
                </a:uFill>
              </a:defRPr>
            </a:pPr>
            <a:fld id="{86CB4B4D-7CA3-9044-876B-883B54F8677D}" type="slidenum">
              <a:rPr sz="600" smtClean="0">
                <a:latin typeface="Arial" panose="020B0604020202020204" pitchFamily="34" charset="0"/>
                <a:cs typeface="Arial" panose="020B0604020202020204" pitchFamily="34" charset="0"/>
              </a:rPr>
              <a:t>‹N°›</a:t>
            </a:fld>
            <a:endParaRPr sz="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5498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623889" y="866395"/>
            <a:ext cx="8052568" cy="1143000"/>
          </a:xfrm>
        </p:spPr>
        <p:txBody>
          <a:bodyPr anchor="t">
            <a:normAutofit/>
          </a:bodyPr>
          <a:lstStyle>
            <a:lvl1pPr>
              <a:defRPr sz="2250"/>
            </a:lvl1pPr>
          </a:lstStyle>
          <a:p>
            <a:r>
              <a:rPr lang="fr-FR"/>
              <a:t>Modifiez le style du titre</a:t>
            </a:r>
            <a:endParaRPr lang="fr-FR" dirty="0"/>
          </a:p>
        </p:txBody>
      </p:sp>
      <p:sp>
        <p:nvSpPr>
          <p:cNvPr id="3" name="Espace réservé de la date 2"/>
          <p:cNvSpPr>
            <a:spLocks noGrp="1"/>
          </p:cNvSpPr>
          <p:nvPr>
            <p:ph type="dt" sz="half" idx="10"/>
          </p:nvPr>
        </p:nvSpPr>
        <p:spPr/>
        <p:txBody>
          <a:bodyPr/>
          <a:lstStyle/>
          <a:p>
            <a:fld id="{CB5CD431-8979-40BA-906D-370E0EB62E2B}" type="datetimeFigureOut">
              <a:rPr lang="fr-FR" smtClean="0"/>
              <a:t>22/10/2018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18A3DE8-BFA3-4C80-A813-E33BBD8340D7}" type="slidenum">
              <a:rPr lang="fr-FR" smtClean="0"/>
              <a:t>‹N°›</a:t>
            </a:fld>
            <a:endParaRPr lang="fr-FR"/>
          </a:p>
        </p:txBody>
      </p:sp>
      <p:sp>
        <p:nvSpPr>
          <p:cNvPr id="6" name="Rectangle 5"/>
          <p:cNvSpPr/>
          <p:nvPr userDrawn="1"/>
        </p:nvSpPr>
        <p:spPr bwMode="gray">
          <a:xfrm>
            <a:off x="1" y="1242831"/>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dirty="0">
              <a:latin typeface="Arial" panose="020B0604020202020204" pitchFamily="34" charset="0"/>
            </a:endParaRPr>
          </a:p>
        </p:txBody>
      </p:sp>
      <p:sp>
        <p:nvSpPr>
          <p:cNvPr id="7" name="CustomShape 2"/>
          <p:cNvSpPr/>
          <p:nvPr userDrawn="1"/>
        </p:nvSpPr>
        <p:spPr>
          <a:xfrm>
            <a:off x="8705153" y="6442494"/>
            <a:ext cx="306016" cy="306018"/>
          </a:xfrm>
          <a:prstGeom prst="ellipse">
            <a:avLst/>
          </a:prstGeom>
          <a:solidFill>
            <a:schemeClr val="accent5"/>
          </a:solidFill>
          <a:ln>
            <a:solidFill>
              <a:srgbClr val="FFFFFF"/>
            </a:solidFill>
          </a:ln>
        </p:spPr>
        <p:txBody>
          <a:bodyPr lIns="34289" rIns="34289"/>
          <a:lstStyle/>
          <a:p>
            <a:endParaRPr sz="1350" dirty="0">
              <a:latin typeface="Arial" panose="020B0604020202020204" pitchFamily="34" charset="0"/>
            </a:endParaRPr>
          </a:p>
        </p:txBody>
      </p:sp>
      <p:sp>
        <p:nvSpPr>
          <p:cNvPr id="8" name="TextShape 3"/>
          <p:cNvSpPr txBox="1"/>
          <p:nvPr userDrawn="1"/>
        </p:nvSpPr>
        <p:spPr>
          <a:xfrm>
            <a:off x="8757955" y="6490079"/>
            <a:ext cx="205502" cy="160490"/>
          </a:xfrm>
          <a:prstGeom prst="rect">
            <a:avLst/>
          </a:prstGeom>
          <a:ln w="12700">
            <a:miter lim="400000"/>
          </a:ln>
          <a:extLst>
            <a:ext uri="{C572A759-6A51-4108-AA02-DFA0A04FC94B}">
              <ma14:wrappingTextBoxFlag xmlns:ma14="http://schemas.microsoft.com/office/mac/drawingml/2011/main" xmlns="" val="1"/>
            </a:ext>
          </a:extLst>
        </p:spPr>
        <p:txBody>
          <a:bodyPr wrap="none" lIns="33749" tIns="33749" rIns="33749" bIns="33749">
            <a:spAutoFit/>
          </a:bodyPr>
          <a:lstStyle/>
          <a:p>
            <a:pPr algn="ctr">
              <a:defRPr sz="800" spc="-1">
                <a:solidFill>
                  <a:srgbClr val="FFFFFF"/>
                </a:solidFill>
                <a:uFill>
                  <a:solidFill>
                    <a:srgbClr val="FFFFFF"/>
                  </a:solidFill>
                </a:uFill>
              </a:defRPr>
            </a:pPr>
            <a:fld id="{86CB4B4D-7CA3-9044-876B-883B54F8677D}" type="slidenum">
              <a:rPr sz="600" smtClean="0">
                <a:latin typeface="Arial" panose="020B0604020202020204" pitchFamily="34" charset="0"/>
                <a:cs typeface="Arial" panose="020B0604020202020204" pitchFamily="34" charset="0"/>
              </a:rPr>
              <a:t>‹N°›</a:t>
            </a:fld>
            <a:endParaRPr sz="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82502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B5CD431-8979-40BA-906D-370E0EB62E2B}" type="datetimeFigureOut">
              <a:rPr lang="fr-FR" smtClean="0"/>
              <a:t>22/10/2018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18A3DE8-BFA3-4C80-A813-E33BBD8340D7}" type="slidenum">
              <a:rPr lang="fr-FR" smtClean="0"/>
              <a:t>‹N°›</a:t>
            </a:fld>
            <a:endParaRPr lang="fr-FR"/>
          </a:p>
        </p:txBody>
      </p:sp>
      <p:sp>
        <p:nvSpPr>
          <p:cNvPr id="5" name="CustomShape 2"/>
          <p:cNvSpPr/>
          <p:nvPr userDrawn="1"/>
        </p:nvSpPr>
        <p:spPr>
          <a:xfrm>
            <a:off x="8705153" y="6442494"/>
            <a:ext cx="306016" cy="306018"/>
          </a:xfrm>
          <a:prstGeom prst="ellipse">
            <a:avLst/>
          </a:prstGeom>
          <a:solidFill>
            <a:schemeClr val="accent5"/>
          </a:solidFill>
          <a:ln>
            <a:solidFill>
              <a:srgbClr val="FFFFFF"/>
            </a:solidFill>
          </a:ln>
        </p:spPr>
        <p:txBody>
          <a:bodyPr lIns="34289" rIns="34289"/>
          <a:lstStyle/>
          <a:p>
            <a:endParaRPr sz="1350" dirty="0">
              <a:latin typeface="Arial" panose="020B0604020202020204" pitchFamily="34" charset="0"/>
            </a:endParaRPr>
          </a:p>
        </p:txBody>
      </p:sp>
      <p:sp>
        <p:nvSpPr>
          <p:cNvPr id="6" name="TextShape 3"/>
          <p:cNvSpPr txBox="1"/>
          <p:nvPr userDrawn="1"/>
        </p:nvSpPr>
        <p:spPr>
          <a:xfrm>
            <a:off x="8757955" y="6490079"/>
            <a:ext cx="205502" cy="160490"/>
          </a:xfrm>
          <a:prstGeom prst="rect">
            <a:avLst/>
          </a:prstGeom>
          <a:ln w="12700">
            <a:miter lim="400000"/>
          </a:ln>
          <a:extLst>
            <a:ext uri="{C572A759-6A51-4108-AA02-DFA0A04FC94B}">
              <ma14:wrappingTextBoxFlag xmlns:ma14="http://schemas.microsoft.com/office/mac/drawingml/2011/main" xmlns="" val="1"/>
            </a:ext>
          </a:extLst>
        </p:spPr>
        <p:txBody>
          <a:bodyPr wrap="none" lIns="33749" tIns="33749" rIns="33749" bIns="33749">
            <a:spAutoFit/>
          </a:bodyPr>
          <a:lstStyle/>
          <a:p>
            <a:pPr algn="ctr">
              <a:defRPr sz="800" spc="-1">
                <a:solidFill>
                  <a:srgbClr val="FFFFFF"/>
                </a:solidFill>
                <a:uFill>
                  <a:solidFill>
                    <a:srgbClr val="FFFFFF"/>
                  </a:solidFill>
                </a:uFill>
              </a:defRPr>
            </a:pPr>
            <a:fld id="{86CB4B4D-7CA3-9044-876B-883B54F8677D}" type="slidenum">
              <a:rPr sz="600" smtClean="0">
                <a:latin typeface="Arial" panose="020B0604020202020204" pitchFamily="34" charset="0"/>
                <a:cs typeface="Arial" panose="020B0604020202020204" pitchFamily="34" charset="0"/>
              </a:rPr>
              <a:t>‹N°›</a:t>
            </a:fld>
            <a:endParaRPr sz="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301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19126" y="997314"/>
            <a:ext cx="3008313" cy="908050"/>
          </a:xfrm>
        </p:spPr>
        <p:txBody>
          <a:bodyPr anchor="t">
            <a:noAutofit/>
          </a:bodyPr>
          <a:lstStyle>
            <a:lvl1pPr algn="l">
              <a:defRPr sz="1500" b="1"/>
            </a:lvl1pPr>
          </a:lstStyle>
          <a:p>
            <a:r>
              <a:rPr lang="fr-FR"/>
              <a:t>Modifiez le style du titre</a:t>
            </a:r>
            <a:endParaRPr lang="fr-FR" dirty="0"/>
          </a:p>
        </p:txBody>
      </p:sp>
      <p:sp>
        <p:nvSpPr>
          <p:cNvPr id="3" name="Espace réservé du contenu 2"/>
          <p:cNvSpPr>
            <a:spLocks noGrp="1"/>
          </p:cNvSpPr>
          <p:nvPr>
            <p:ph idx="1"/>
          </p:nvPr>
        </p:nvSpPr>
        <p:spPr>
          <a:xfrm>
            <a:off x="3841750" y="949690"/>
            <a:ext cx="5111750" cy="5384800"/>
          </a:xfrm>
        </p:spPr>
        <p:txBody>
          <a:bodyPr>
            <a:normAutofit/>
          </a:bodyPr>
          <a:lstStyle>
            <a:lvl1pPr marL="200025" indent="-200025">
              <a:defRPr sz="1800">
                <a:solidFill>
                  <a:schemeClr val="accent5">
                    <a:lumMod val="75000"/>
                  </a:schemeClr>
                </a:solidFill>
              </a:defRPr>
            </a:lvl1pPr>
            <a:lvl2pPr marL="407194" indent="-207169">
              <a:defRPr sz="1500"/>
            </a:lvl2pPr>
            <a:lvl3pPr marL="607219" indent="-200025">
              <a:defRPr sz="1350"/>
            </a:lvl3pPr>
            <a:lvl4pPr marL="871538" indent="-264319">
              <a:defRPr sz="1200"/>
            </a:lvl4pPr>
            <a:lvl5pPr marL="1078706" indent="-207169">
              <a:defRPr sz="12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texte 3"/>
          <p:cNvSpPr>
            <a:spLocks noGrp="1"/>
          </p:cNvSpPr>
          <p:nvPr>
            <p:ph type="body" sz="half" idx="2"/>
          </p:nvPr>
        </p:nvSpPr>
        <p:spPr>
          <a:xfrm>
            <a:off x="619126" y="1905365"/>
            <a:ext cx="3008313" cy="4478338"/>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CB5CD431-8979-40BA-906D-370E0EB62E2B}" type="datetimeFigureOut">
              <a:rPr lang="fr-FR" smtClean="0"/>
              <a:t>22/10/2018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8A3DE8-BFA3-4C80-A813-E33BBD8340D7}" type="slidenum">
              <a:rPr lang="fr-FR" smtClean="0"/>
              <a:t>‹N°›</a:t>
            </a:fld>
            <a:endParaRPr lang="fr-FR"/>
          </a:p>
        </p:txBody>
      </p:sp>
      <p:sp>
        <p:nvSpPr>
          <p:cNvPr id="8" name="Rectangle 7"/>
          <p:cNvSpPr/>
          <p:nvPr userDrawn="1"/>
        </p:nvSpPr>
        <p:spPr bwMode="gray">
          <a:xfrm>
            <a:off x="1" y="1242831"/>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dirty="0">
              <a:latin typeface="Arial" panose="020B0604020202020204" pitchFamily="34" charset="0"/>
            </a:endParaRPr>
          </a:p>
        </p:txBody>
      </p:sp>
      <p:sp>
        <p:nvSpPr>
          <p:cNvPr id="9" name="CustomShape 2"/>
          <p:cNvSpPr/>
          <p:nvPr userDrawn="1"/>
        </p:nvSpPr>
        <p:spPr>
          <a:xfrm>
            <a:off x="8705153" y="6442494"/>
            <a:ext cx="306016" cy="306018"/>
          </a:xfrm>
          <a:prstGeom prst="ellipse">
            <a:avLst/>
          </a:prstGeom>
          <a:solidFill>
            <a:schemeClr val="accent5"/>
          </a:solidFill>
          <a:ln>
            <a:solidFill>
              <a:srgbClr val="FFFFFF"/>
            </a:solidFill>
          </a:ln>
        </p:spPr>
        <p:txBody>
          <a:bodyPr lIns="34289" rIns="34289"/>
          <a:lstStyle/>
          <a:p>
            <a:endParaRPr sz="1350" dirty="0">
              <a:latin typeface="Arial" panose="020B0604020202020204" pitchFamily="34" charset="0"/>
            </a:endParaRPr>
          </a:p>
        </p:txBody>
      </p:sp>
      <p:sp>
        <p:nvSpPr>
          <p:cNvPr id="10" name="TextShape 3"/>
          <p:cNvSpPr txBox="1"/>
          <p:nvPr userDrawn="1"/>
        </p:nvSpPr>
        <p:spPr>
          <a:xfrm>
            <a:off x="8757955" y="6490079"/>
            <a:ext cx="205502" cy="160490"/>
          </a:xfrm>
          <a:prstGeom prst="rect">
            <a:avLst/>
          </a:prstGeom>
          <a:ln w="12700">
            <a:miter lim="400000"/>
          </a:ln>
          <a:extLst>
            <a:ext uri="{C572A759-6A51-4108-AA02-DFA0A04FC94B}">
              <ma14:wrappingTextBoxFlag xmlns:ma14="http://schemas.microsoft.com/office/mac/drawingml/2011/main" xmlns="" val="1"/>
            </a:ext>
          </a:extLst>
        </p:spPr>
        <p:txBody>
          <a:bodyPr wrap="none" lIns="33749" tIns="33749" rIns="33749" bIns="33749">
            <a:spAutoFit/>
          </a:bodyPr>
          <a:lstStyle/>
          <a:p>
            <a:pPr algn="ctr">
              <a:defRPr sz="800" spc="-1">
                <a:solidFill>
                  <a:srgbClr val="FFFFFF"/>
                </a:solidFill>
                <a:uFill>
                  <a:solidFill>
                    <a:srgbClr val="FFFFFF"/>
                  </a:solidFill>
                </a:uFill>
              </a:defRPr>
            </a:pPr>
            <a:fld id="{86CB4B4D-7CA3-9044-876B-883B54F8677D}" type="slidenum">
              <a:rPr sz="600" smtClean="0">
                <a:latin typeface="Arial" panose="020B0604020202020204" pitchFamily="34" charset="0"/>
                <a:cs typeface="Arial" panose="020B0604020202020204" pitchFamily="34" charset="0"/>
              </a:rPr>
              <a:t>‹N°›</a:t>
            </a:fld>
            <a:endParaRPr sz="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19160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87488" y="4800600"/>
            <a:ext cx="7259637" cy="566738"/>
          </a:xfrm>
        </p:spPr>
        <p:txBody>
          <a:bodyPr anchor="b"/>
          <a:lstStyle>
            <a:lvl1pPr algn="l">
              <a:defRPr sz="1500" b="1"/>
            </a:lvl1pPr>
          </a:lstStyle>
          <a:p>
            <a:r>
              <a:rPr lang="fr-FR"/>
              <a:t>Modifiez le style du titre</a:t>
            </a:r>
            <a:endParaRPr lang="fr-FR" dirty="0"/>
          </a:p>
        </p:txBody>
      </p:sp>
      <p:sp>
        <p:nvSpPr>
          <p:cNvPr id="3" name="Espace réservé pour une image  2"/>
          <p:cNvSpPr>
            <a:spLocks noGrp="1"/>
          </p:cNvSpPr>
          <p:nvPr>
            <p:ph type="pic" idx="1"/>
          </p:nvPr>
        </p:nvSpPr>
        <p:spPr>
          <a:xfrm>
            <a:off x="1487490" y="971551"/>
            <a:ext cx="7259636" cy="37560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p>
        </p:txBody>
      </p:sp>
      <p:sp>
        <p:nvSpPr>
          <p:cNvPr id="4" name="Espace réservé du texte 3"/>
          <p:cNvSpPr>
            <a:spLocks noGrp="1"/>
          </p:cNvSpPr>
          <p:nvPr>
            <p:ph type="body" sz="half" idx="2"/>
          </p:nvPr>
        </p:nvSpPr>
        <p:spPr>
          <a:xfrm>
            <a:off x="1487488" y="5367338"/>
            <a:ext cx="7259637"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CB5CD431-8979-40BA-906D-370E0EB62E2B}" type="datetimeFigureOut">
              <a:rPr lang="fr-FR" smtClean="0"/>
              <a:t>22/10/2018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8A3DE8-BFA3-4C80-A813-E33BBD8340D7}" type="slidenum">
              <a:rPr lang="fr-FR" smtClean="0"/>
              <a:t>‹N°›</a:t>
            </a:fld>
            <a:endParaRPr lang="fr-FR"/>
          </a:p>
        </p:txBody>
      </p:sp>
      <p:sp>
        <p:nvSpPr>
          <p:cNvPr id="8" name="CustomShape 2"/>
          <p:cNvSpPr/>
          <p:nvPr userDrawn="1"/>
        </p:nvSpPr>
        <p:spPr>
          <a:xfrm>
            <a:off x="8705153" y="6442494"/>
            <a:ext cx="306016" cy="306018"/>
          </a:xfrm>
          <a:prstGeom prst="ellipse">
            <a:avLst/>
          </a:prstGeom>
          <a:solidFill>
            <a:schemeClr val="accent5"/>
          </a:solidFill>
          <a:ln>
            <a:solidFill>
              <a:srgbClr val="FFFFFF"/>
            </a:solidFill>
          </a:ln>
        </p:spPr>
        <p:txBody>
          <a:bodyPr lIns="34289" rIns="34289"/>
          <a:lstStyle/>
          <a:p>
            <a:endParaRPr sz="1350" dirty="0">
              <a:latin typeface="Arial" panose="020B0604020202020204" pitchFamily="34" charset="0"/>
            </a:endParaRPr>
          </a:p>
        </p:txBody>
      </p:sp>
      <p:sp>
        <p:nvSpPr>
          <p:cNvPr id="9" name="TextShape 3"/>
          <p:cNvSpPr txBox="1"/>
          <p:nvPr userDrawn="1"/>
        </p:nvSpPr>
        <p:spPr>
          <a:xfrm>
            <a:off x="8757955" y="6490079"/>
            <a:ext cx="205502" cy="160490"/>
          </a:xfrm>
          <a:prstGeom prst="rect">
            <a:avLst/>
          </a:prstGeom>
          <a:ln w="12700">
            <a:miter lim="400000"/>
          </a:ln>
          <a:extLst>
            <a:ext uri="{C572A759-6A51-4108-AA02-DFA0A04FC94B}">
              <ma14:wrappingTextBoxFlag xmlns:ma14="http://schemas.microsoft.com/office/mac/drawingml/2011/main" xmlns="" val="1"/>
            </a:ext>
          </a:extLst>
        </p:spPr>
        <p:txBody>
          <a:bodyPr wrap="none" lIns="33749" tIns="33749" rIns="33749" bIns="33749">
            <a:spAutoFit/>
          </a:bodyPr>
          <a:lstStyle/>
          <a:p>
            <a:pPr algn="ctr">
              <a:defRPr sz="800" spc="-1">
                <a:solidFill>
                  <a:srgbClr val="FFFFFF"/>
                </a:solidFill>
                <a:uFill>
                  <a:solidFill>
                    <a:srgbClr val="FFFFFF"/>
                  </a:solidFill>
                </a:uFill>
              </a:defRPr>
            </a:pPr>
            <a:fld id="{86CB4B4D-7CA3-9044-876B-883B54F8677D}" type="slidenum">
              <a:rPr sz="600" smtClean="0">
                <a:latin typeface="Arial" panose="020B0604020202020204" pitchFamily="34" charset="0"/>
                <a:cs typeface="Arial" panose="020B0604020202020204" pitchFamily="34" charset="0"/>
              </a:rPr>
              <a:t>‹N°›</a:t>
            </a:fld>
            <a:endParaRPr sz="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252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87488" y="1902610"/>
            <a:ext cx="7260976" cy="4502150"/>
          </a:xfrm>
        </p:spPr>
        <p:txBody>
          <a:bodyPr>
            <a:normAutofit/>
          </a:bodyPr>
          <a:lstStyle>
            <a:lvl1pPr marL="342900" indent="-342900">
              <a:buFont typeface="Arial" panose="020B0604020202020204" pitchFamily="34" charset="0"/>
              <a:buChar char="•"/>
              <a:defRPr sz="2000"/>
            </a:lvl1pPr>
            <a:lvl2pPr>
              <a:defRPr sz="2000"/>
            </a:lvl2pPr>
            <a:lvl3pPr>
              <a:defRPr sz="1800"/>
            </a:lvl3pPr>
            <a:lvl4pPr>
              <a:defRPr sz="1600"/>
            </a:lvl4pPr>
            <a:lvl5pPr>
              <a:defRPr sz="1600"/>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e la date 3"/>
          <p:cNvSpPr>
            <a:spLocks noGrp="1"/>
          </p:cNvSpPr>
          <p:nvPr>
            <p:ph type="dt" sz="half" idx="10"/>
          </p:nvPr>
        </p:nvSpPr>
        <p:spPr/>
        <p:txBody>
          <a:bodyPr/>
          <a:lstStyle/>
          <a:p>
            <a:fld id="{CB5CD431-8979-40BA-906D-370E0EB62E2B}" type="datetimeFigureOut">
              <a:rPr lang="fr-FR" smtClean="0"/>
              <a:t>22/10/2018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8A3DE8-BFA3-4C80-A813-E33BBD8340D7}" type="slidenum">
              <a:rPr lang="fr-FR" smtClean="0"/>
              <a:t>‹N°›</a:t>
            </a:fld>
            <a:endParaRPr lang="fr-FR"/>
          </a:p>
        </p:txBody>
      </p:sp>
      <p:sp>
        <p:nvSpPr>
          <p:cNvPr id="10" name="Rectangle 9"/>
          <p:cNvSpPr/>
          <p:nvPr userDrawn="1"/>
        </p:nvSpPr>
        <p:spPr bwMode="gray">
          <a:xfrm>
            <a:off x="-1" y="1252356"/>
            <a:ext cx="1487489"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8"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11"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
        <p:nvSpPr>
          <p:cNvPr id="12" name="Titre 1"/>
          <p:cNvSpPr>
            <a:spLocks noGrp="1"/>
          </p:cNvSpPr>
          <p:nvPr>
            <p:ph type="title"/>
          </p:nvPr>
        </p:nvSpPr>
        <p:spPr>
          <a:xfrm>
            <a:off x="1487488" y="929895"/>
            <a:ext cx="7259636" cy="743694"/>
          </a:xfrm>
        </p:spPr>
        <p:txBody>
          <a:bodyPr anchor="t"/>
          <a:lstStyle>
            <a:lvl1pPr>
              <a:lnSpc>
                <a:spcPts val="3200"/>
              </a:lnSpc>
              <a:defRPr/>
            </a:lvl1pPr>
          </a:lstStyle>
          <a:p>
            <a:r>
              <a:rPr lang="fr-FR"/>
              <a:t>Modifiez le style du titre</a:t>
            </a:r>
            <a:endParaRPr lang="fr-FR" dirty="0"/>
          </a:p>
        </p:txBody>
      </p:sp>
    </p:spTree>
    <p:extLst>
      <p:ext uri="{BB962C8B-B14F-4D97-AF65-F5344CB8AC3E}">
        <p14:creationId xmlns:p14="http://schemas.microsoft.com/office/powerpoint/2010/main" val="2573898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23888" y="1812505"/>
            <a:ext cx="8124576" cy="4785145"/>
          </a:xfrm>
        </p:spPr>
        <p:txBody>
          <a:bodyPr>
            <a:normAutofit/>
          </a:bodyPr>
          <a:lstStyle>
            <a:lvl1pPr marL="276225" indent="-276225">
              <a:lnSpc>
                <a:spcPts val="1900"/>
              </a:lnSpc>
              <a:spcBef>
                <a:spcPts val="600"/>
              </a:spcBef>
              <a:buClr>
                <a:schemeClr val="accent1">
                  <a:lumMod val="75000"/>
                </a:schemeClr>
              </a:buClr>
              <a:buFont typeface="Arial" panose="020B0604020202020204" pitchFamily="34" charset="0"/>
              <a:buChar char="⁄"/>
              <a:defRPr sz="2000" b="1">
                <a:solidFill>
                  <a:schemeClr val="accent1">
                    <a:lumMod val="75000"/>
                  </a:schemeClr>
                </a:solidFill>
              </a:defRPr>
            </a:lvl1pPr>
            <a:lvl2pPr marL="542925" indent="-257175">
              <a:lnSpc>
                <a:spcPts val="1900"/>
              </a:lnSpc>
              <a:spcBef>
                <a:spcPts val="600"/>
              </a:spcBef>
              <a:buFont typeface="Arial" panose="020B0604020202020204" pitchFamily="34" charset="0"/>
              <a:buChar char="•"/>
              <a:defRPr sz="2000"/>
            </a:lvl2pPr>
            <a:lvl3pPr>
              <a:lnSpc>
                <a:spcPts val="1900"/>
              </a:lnSpc>
              <a:spcBef>
                <a:spcPts val="600"/>
              </a:spcBef>
              <a:defRPr sz="1800"/>
            </a:lvl3pPr>
            <a:lvl4pPr>
              <a:lnSpc>
                <a:spcPts val="1900"/>
              </a:lnSpc>
              <a:spcBef>
                <a:spcPts val="600"/>
              </a:spcBef>
              <a:defRPr sz="1600"/>
            </a:lvl4pPr>
            <a:lvl5pPr>
              <a:lnSpc>
                <a:spcPts val="1900"/>
              </a:lnSpc>
              <a:spcBef>
                <a:spcPts val="600"/>
              </a:spcBef>
              <a:defRPr sz="1600"/>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e la date 3"/>
          <p:cNvSpPr>
            <a:spLocks noGrp="1"/>
          </p:cNvSpPr>
          <p:nvPr>
            <p:ph type="dt" sz="half" idx="10"/>
          </p:nvPr>
        </p:nvSpPr>
        <p:spPr/>
        <p:txBody>
          <a:bodyPr/>
          <a:lstStyle/>
          <a:p>
            <a:fld id="{CB5CD431-8979-40BA-906D-370E0EB62E2B}" type="datetimeFigureOut">
              <a:rPr lang="fr-FR" smtClean="0"/>
              <a:t>22/10/2018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18A3DE8-BFA3-4C80-A813-E33BBD8340D7}" type="slidenum">
              <a:rPr lang="fr-FR" smtClean="0"/>
              <a:t>‹N°›</a:t>
            </a:fld>
            <a:endParaRPr lang="fr-FR"/>
          </a:p>
        </p:txBody>
      </p:sp>
      <p:sp>
        <p:nvSpPr>
          <p:cNvPr id="10" name="Rectangle 9"/>
          <p:cNvSpPr/>
          <p:nvPr userDrawn="1"/>
        </p:nvSpPr>
        <p:spPr bwMode="gray">
          <a:xfrm>
            <a:off x="0" y="1251457"/>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8"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11"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
        <p:nvSpPr>
          <p:cNvPr id="2" name="Titre 1"/>
          <p:cNvSpPr>
            <a:spLocks noGrp="1"/>
          </p:cNvSpPr>
          <p:nvPr>
            <p:ph type="title"/>
          </p:nvPr>
        </p:nvSpPr>
        <p:spPr>
          <a:xfrm>
            <a:off x="623887" y="972290"/>
            <a:ext cx="8123237" cy="743694"/>
          </a:xfrm>
        </p:spPr>
        <p:txBody>
          <a:bodyPr anchor="t">
            <a:normAutofit/>
          </a:bodyPr>
          <a:lstStyle>
            <a:lvl1pPr>
              <a:lnSpc>
                <a:spcPts val="2800"/>
              </a:lnSpc>
              <a:defRPr sz="3000"/>
            </a:lvl1pPr>
          </a:lstStyle>
          <a:p>
            <a:r>
              <a:rPr lang="fr-FR"/>
              <a:t>Modifiez le style du titre</a:t>
            </a:r>
            <a:endParaRPr lang="fr-FR" dirty="0"/>
          </a:p>
        </p:txBody>
      </p:sp>
    </p:spTree>
    <p:extLst>
      <p:ext uri="{BB962C8B-B14F-4D97-AF65-F5344CB8AC3E}">
        <p14:creationId xmlns:p14="http://schemas.microsoft.com/office/powerpoint/2010/main" val="133094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623888" y="866395"/>
            <a:ext cx="8052568" cy="1143000"/>
          </a:xfrm>
        </p:spPr>
        <p:txBody>
          <a:bodyPr anchor="t">
            <a:normAutofit/>
          </a:bodyPr>
          <a:lstStyle>
            <a:lvl1pPr>
              <a:defRPr sz="3000"/>
            </a:lvl1pPr>
          </a:lstStyle>
          <a:p>
            <a:r>
              <a:rPr lang="fr-FR"/>
              <a:t>Modifiez le style du titre</a:t>
            </a:r>
            <a:endParaRPr lang="fr-FR" dirty="0"/>
          </a:p>
        </p:txBody>
      </p:sp>
      <p:sp>
        <p:nvSpPr>
          <p:cNvPr id="3" name="Espace réservé du contenu 2"/>
          <p:cNvSpPr>
            <a:spLocks noGrp="1"/>
          </p:cNvSpPr>
          <p:nvPr>
            <p:ph sz="half" idx="1"/>
          </p:nvPr>
        </p:nvSpPr>
        <p:spPr>
          <a:xfrm>
            <a:off x="495300" y="2124075"/>
            <a:ext cx="4038600" cy="4002088"/>
          </a:xfrm>
        </p:spPr>
        <p:txBody>
          <a:bodyPr>
            <a:normAutofit/>
          </a:bodyPr>
          <a:lstStyle>
            <a:lvl1pPr marL="276225" indent="-276225">
              <a:defRPr sz="2400">
                <a:solidFill>
                  <a:schemeClr val="accent5">
                    <a:lumMod val="75000"/>
                  </a:schemeClr>
                </a:solidFill>
              </a:defRPr>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contenu 3"/>
          <p:cNvSpPr>
            <a:spLocks noGrp="1"/>
          </p:cNvSpPr>
          <p:nvPr>
            <p:ph sz="half" idx="2"/>
          </p:nvPr>
        </p:nvSpPr>
        <p:spPr>
          <a:xfrm>
            <a:off x="4648200" y="2124075"/>
            <a:ext cx="4038600" cy="4002088"/>
          </a:xfrm>
        </p:spPr>
        <p:txBody>
          <a:bodyPr>
            <a:normAutofit/>
          </a:bodyPr>
          <a:lstStyle>
            <a:lvl1pPr marL="266700" indent="-266700">
              <a:defRPr sz="2400">
                <a:solidFill>
                  <a:schemeClr val="accent5">
                    <a:lumMod val="75000"/>
                  </a:schemeClr>
                </a:solidFill>
              </a:defRPr>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5" name="Espace réservé de la date 4"/>
          <p:cNvSpPr>
            <a:spLocks noGrp="1"/>
          </p:cNvSpPr>
          <p:nvPr>
            <p:ph type="dt" sz="half" idx="10"/>
          </p:nvPr>
        </p:nvSpPr>
        <p:spPr/>
        <p:txBody>
          <a:bodyPr/>
          <a:lstStyle/>
          <a:p>
            <a:fld id="{CB5CD431-8979-40BA-906D-370E0EB62E2B}" type="datetimeFigureOut">
              <a:rPr lang="fr-FR" smtClean="0"/>
              <a:t>22/10/2018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8A3DE8-BFA3-4C80-A813-E33BBD8340D7}" type="slidenum">
              <a:rPr lang="fr-FR" smtClean="0"/>
              <a:t>‹N°›</a:t>
            </a:fld>
            <a:endParaRPr lang="fr-FR"/>
          </a:p>
        </p:txBody>
      </p:sp>
      <p:sp>
        <p:nvSpPr>
          <p:cNvPr id="8" name="Rectangle 7"/>
          <p:cNvSpPr/>
          <p:nvPr userDrawn="1"/>
        </p:nvSpPr>
        <p:spPr bwMode="gray">
          <a:xfrm>
            <a:off x="0" y="1242831"/>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9"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10"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9594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623888" y="866395"/>
            <a:ext cx="8052568" cy="1143000"/>
          </a:xfrm>
        </p:spPr>
        <p:txBody>
          <a:bodyPr anchor="t">
            <a:normAutofit/>
          </a:bodyPr>
          <a:lstStyle>
            <a:lvl1pPr>
              <a:defRPr sz="3000"/>
            </a:lvl1pPr>
          </a:lstStyle>
          <a:p>
            <a:r>
              <a:rPr lang="fr-FR"/>
              <a:t>Modifiez le style du titre</a:t>
            </a:r>
            <a:endParaRPr lang="fr-FR" dirty="0"/>
          </a:p>
        </p:txBody>
      </p:sp>
      <p:sp>
        <p:nvSpPr>
          <p:cNvPr id="3" name="Espace réservé de la date 2"/>
          <p:cNvSpPr>
            <a:spLocks noGrp="1"/>
          </p:cNvSpPr>
          <p:nvPr>
            <p:ph type="dt" sz="half" idx="10"/>
          </p:nvPr>
        </p:nvSpPr>
        <p:spPr/>
        <p:txBody>
          <a:bodyPr/>
          <a:lstStyle/>
          <a:p>
            <a:fld id="{CB5CD431-8979-40BA-906D-370E0EB62E2B}" type="datetimeFigureOut">
              <a:rPr lang="fr-FR" smtClean="0"/>
              <a:t>22/10/2018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18A3DE8-BFA3-4C80-A813-E33BBD8340D7}" type="slidenum">
              <a:rPr lang="fr-FR" smtClean="0"/>
              <a:t>‹N°›</a:t>
            </a:fld>
            <a:endParaRPr lang="fr-FR"/>
          </a:p>
        </p:txBody>
      </p:sp>
      <p:sp>
        <p:nvSpPr>
          <p:cNvPr id="6" name="Rectangle 5"/>
          <p:cNvSpPr/>
          <p:nvPr userDrawn="1"/>
        </p:nvSpPr>
        <p:spPr bwMode="gray">
          <a:xfrm>
            <a:off x="0" y="1242831"/>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7"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8"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5176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B5CD431-8979-40BA-906D-370E0EB62E2B}" type="datetimeFigureOut">
              <a:rPr lang="fr-FR" smtClean="0"/>
              <a:t>22/10/2018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18A3DE8-BFA3-4C80-A813-E33BBD8340D7}" type="slidenum">
              <a:rPr lang="fr-FR" smtClean="0"/>
              <a:t>‹N°›</a:t>
            </a:fld>
            <a:endParaRPr lang="fr-FR"/>
          </a:p>
        </p:txBody>
      </p:sp>
      <p:sp>
        <p:nvSpPr>
          <p:cNvPr id="5"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6"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7776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19125" y="997314"/>
            <a:ext cx="3008313" cy="908050"/>
          </a:xfrm>
        </p:spPr>
        <p:txBody>
          <a:bodyPr anchor="t">
            <a:noAutofit/>
          </a:bodyPr>
          <a:lstStyle>
            <a:lvl1pPr algn="l">
              <a:defRPr sz="2000" b="1"/>
            </a:lvl1pPr>
          </a:lstStyle>
          <a:p>
            <a:r>
              <a:rPr lang="fr-FR"/>
              <a:t>Modifiez le style du titre</a:t>
            </a:r>
            <a:endParaRPr lang="fr-FR" dirty="0"/>
          </a:p>
        </p:txBody>
      </p:sp>
      <p:sp>
        <p:nvSpPr>
          <p:cNvPr id="3" name="Espace réservé du contenu 2"/>
          <p:cNvSpPr>
            <a:spLocks noGrp="1"/>
          </p:cNvSpPr>
          <p:nvPr>
            <p:ph idx="1"/>
          </p:nvPr>
        </p:nvSpPr>
        <p:spPr>
          <a:xfrm>
            <a:off x="3841750" y="949690"/>
            <a:ext cx="5111750" cy="5384800"/>
          </a:xfrm>
        </p:spPr>
        <p:txBody>
          <a:bodyPr>
            <a:normAutofit/>
          </a:bodyPr>
          <a:lstStyle>
            <a:lvl1pPr marL="266700" indent="-266700">
              <a:defRPr sz="2400">
                <a:solidFill>
                  <a:schemeClr val="accent5">
                    <a:lumMod val="75000"/>
                  </a:schemeClr>
                </a:solidFill>
              </a:defRPr>
            </a:lvl1pPr>
            <a:lvl2pPr marL="542925" indent="-276225">
              <a:defRPr sz="2000"/>
            </a:lvl2pPr>
            <a:lvl3pPr marL="809625" indent="-266700">
              <a:defRPr sz="1800"/>
            </a:lvl3pPr>
            <a:lvl4pPr marL="1162050" indent="-352425">
              <a:defRPr sz="1600"/>
            </a:lvl4pPr>
            <a:lvl5pPr marL="1438275" indent="-276225">
              <a:defRPr sz="16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texte 3"/>
          <p:cNvSpPr>
            <a:spLocks noGrp="1"/>
          </p:cNvSpPr>
          <p:nvPr>
            <p:ph type="body" sz="half" idx="2"/>
          </p:nvPr>
        </p:nvSpPr>
        <p:spPr>
          <a:xfrm>
            <a:off x="619125" y="1905365"/>
            <a:ext cx="3008313" cy="44783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CB5CD431-8979-40BA-906D-370E0EB62E2B}" type="datetimeFigureOut">
              <a:rPr lang="fr-FR" smtClean="0"/>
              <a:t>22/10/2018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8A3DE8-BFA3-4C80-A813-E33BBD8340D7}" type="slidenum">
              <a:rPr lang="fr-FR" smtClean="0"/>
              <a:t>‹N°›</a:t>
            </a:fld>
            <a:endParaRPr lang="fr-FR"/>
          </a:p>
        </p:txBody>
      </p:sp>
      <p:sp>
        <p:nvSpPr>
          <p:cNvPr id="8" name="Rectangle 7"/>
          <p:cNvSpPr/>
          <p:nvPr userDrawn="1"/>
        </p:nvSpPr>
        <p:spPr bwMode="gray">
          <a:xfrm>
            <a:off x="0" y="1242831"/>
            <a:ext cx="623888" cy="3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9"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10"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83904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87487" y="4800600"/>
            <a:ext cx="7259637" cy="566738"/>
          </a:xfrm>
        </p:spPr>
        <p:txBody>
          <a:bodyPr anchor="b"/>
          <a:lstStyle>
            <a:lvl1pPr algn="l">
              <a:defRPr sz="2000" b="1"/>
            </a:lvl1pPr>
          </a:lstStyle>
          <a:p>
            <a:r>
              <a:rPr lang="fr-FR"/>
              <a:t>Modifiez le style du titre</a:t>
            </a:r>
            <a:endParaRPr lang="fr-FR" dirty="0"/>
          </a:p>
        </p:txBody>
      </p:sp>
      <p:sp>
        <p:nvSpPr>
          <p:cNvPr id="3" name="Espace réservé pour une image  2"/>
          <p:cNvSpPr>
            <a:spLocks noGrp="1"/>
          </p:cNvSpPr>
          <p:nvPr>
            <p:ph type="pic" idx="1"/>
          </p:nvPr>
        </p:nvSpPr>
        <p:spPr>
          <a:xfrm>
            <a:off x="1487489" y="971549"/>
            <a:ext cx="7259636" cy="37560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1487487" y="5367338"/>
            <a:ext cx="725963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CB5CD431-8979-40BA-906D-370E0EB62E2B}" type="datetimeFigureOut">
              <a:rPr lang="fr-FR" smtClean="0"/>
              <a:t>22/10/2018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18A3DE8-BFA3-4C80-A813-E33BBD8340D7}" type="slidenum">
              <a:rPr lang="fr-FR" smtClean="0"/>
              <a:t>‹N°›</a:t>
            </a:fld>
            <a:endParaRPr lang="fr-FR"/>
          </a:p>
        </p:txBody>
      </p:sp>
      <p:sp>
        <p:nvSpPr>
          <p:cNvPr id="8" name="CustomShape 2"/>
          <p:cNvSpPr/>
          <p:nvPr userDrawn="1"/>
        </p:nvSpPr>
        <p:spPr>
          <a:xfrm>
            <a:off x="8705152" y="6442494"/>
            <a:ext cx="306016" cy="306018"/>
          </a:xfrm>
          <a:prstGeom prst="ellipse">
            <a:avLst/>
          </a:prstGeom>
          <a:solidFill>
            <a:schemeClr val="accent5"/>
          </a:solidFill>
          <a:ln>
            <a:solidFill>
              <a:srgbClr val="FFFFFF"/>
            </a:solidFill>
          </a:ln>
        </p:spPr>
        <p:txBody>
          <a:bodyPr lIns="45719" rIns="45719"/>
          <a:lstStyle/>
          <a:p>
            <a:endParaRPr dirty="0">
              <a:latin typeface="Arial" panose="020B0604020202020204" pitchFamily="34" charset="0"/>
            </a:endParaRPr>
          </a:p>
        </p:txBody>
      </p:sp>
      <p:sp>
        <p:nvSpPr>
          <p:cNvPr id="9" name="TextShape 3"/>
          <p:cNvSpPr txBox="1"/>
          <p:nvPr userDrawn="1"/>
        </p:nvSpPr>
        <p:spPr>
          <a:xfrm>
            <a:off x="8724153" y="6490079"/>
            <a:ext cx="273106" cy="213988"/>
          </a:xfrm>
          <a:prstGeom prst="rect">
            <a:avLst/>
          </a:prstGeom>
          <a:ln w="12700">
            <a:miter lim="400000"/>
          </a:ln>
          <a:extLst>
            <a:ext uri="{C572A759-6A51-4108-AA02-DFA0A04FC94B}">
              <ma14:wrappingTextBoxFlag xmlns="" xmlns:ma14="http://schemas.microsoft.com/office/mac/drawingml/2011/main" val="1"/>
            </a:ext>
          </a:extLst>
        </p:spPr>
        <p:txBody>
          <a:bodyPr wrap="none" lIns="44999" tIns="44999" rIns="44999" bIns="44999">
            <a:spAutoFit/>
          </a:bodyPr>
          <a:lstStyle/>
          <a:p>
            <a:pPr algn="ctr">
              <a:defRPr sz="800" spc="-1">
                <a:solidFill>
                  <a:srgbClr val="FFFFFF"/>
                </a:solidFill>
                <a:uFill>
                  <a:solidFill>
                    <a:srgbClr val="FFFFFF"/>
                  </a:solidFill>
                </a:uFill>
              </a:defRPr>
            </a:pPr>
            <a:fld id="{86CB4B4D-7CA3-9044-876B-883B54F8677D}" type="slidenum">
              <a:rPr smtClean="0">
                <a:latin typeface="Arial" panose="020B0604020202020204" pitchFamily="34" charset="0"/>
                <a:cs typeface="Arial" panose="020B0604020202020204" pitchFamily="34" charset="0"/>
              </a:rPr>
              <a:t>‹N°›</a:t>
            </a:fld>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7275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1_Diapositive de titre">
    <p:bg>
      <p:bgPr>
        <a:solidFill>
          <a:schemeClr val="accent5">
            <a:lumMod val="50000"/>
          </a:schemeClr>
        </a:solidFill>
        <a:effectLst/>
      </p:bgPr>
    </p:bg>
    <p:spTree>
      <p:nvGrpSpPr>
        <p:cNvPr id="1" name=""/>
        <p:cNvGrpSpPr/>
        <p:nvPr/>
      </p:nvGrpSpPr>
      <p:grpSpPr>
        <a:xfrm>
          <a:off x="0" y="0"/>
          <a:ext cx="0" cy="0"/>
          <a:chOff x="0" y="0"/>
          <a:chExt cx="0" cy="0"/>
        </a:xfrm>
      </p:grpSpPr>
      <p:sp>
        <p:nvSpPr>
          <p:cNvPr id="12" name="Rectangle 11"/>
          <p:cNvSpPr/>
          <p:nvPr userDrawn="1"/>
        </p:nvSpPr>
        <p:spPr>
          <a:xfrm>
            <a:off x="-36072" y="3"/>
            <a:ext cx="9180072" cy="6857999"/>
          </a:xfrm>
          <a:prstGeom prst="rect">
            <a:avLst/>
          </a:prstGeom>
          <a:gradFill flip="none" rotWithShape="1">
            <a:gsLst>
              <a:gs pos="0">
                <a:srgbClr val="163F70"/>
              </a:gs>
              <a:gs pos="71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dirty="0">
              <a:latin typeface="Arial" panose="020B0604020202020204" pitchFamily="34" charset="0"/>
            </a:endParaRPr>
          </a:p>
        </p:txBody>
      </p:sp>
      <p:sp>
        <p:nvSpPr>
          <p:cNvPr id="2" name="Titre 1"/>
          <p:cNvSpPr>
            <a:spLocks noGrp="1"/>
          </p:cNvSpPr>
          <p:nvPr>
            <p:ph type="ctrTitle"/>
          </p:nvPr>
        </p:nvSpPr>
        <p:spPr>
          <a:xfrm>
            <a:off x="3898003" y="2743201"/>
            <a:ext cx="4877697" cy="2570163"/>
          </a:xfrm>
        </p:spPr>
        <p:txBody>
          <a:bodyPr anchor="t">
            <a:normAutofit/>
          </a:bodyPr>
          <a:lstStyle>
            <a:lvl1pPr algn="l">
              <a:defRPr sz="2400">
                <a:solidFill>
                  <a:schemeClr val="bg1"/>
                </a:solidFill>
                <a:latin typeface="Arial" panose="020B0604020202020204" pitchFamily="34" charset="0"/>
                <a:cs typeface="Arial" panose="020B0604020202020204" pitchFamily="34" charset="0"/>
              </a:defRPr>
            </a:lvl1pPr>
          </a:lstStyle>
          <a:p>
            <a:r>
              <a:rPr lang="fr-FR"/>
              <a:t>Modifiez le style du titre</a:t>
            </a:r>
            <a:endParaRPr lang="fr-FR" dirty="0"/>
          </a:p>
        </p:txBody>
      </p:sp>
      <p:sp>
        <p:nvSpPr>
          <p:cNvPr id="3" name="Sous-titre 2"/>
          <p:cNvSpPr>
            <a:spLocks noGrp="1"/>
          </p:cNvSpPr>
          <p:nvPr>
            <p:ph type="subTitle" idx="1"/>
          </p:nvPr>
        </p:nvSpPr>
        <p:spPr>
          <a:xfrm>
            <a:off x="3897957" y="5450684"/>
            <a:ext cx="4880177" cy="548481"/>
          </a:xfrm>
        </p:spPr>
        <p:txBody>
          <a:bodyPr anchor="b">
            <a:noAutofit/>
          </a:bodyPr>
          <a:lstStyle>
            <a:lvl1pPr marL="0" indent="0" algn="l">
              <a:buNone/>
              <a:defRPr sz="1500">
                <a:solidFill>
                  <a:schemeClr val="accent1">
                    <a:lumMod val="40000"/>
                    <a:lumOff val="60000"/>
                  </a:schemeClr>
                </a:solidFill>
                <a:latin typeface="Arial" panose="020B0604020202020204" pitchFamily="34" charset="0"/>
                <a:cs typeface="Arial" panose="020B0604020202020204" pitchFamily="34"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fr-FR"/>
              <a:t>Modifier le style des sous-titres du masque</a:t>
            </a:r>
            <a:endParaRPr lang="fr-FR" dirty="0"/>
          </a:p>
        </p:txBody>
      </p:sp>
      <p:sp>
        <p:nvSpPr>
          <p:cNvPr id="4" name="Espace réservé de la date 3"/>
          <p:cNvSpPr>
            <a:spLocks noGrp="1"/>
          </p:cNvSpPr>
          <p:nvPr>
            <p:ph type="dt" sz="half" idx="10"/>
          </p:nvPr>
        </p:nvSpPr>
        <p:spPr/>
        <p:txBody>
          <a:bodyPr/>
          <a:lstStyle/>
          <a:p>
            <a:fld id="{CB5CD431-8979-40BA-906D-370E0EB62E2B}" type="datetimeFigureOut">
              <a:rPr lang="fr-FR" smtClean="0"/>
              <a:t>22/10/2018</a:t>
            </a:fld>
            <a:endParaRPr lang="fr-FR"/>
          </a:p>
        </p:txBody>
      </p:sp>
      <p:sp>
        <p:nvSpPr>
          <p:cNvPr id="5" name="Espace réservé du pied de page 4"/>
          <p:cNvSpPr>
            <a:spLocks noGrp="1"/>
          </p:cNvSpPr>
          <p:nvPr>
            <p:ph type="ftr" sz="quarter" idx="11"/>
          </p:nvPr>
        </p:nvSpPr>
        <p:spPr/>
        <p:txBody>
          <a:bodyPr/>
          <a:lstStyle/>
          <a:p>
            <a:endParaRPr lang="fr-FR"/>
          </a:p>
        </p:txBody>
      </p: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6427" y="584794"/>
            <a:ext cx="1079754" cy="1387881"/>
          </a:xfrm>
          <a:prstGeom prst="rect">
            <a:avLst/>
          </a:prstGeom>
        </p:spPr>
      </p:pic>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63072" y="1"/>
            <a:ext cx="3587157"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4744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10" Type="http://schemas.openxmlformats.org/officeDocument/2006/relationships/image" Target="../media/image1.emf"/><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0"/>
            <a:ext cx="9144000" cy="720000"/>
          </a:xfrm>
          <a:prstGeom prst="rect">
            <a:avLst/>
          </a:prstGeom>
          <a:gradFill flip="none" rotWithShape="1">
            <a:gsLst>
              <a:gs pos="0">
                <a:schemeClr val="accent1">
                  <a:lumMod val="50000"/>
                </a:schemeClr>
              </a:gs>
              <a:gs pos="100000">
                <a:schemeClr val="accent1"/>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endParaRPr>
          </a:p>
        </p:txBody>
      </p:sp>
      <p:sp>
        <p:nvSpPr>
          <p:cNvPr id="2" name="Espace réservé du titre 1"/>
          <p:cNvSpPr>
            <a:spLocks noGrp="1"/>
          </p:cNvSpPr>
          <p:nvPr>
            <p:ph type="title"/>
          </p:nvPr>
        </p:nvSpPr>
        <p:spPr>
          <a:xfrm>
            <a:off x="1907704" y="989856"/>
            <a:ext cx="6768752" cy="1143000"/>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p:cNvSpPr>
            <a:spLocks noGrp="1"/>
          </p:cNvSpPr>
          <p:nvPr>
            <p:ph type="body" idx="1"/>
          </p:nvPr>
        </p:nvSpPr>
        <p:spPr>
          <a:xfrm>
            <a:off x="1907704" y="2132856"/>
            <a:ext cx="6779096" cy="3993307"/>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Narrow" panose="020B0606020202030204" pitchFamily="34" charset="0"/>
              </a:defRPr>
            </a:lvl1pPr>
          </a:lstStyle>
          <a:p>
            <a:fld id="{CB5CD431-8979-40BA-906D-370E0EB62E2B}" type="datetimeFigureOut">
              <a:rPr lang="fr-FR" smtClean="0"/>
              <a:pPr/>
              <a:t>22/10/2018</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Narrow" panose="020B0606020202030204" pitchFamily="34" charset="0"/>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Narrow" panose="020B0606020202030204" pitchFamily="34" charset="0"/>
              </a:defRPr>
            </a:lvl1pPr>
          </a:lstStyle>
          <a:p>
            <a:fld id="{C18A3DE8-BFA3-4C80-A813-E33BBD8340D7}" type="slidenum">
              <a:rPr lang="fr-FR" smtClean="0"/>
              <a:pPr/>
              <a:t>‹N°›</a:t>
            </a:fld>
            <a:endParaRPr lang="fr-FR"/>
          </a:p>
        </p:txBody>
      </p:sp>
      <p:pic>
        <p:nvPicPr>
          <p:cNvPr id="1026" name="Picture 2"/>
          <p:cNvPicPr>
            <a:picLocks noChangeAspect="1" noChangeArrowheads="1"/>
          </p:cNvPicPr>
          <p:nvPr userDrawn="1"/>
        </p:nvPicPr>
        <p:blipFill>
          <a:blip r:embed="rId10" cstate="print">
            <a:extLst>
              <a:ext uri="{28A0092B-C50C-407E-A947-70E740481C1C}">
                <a14:useLocalDpi xmlns:a14="http://schemas.microsoft.com/office/drawing/2010/main" val="0"/>
              </a:ext>
            </a:extLst>
          </a:blip>
          <a:srcRect/>
          <a:stretch>
            <a:fillRect/>
          </a:stretch>
        </p:blipFill>
        <p:spPr bwMode="auto">
          <a:xfrm>
            <a:off x="623298" y="67919"/>
            <a:ext cx="865058" cy="587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ZoneTexte 6"/>
          <p:cNvSpPr txBox="1"/>
          <p:nvPr userDrawn="1"/>
        </p:nvSpPr>
        <p:spPr>
          <a:xfrm>
            <a:off x="1940694" y="166152"/>
            <a:ext cx="2403222" cy="400110"/>
          </a:xfrm>
          <a:prstGeom prst="rect">
            <a:avLst/>
          </a:prstGeom>
          <a:noFill/>
        </p:spPr>
        <p:txBody>
          <a:bodyPr wrap="none" rtlCol="0">
            <a:spAutoFit/>
          </a:bodyPr>
          <a:lstStyle/>
          <a:p>
            <a:r>
              <a:rPr lang="fr-FR" sz="1600" dirty="0">
                <a:solidFill>
                  <a:schemeClr val="accent1">
                    <a:lumMod val="20000"/>
                    <a:lumOff val="80000"/>
                  </a:schemeClr>
                </a:solidFill>
                <a:latin typeface="Arial" panose="020B0604020202020204" pitchFamily="34" charset="0"/>
                <a:cs typeface="Arial" panose="020B0604020202020204" pitchFamily="34" charset="0"/>
              </a:rPr>
              <a:t>Ministère de la </a:t>
            </a:r>
            <a:r>
              <a:rPr lang="fr-FR" sz="2000" dirty="0">
                <a:solidFill>
                  <a:schemeClr val="accent1">
                    <a:lumMod val="20000"/>
                    <a:lumOff val="80000"/>
                  </a:schemeClr>
                </a:solidFill>
                <a:latin typeface="Arial" panose="020B0604020202020204" pitchFamily="34" charset="0"/>
                <a:cs typeface="Arial" panose="020B0604020202020204" pitchFamily="34" charset="0"/>
              </a:rPr>
              <a:t>Culture</a:t>
            </a:r>
            <a:endParaRPr lang="fr-FR" sz="1600"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5264378"/>
      </p:ext>
    </p:extLst>
  </p:cSld>
  <p:clrMap bg1="lt1" tx1="dk1" bg2="lt2" tx2="dk2" accent1="accent1" accent2="accent2" accent3="accent3" accent4="accent4" accent5="accent5" accent6="accent6" hlink="hlink" folHlink="folHlink"/>
  <p:sldLayoutIdLst>
    <p:sldLayoutId id="2147483660" r:id="rId1"/>
    <p:sldLayoutId id="2147483650" r:id="rId2"/>
    <p:sldLayoutId id="2147483661" r:id="rId3"/>
    <p:sldLayoutId id="2147483652" r:id="rId4"/>
    <p:sldLayoutId id="2147483654" r:id="rId5"/>
    <p:sldLayoutId id="2147483655" r:id="rId6"/>
    <p:sldLayoutId id="2147483656" r:id="rId7"/>
    <p:sldLayoutId id="2147483657" r:id="rId8"/>
  </p:sldLayoutIdLst>
  <p:txStyles>
    <p:titleStyle>
      <a:lvl1pPr algn="l" defTabSz="914400" rtl="0" eaLnBrk="1" latinLnBrk="0" hangingPunct="1">
        <a:spcBef>
          <a:spcPct val="0"/>
        </a:spcBef>
        <a:buNone/>
        <a:defRPr sz="32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0"/>
            <a:ext cx="9144000" cy="720000"/>
          </a:xfrm>
          <a:prstGeom prst="rect">
            <a:avLst/>
          </a:prstGeom>
          <a:gradFill flip="none" rotWithShape="1">
            <a:gsLst>
              <a:gs pos="0">
                <a:schemeClr val="accent1">
                  <a:lumMod val="50000"/>
                </a:schemeClr>
              </a:gs>
              <a:gs pos="100000">
                <a:schemeClr val="accent1"/>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dirty="0">
              <a:latin typeface="Arial" panose="020B0604020202020204" pitchFamily="34" charset="0"/>
            </a:endParaRPr>
          </a:p>
        </p:txBody>
      </p:sp>
      <p:sp>
        <p:nvSpPr>
          <p:cNvPr id="2" name="Espace réservé du titre 1"/>
          <p:cNvSpPr>
            <a:spLocks noGrp="1"/>
          </p:cNvSpPr>
          <p:nvPr>
            <p:ph type="title"/>
          </p:nvPr>
        </p:nvSpPr>
        <p:spPr>
          <a:xfrm>
            <a:off x="1907704" y="989856"/>
            <a:ext cx="6768752" cy="1143000"/>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p:cNvSpPr>
            <a:spLocks noGrp="1"/>
          </p:cNvSpPr>
          <p:nvPr>
            <p:ph type="body" idx="1"/>
          </p:nvPr>
        </p:nvSpPr>
        <p:spPr>
          <a:xfrm>
            <a:off x="1907704" y="2132857"/>
            <a:ext cx="6779096" cy="3993307"/>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latin typeface="Arial Narrow" panose="020B0606020202030204" pitchFamily="34" charset="0"/>
              </a:defRPr>
            </a:lvl1pPr>
          </a:lstStyle>
          <a:p>
            <a:fld id="{CB5CD431-8979-40BA-906D-370E0EB62E2B}" type="datetimeFigureOut">
              <a:rPr lang="fr-FR" smtClean="0"/>
              <a:pPr/>
              <a:t>22/10/2018</a:t>
            </a:fld>
            <a:endParaRPr lang="fr-FR" dirty="0"/>
          </a:p>
        </p:txBody>
      </p:sp>
      <p:sp>
        <p:nvSpPr>
          <p:cNvPr id="5" name="Espace réservé du pied de page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latin typeface="Arial Narrow" panose="020B0606020202030204" pitchFamily="34" charset="0"/>
              </a:defRPr>
            </a:lvl1pPr>
          </a:lstStyle>
          <a:p>
            <a:endParaRPr lang="fr-FR"/>
          </a:p>
        </p:txBody>
      </p:sp>
      <p:sp>
        <p:nvSpPr>
          <p:cNvPr id="6" name="Espace réservé du numéro de diapositive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latin typeface="Arial Narrow" panose="020B0606020202030204" pitchFamily="34" charset="0"/>
              </a:defRPr>
            </a:lvl1pPr>
          </a:lstStyle>
          <a:p>
            <a:fld id="{C18A3DE8-BFA3-4C80-A813-E33BBD8340D7}" type="slidenum">
              <a:rPr lang="fr-FR" smtClean="0"/>
              <a:pPr/>
              <a:t>‹N°›</a:t>
            </a:fld>
            <a:endParaRPr lang="fr-FR"/>
          </a:p>
        </p:txBody>
      </p:sp>
      <p:pic>
        <p:nvPicPr>
          <p:cNvPr id="1026" name="Picture 2"/>
          <p:cNvPicPr>
            <a:picLocks noChangeAspect="1" noChangeArrowheads="1"/>
          </p:cNvPicPr>
          <p:nvPr userDrawn="1"/>
        </p:nvPicPr>
        <p:blipFill>
          <a:blip r:embed="rId10" cstate="print">
            <a:extLst>
              <a:ext uri="{28A0092B-C50C-407E-A947-70E740481C1C}">
                <a14:useLocalDpi xmlns:a14="http://schemas.microsoft.com/office/drawing/2010/main" val="0"/>
              </a:ext>
            </a:extLst>
          </a:blip>
          <a:srcRect/>
          <a:stretch>
            <a:fillRect/>
          </a:stretch>
        </p:blipFill>
        <p:spPr bwMode="auto">
          <a:xfrm>
            <a:off x="623299" y="67919"/>
            <a:ext cx="865058" cy="587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ZoneTexte 6"/>
          <p:cNvSpPr txBox="1"/>
          <p:nvPr userDrawn="1"/>
        </p:nvSpPr>
        <p:spPr>
          <a:xfrm>
            <a:off x="1940694" y="166153"/>
            <a:ext cx="1846980" cy="323165"/>
          </a:xfrm>
          <a:prstGeom prst="rect">
            <a:avLst/>
          </a:prstGeom>
          <a:noFill/>
        </p:spPr>
        <p:txBody>
          <a:bodyPr wrap="none" rtlCol="0">
            <a:spAutoFit/>
          </a:bodyPr>
          <a:lstStyle/>
          <a:p>
            <a:r>
              <a:rPr lang="fr-FR" sz="1200" dirty="0">
                <a:solidFill>
                  <a:schemeClr val="accent1">
                    <a:lumMod val="20000"/>
                    <a:lumOff val="80000"/>
                  </a:schemeClr>
                </a:solidFill>
                <a:latin typeface="Arial" panose="020B0604020202020204" pitchFamily="34" charset="0"/>
                <a:cs typeface="Arial" panose="020B0604020202020204" pitchFamily="34" charset="0"/>
              </a:rPr>
              <a:t>Ministère de la </a:t>
            </a:r>
            <a:r>
              <a:rPr lang="fr-FR" sz="1500" dirty="0">
                <a:solidFill>
                  <a:schemeClr val="accent1">
                    <a:lumMod val="20000"/>
                    <a:lumOff val="80000"/>
                  </a:schemeClr>
                </a:solidFill>
                <a:latin typeface="Arial" panose="020B0604020202020204" pitchFamily="34" charset="0"/>
                <a:cs typeface="Arial" panose="020B0604020202020204" pitchFamily="34" charset="0"/>
              </a:rPr>
              <a:t>Culture</a:t>
            </a:r>
            <a:endParaRPr lang="fr-FR" sz="1200"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127346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Lst>
  <p:txStyles>
    <p:titleStyle>
      <a:lvl1pPr algn="l" defTabSz="685800" rtl="0" eaLnBrk="1" latinLnBrk="0" hangingPunct="1">
        <a:spcBef>
          <a:spcPct val="0"/>
        </a:spcBef>
        <a:buNone/>
        <a:defRPr sz="2400" kern="1200">
          <a:solidFill>
            <a:schemeClr val="tx1"/>
          </a:solidFill>
          <a:latin typeface="Arial" panose="020B0604020202020204" pitchFamily="34" charset="0"/>
          <a:ea typeface="+mj-ea"/>
          <a:cs typeface="Arial" panose="020B0604020202020204" pitchFamily="34" charset="0"/>
        </a:defRPr>
      </a:lvl1pPr>
    </p:titleStyle>
    <p:bodyStyle>
      <a:lvl1pPr marL="257175" indent="-257175" algn="l" defTabSz="685800" rtl="0" eaLnBrk="1" latinLnBrk="0" hangingPunct="1">
        <a:spcBef>
          <a:spcPct val="200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1pPr>
      <a:lvl2pPr marL="557213" indent="-214313" algn="l" defTabSz="685800" rtl="0" eaLnBrk="1" latinLnBrk="0" hangingPunct="1">
        <a:spcBef>
          <a:spcPct val="20000"/>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spcBef>
          <a:spcPct val="20000"/>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spcBef>
          <a:spcPct val="200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spcBef>
          <a:spcPct val="200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642462" y="2138795"/>
            <a:ext cx="6214820" cy="2735422"/>
          </a:xfrm>
        </p:spPr>
        <p:txBody>
          <a:bodyPr>
            <a:normAutofit fontScale="90000"/>
          </a:bodyPr>
          <a:lstStyle/>
          <a:p>
            <a:pPr algn="ctr"/>
            <a:r>
              <a:rPr lang="fr-FR" sz="3100" dirty="0"/>
              <a:t>Chantier « Administration </a:t>
            </a:r>
            <a:r>
              <a:rPr lang="fr-FR" sz="3100" dirty="0" smtClean="0"/>
              <a:t>centrale stratège</a:t>
            </a:r>
            <a:r>
              <a:rPr lang="fr-FR" sz="3100" dirty="0"/>
              <a:t> » </a:t>
            </a:r>
            <a:r>
              <a:rPr lang="fr-FR" sz="3100" dirty="0" smtClean="0"/>
              <a:t/>
            </a:r>
            <a:br>
              <a:rPr lang="fr-FR" sz="3100" dirty="0" smtClean="0"/>
            </a:br>
            <a:r>
              <a:rPr lang="fr-FR" sz="1800" u="sng" dirty="0" smtClean="0"/>
              <a:t>(Document de travail strictement confidentiel)</a:t>
            </a:r>
            <a:r>
              <a:rPr lang="fr-FR" sz="1800" dirty="0" smtClean="0"/>
              <a:t/>
            </a:r>
            <a:br>
              <a:rPr lang="fr-FR" sz="1800" dirty="0" smtClean="0"/>
            </a:br>
            <a:r>
              <a:rPr lang="fr-FR" sz="3600" dirty="0"/>
              <a:t/>
            </a:r>
            <a:br>
              <a:rPr lang="fr-FR" sz="3600" dirty="0"/>
            </a:br>
            <a:r>
              <a:rPr lang="fr-FR" sz="2700" dirty="0"/>
              <a:t>Mission de réflexion et de propositions sur les missions et l’organisation de l’administration centrale</a:t>
            </a:r>
            <a:endParaRPr lang="fr-FR" dirty="0"/>
          </a:p>
        </p:txBody>
      </p:sp>
      <p:sp>
        <p:nvSpPr>
          <p:cNvPr id="3" name="Sous-titre 2"/>
          <p:cNvSpPr>
            <a:spLocks noGrp="1"/>
          </p:cNvSpPr>
          <p:nvPr>
            <p:ph type="subTitle" idx="1"/>
          </p:nvPr>
        </p:nvSpPr>
        <p:spPr>
          <a:xfrm>
            <a:off x="3138406" y="5176435"/>
            <a:ext cx="5655271" cy="1169666"/>
          </a:xfrm>
        </p:spPr>
        <p:txBody>
          <a:bodyPr/>
          <a:lstStyle/>
          <a:p>
            <a:pPr algn="ctr"/>
            <a:r>
              <a:rPr lang="fr-FR" sz="2400" b="1" dirty="0" smtClean="0"/>
              <a:t>Scénarios proposés </a:t>
            </a:r>
            <a:r>
              <a:rPr lang="fr-FR" sz="2400" b="1" dirty="0"/>
              <a:t>pour la fonction </a:t>
            </a:r>
            <a:r>
              <a:rPr lang="fr-FR" sz="2400" dirty="0" smtClean="0"/>
              <a:t>«</a:t>
            </a:r>
            <a:r>
              <a:rPr lang="fr-FR" sz="2400" b="1" dirty="0" smtClean="0">
                <a:solidFill>
                  <a:schemeClr val="bg1"/>
                </a:solidFill>
              </a:rPr>
              <a:t>européenne et internationale</a:t>
            </a:r>
            <a:r>
              <a:rPr lang="fr-FR" sz="2400" dirty="0" smtClean="0"/>
              <a:t>»</a:t>
            </a:r>
            <a:endParaRPr lang="fr-FR" sz="2400" dirty="0"/>
          </a:p>
        </p:txBody>
      </p:sp>
    </p:spTree>
    <p:extLst>
      <p:ext uri="{BB962C8B-B14F-4D97-AF65-F5344CB8AC3E}">
        <p14:creationId xmlns:p14="http://schemas.microsoft.com/office/powerpoint/2010/main" val="42408813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039305" y="5486400"/>
            <a:ext cx="6826613" cy="606829"/>
          </a:xfrm>
        </p:spPr>
        <p:txBody>
          <a:bodyPr>
            <a:normAutofit/>
          </a:bodyPr>
          <a:lstStyle/>
          <a:p>
            <a:pPr>
              <a:spcBef>
                <a:spcPts val="0"/>
              </a:spcBef>
              <a:spcAft>
                <a:spcPts val="900"/>
              </a:spcAft>
              <a:buClr>
                <a:srgbClr val="578ED1">
                  <a:lumMod val="75000"/>
                </a:srgbClr>
              </a:buClr>
            </a:pPr>
            <a:r>
              <a:rPr lang="fr-FR" sz="1050" dirty="0"/>
              <a:t>Facteurs clés de succès : </a:t>
            </a:r>
            <a:r>
              <a:rPr lang="fr-FR" sz="900" b="0" dirty="0">
                <a:solidFill>
                  <a:prstClr val="black"/>
                </a:solidFill>
              </a:rPr>
              <a:t>créer les conditions d’un lien étroit, à travers une coordination renforcée, entre la SDAEI et les services métiers des DG.</a:t>
            </a:r>
          </a:p>
          <a:p>
            <a:pPr>
              <a:spcBef>
                <a:spcPts val="0"/>
              </a:spcBef>
              <a:spcAft>
                <a:spcPts val="900"/>
              </a:spcAft>
            </a:pPr>
            <a:endParaRPr lang="fr-FR" sz="1350" dirty="0"/>
          </a:p>
          <a:p>
            <a:pPr>
              <a:lnSpc>
                <a:spcPct val="100000"/>
              </a:lnSpc>
              <a:spcBef>
                <a:spcPts val="0"/>
              </a:spcBef>
              <a:spcAft>
                <a:spcPts val="225"/>
              </a:spcAft>
              <a:buClr>
                <a:srgbClr val="578ED1">
                  <a:lumMod val="75000"/>
                </a:srgbClr>
              </a:buClr>
              <a:buFont typeface="Arial" panose="020B0604020202020204" pitchFamily="34" charset="0"/>
              <a:buChar char="•"/>
            </a:pPr>
            <a:endParaRPr lang="fr-FR" sz="900" b="0" dirty="0">
              <a:solidFill>
                <a:prstClr val="black"/>
              </a:solidFill>
            </a:endParaRPr>
          </a:p>
          <a:p>
            <a:pPr marL="0" indent="0">
              <a:lnSpc>
                <a:spcPct val="100000"/>
              </a:lnSpc>
              <a:spcBef>
                <a:spcPts val="0"/>
              </a:spcBef>
              <a:spcAft>
                <a:spcPts val="225"/>
              </a:spcAft>
              <a:buNone/>
            </a:pPr>
            <a:endParaRPr lang="fr-FR" sz="900" b="0" dirty="0">
              <a:solidFill>
                <a:schemeClr val="tx1"/>
              </a:solidFill>
            </a:endParaRPr>
          </a:p>
          <a:p>
            <a:pPr>
              <a:lnSpc>
                <a:spcPct val="100000"/>
              </a:lnSpc>
              <a:spcBef>
                <a:spcPts val="0"/>
              </a:spcBef>
              <a:spcAft>
                <a:spcPts val="225"/>
              </a:spcAft>
              <a:buFont typeface="Arial" panose="020B0604020202020204" pitchFamily="34" charset="0"/>
              <a:buChar char="•"/>
            </a:pPr>
            <a:endParaRPr lang="fr-FR" sz="900" b="0" dirty="0">
              <a:solidFill>
                <a:schemeClr val="tx1"/>
              </a:solidFill>
            </a:endParaRPr>
          </a:p>
        </p:txBody>
      </p:sp>
      <p:sp>
        <p:nvSpPr>
          <p:cNvPr id="3" name="Titre 2"/>
          <p:cNvSpPr>
            <a:spLocks noGrp="1"/>
          </p:cNvSpPr>
          <p:nvPr>
            <p:ph type="title"/>
          </p:nvPr>
        </p:nvSpPr>
        <p:spPr>
          <a:xfrm>
            <a:off x="1630326" y="1405496"/>
            <a:ext cx="6092428" cy="596264"/>
          </a:xfrm>
        </p:spPr>
        <p:txBody>
          <a:bodyPr>
            <a:normAutofit fontScale="90000"/>
          </a:bodyPr>
          <a:lstStyle/>
          <a:p>
            <a:r>
              <a:rPr lang="fr-FR" sz="1425" b="1" dirty="0" smtClean="0">
                <a:solidFill>
                  <a:prstClr val="black"/>
                </a:solidFill>
                <a:ea typeface="+mn-ea"/>
              </a:rPr>
              <a:t>Scénario 3</a:t>
            </a:r>
            <a:r>
              <a:rPr lang="fr-FR" sz="1200" b="1" dirty="0" smtClean="0"/>
              <a:t> </a:t>
            </a:r>
            <a:r>
              <a:rPr lang="fr-FR" sz="1200" dirty="0"/>
              <a:t>: </a:t>
            </a:r>
            <a:r>
              <a:rPr lang="fr-FR" sz="1400" b="1" dirty="0">
                <a:solidFill>
                  <a:prstClr val="black"/>
                </a:solidFill>
              </a:rPr>
              <a:t>Une fonction renforcée sous l’égide du SG s’appuyant sur les services « métiers » directement mobilisés sur les enjeux internationaux</a:t>
            </a:r>
            <a:endParaRPr lang="fr-FR" b="1" dirty="0"/>
          </a:p>
        </p:txBody>
      </p:sp>
      <p:graphicFrame>
        <p:nvGraphicFramePr>
          <p:cNvPr id="4" name="Tableau 3"/>
          <p:cNvGraphicFramePr>
            <a:graphicFrameLocks noGrp="1"/>
          </p:cNvGraphicFramePr>
          <p:nvPr>
            <p:extLst>
              <p:ext uri="{D42A27DB-BD31-4B8C-83A1-F6EECF244321}">
                <p14:modId xmlns:p14="http://schemas.microsoft.com/office/powerpoint/2010/main" val="3114870459"/>
              </p:ext>
            </p:extLst>
          </p:nvPr>
        </p:nvGraphicFramePr>
        <p:xfrm>
          <a:off x="1039306" y="2122210"/>
          <a:ext cx="6826614" cy="3236064"/>
        </p:xfrm>
        <a:graphic>
          <a:graphicData uri="http://schemas.openxmlformats.org/drawingml/2006/table">
            <a:tbl>
              <a:tblPr firstRow="1" bandRow="1">
                <a:tableStyleId>{B301B821-A1FF-4177-AEE7-76D212191A09}</a:tableStyleId>
              </a:tblPr>
              <a:tblGrid>
                <a:gridCol w="1669204">
                  <a:extLst>
                    <a:ext uri="{9D8B030D-6E8A-4147-A177-3AD203B41FA5}">
                      <a16:colId xmlns:a16="http://schemas.microsoft.com/office/drawing/2014/main" val="4293603628"/>
                    </a:ext>
                  </a:extLst>
                </a:gridCol>
                <a:gridCol w="2881872">
                  <a:extLst>
                    <a:ext uri="{9D8B030D-6E8A-4147-A177-3AD203B41FA5}">
                      <a16:colId xmlns:a16="http://schemas.microsoft.com/office/drawing/2014/main" val="1912413147"/>
                    </a:ext>
                  </a:extLst>
                </a:gridCol>
                <a:gridCol w="2275538">
                  <a:extLst>
                    <a:ext uri="{9D8B030D-6E8A-4147-A177-3AD203B41FA5}">
                      <a16:colId xmlns:a16="http://schemas.microsoft.com/office/drawing/2014/main" val="3363531011"/>
                    </a:ext>
                  </a:extLst>
                </a:gridCol>
              </a:tblGrid>
              <a:tr h="283318">
                <a:tc>
                  <a:txBody>
                    <a:bodyPr/>
                    <a:lstStyle/>
                    <a:p>
                      <a:pPr algn="ctr"/>
                      <a:endParaRPr lang="fr-FR" sz="1100" dirty="0"/>
                    </a:p>
                  </a:txBody>
                  <a:tcPr marL="68580" marR="68580" marT="34290" marB="34290" anchor="ctr"/>
                </a:tc>
                <a:tc>
                  <a:txBody>
                    <a:bodyPr/>
                    <a:lstStyle/>
                    <a:p>
                      <a:pPr algn="ctr"/>
                      <a:r>
                        <a:rPr lang="fr-FR" sz="1100" dirty="0" smtClean="0"/>
                        <a:t>Opportunités</a:t>
                      </a:r>
                      <a:r>
                        <a:rPr lang="fr-FR" sz="1100" baseline="0" dirty="0" smtClean="0"/>
                        <a:t> et a</a:t>
                      </a:r>
                      <a:r>
                        <a:rPr lang="fr-FR" sz="1100" dirty="0" smtClean="0"/>
                        <a:t>vantages</a:t>
                      </a:r>
                      <a:endParaRPr lang="fr-FR" sz="1100" dirty="0"/>
                    </a:p>
                  </a:txBody>
                  <a:tcPr marL="68580" marR="68580" marT="34290" marB="3429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100" dirty="0" smtClean="0"/>
                        <a:t>Limites</a:t>
                      </a:r>
                      <a:r>
                        <a:rPr lang="fr-FR" sz="1100" baseline="0" dirty="0" smtClean="0"/>
                        <a:t> et ampleur du changement</a:t>
                      </a:r>
                      <a:endParaRPr lang="fr-FR" sz="1100" dirty="0"/>
                    </a:p>
                  </a:txBody>
                  <a:tcPr marL="68580" marR="68580" marT="34290" marB="34290" anchor="ctr"/>
                </a:tc>
                <a:extLst>
                  <a:ext uri="{0D108BD9-81ED-4DB2-BD59-A6C34878D82A}">
                    <a16:rowId xmlns:a16="http://schemas.microsoft.com/office/drawing/2014/main" val="3567762728"/>
                  </a:ext>
                </a:extLst>
              </a:tr>
              <a:tr h="1272234">
                <a:tc>
                  <a:txBody>
                    <a:bodyPr/>
                    <a:lstStyle/>
                    <a:p>
                      <a:pPr marL="0" indent="0" algn="l">
                        <a:buFont typeface="Arial" panose="020B0604020202020204" pitchFamily="34" charset="0"/>
                        <a:buNone/>
                      </a:pPr>
                      <a:r>
                        <a:rPr lang="fr-FR" sz="900" b="1" i="0" dirty="0">
                          <a:solidFill>
                            <a:schemeClr val="tx1"/>
                          </a:solidFill>
                        </a:rPr>
                        <a:t>Impacts sur la qualité du service rendu</a:t>
                      </a:r>
                    </a:p>
                  </a:txBody>
                  <a:tcPr marL="68580" marR="68580" marT="34290" marB="34290" anchor="ctr">
                    <a:lnR w="12700" cap="flat" cmpd="sng" algn="ctr">
                      <a:solidFill>
                        <a:schemeClr val="accent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900" b="0" i="1" u="none" strike="noStrike" kern="1200" cap="none" spc="0" normalizeH="0" baseline="0" noProof="0" dirty="0" smtClean="0">
                          <a:ln>
                            <a:noFill/>
                          </a:ln>
                          <a:solidFill>
                            <a:prstClr val="black"/>
                          </a:solidFill>
                          <a:effectLst/>
                          <a:uLnTx/>
                          <a:uFillTx/>
                          <a:latin typeface="+mn-lt"/>
                          <a:ea typeface="+mn-ea"/>
                          <a:cs typeface="+mn-cs"/>
                        </a:rPr>
                        <a:t>Renforcement de la taille critique du service européen et international du MC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900" b="0" i="1" u="none" strike="noStrike" kern="1200" cap="none" spc="0" normalizeH="0" baseline="0" noProof="0" dirty="0" smtClean="0">
                          <a:ln>
                            <a:noFill/>
                          </a:ln>
                          <a:solidFill>
                            <a:prstClr val="black"/>
                          </a:solidFill>
                          <a:effectLst/>
                          <a:uLnTx/>
                          <a:uFillTx/>
                          <a:latin typeface="+mn-lt"/>
                          <a:ea typeface="+mn-ea"/>
                          <a:cs typeface="+mn-cs"/>
                        </a:rPr>
                        <a:t>Meilleure visibilité interne et externe, en particulier vis-à-vis de nos opérateurs et du MEAE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900" b="0" i="1" u="none" strike="noStrike" kern="1200" cap="none" spc="0" normalizeH="0" baseline="0" noProof="0" dirty="0" smtClean="0">
                          <a:ln>
                            <a:noFill/>
                          </a:ln>
                          <a:solidFill>
                            <a:prstClr val="black"/>
                          </a:solidFill>
                          <a:effectLst/>
                          <a:uLnTx/>
                          <a:uFillTx/>
                          <a:latin typeface="+mn-lt"/>
                          <a:ea typeface="+mn-ea"/>
                          <a:cs typeface="+mn-cs"/>
                        </a:rPr>
                        <a:t>Simplification de l’organisation favorisant une meilleure coordination globale au service des missions internationales du ministère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900" b="0" i="1" u="none" strike="noStrike" kern="1200" cap="none" spc="0" normalizeH="0" baseline="0" noProof="0" dirty="0" smtClean="0">
                          <a:ln>
                            <a:noFill/>
                          </a:ln>
                          <a:solidFill>
                            <a:prstClr val="black"/>
                          </a:solidFill>
                          <a:effectLst/>
                          <a:uLnTx/>
                          <a:uFillTx/>
                          <a:latin typeface="+mn-lt"/>
                          <a:ea typeface="+mn-ea"/>
                          <a:cs typeface="+mn-cs"/>
                        </a:rPr>
                        <a:t>Implication plus forte et plus directe des services métiers des DG ;</a:t>
                      </a:r>
                    </a:p>
                  </a:txBody>
                  <a:tcPr marL="68580" marR="68580" marT="34290" marB="3429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r>
                        <a:rPr lang="fr-FR" sz="900" i="1" dirty="0" smtClean="0">
                          <a:solidFill>
                            <a:schemeClr val="tx1"/>
                          </a:solidFill>
                        </a:rPr>
                        <a:t>Accroissement du nombre d’interlocuteurs</a:t>
                      </a:r>
                      <a:r>
                        <a:rPr lang="fr-FR" sz="900" i="1" baseline="0" dirty="0" smtClean="0">
                          <a:solidFill>
                            <a:schemeClr val="tx1"/>
                          </a:solidFill>
                        </a:rPr>
                        <a:t> de la SDAEI au sein de chaque DG.</a:t>
                      </a:r>
                    </a:p>
                  </a:txBody>
                  <a:tcPr marL="68580" marR="68580" marT="34290" marB="3429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269321578"/>
                  </a:ext>
                </a:extLst>
              </a:tr>
              <a:tr h="454155">
                <a:tc>
                  <a:txBody>
                    <a:bodyPr/>
                    <a:lstStyle/>
                    <a:p>
                      <a:pPr marL="0" indent="0" algn="l">
                        <a:buFont typeface="Arial" panose="020B0604020202020204" pitchFamily="34" charset="0"/>
                        <a:buNone/>
                      </a:pPr>
                      <a:r>
                        <a:rPr lang="fr-FR" sz="900" b="1" i="0" dirty="0">
                          <a:solidFill>
                            <a:schemeClr val="tx1"/>
                          </a:solidFill>
                        </a:rPr>
                        <a:t>Impacts </a:t>
                      </a:r>
                      <a:r>
                        <a:rPr lang="fr-FR" sz="900" b="1" i="0" baseline="0" dirty="0">
                          <a:solidFill>
                            <a:schemeClr val="tx1"/>
                          </a:solidFill>
                        </a:rPr>
                        <a:t>sur les effectifs (quantitatifs et qualitatifs)</a:t>
                      </a:r>
                      <a:endParaRPr lang="fr-FR" sz="900" b="1" i="0" dirty="0">
                        <a:solidFill>
                          <a:schemeClr val="tx1"/>
                        </a:solidFill>
                      </a:endParaRPr>
                    </a:p>
                  </a:txBody>
                  <a:tcPr marL="68580" marR="68580" marT="34290" marB="34290" anchor="ctr">
                    <a:lnR w="12700" cap="flat" cmpd="sng" algn="ctr">
                      <a:solidFill>
                        <a:schemeClr val="accent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900" b="0" i="1" u="none" strike="noStrike" kern="1200" cap="none" spc="0" normalizeH="0" baseline="0" noProof="0" dirty="0" smtClean="0">
                          <a:ln>
                            <a:noFill/>
                          </a:ln>
                          <a:solidFill>
                            <a:prstClr val="black"/>
                          </a:solidFill>
                          <a:effectLst/>
                          <a:uLnTx/>
                          <a:uFillTx/>
                          <a:latin typeface="+mn-lt"/>
                          <a:ea typeface="+mn-ea"/>
                          <a:cs typeface="+mn-cs"/>
                        </a:rPr>
                        <a:t>Pas d’accroissement des effectifs, possibilité de de mutualisation.</a:t>
                      </a:r>
                    </a:p>
                  </a:txBody>
                  <a:tcPr marL="68580" marR="68580" marT="34290" marB="3429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0" indent="0">
                        <a:buFont typeface="Arial" panose="020B0604020202020204" pitchFamily="34" charset="0"/>
                        <a:buNone/>
                      </a:pPr>
                      <a:endParaRPr lang="fr-FR" sz="900" i="1" dirty="0">
                        <a:solidFill>
                          <a:schemeClr val="tx1"/>
                        </a:solidFill>
                      </a:endParaRPr>
                    </a:p>
                  </a:txBody>
                  <a:tcPr marL="68580" marR="68580" marT="34290" marB="3429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718721583"/>
                  </a:ext>
                </a:extLst>
              </a:tr>
              <a:tr h="594969">
                <a:tc>
                  <a:txBody>
                    <a:bodyPr/>
                    <a:lstStyle/>
                    <a:p>
                      <a:pPr marL="0" indent="0" algn="l">
                        <a:buFont typeface="Arial" panose="020B0604020202020204" pitchFamily="34" charset="0"/>
                        <a:buNone/>
                      </a:pPr>
                      <a:r>
                        <a:rPr lang="fr-FR" sz="900" b="1" i="0" dirty="0">
                          <a:solidFill>
                            <a:schemeClr val="tx1"/>
                          </a:solidFill>
                        </a:rPr>
                        <a:t>Impact</a:t>
                      </a:r>
                      <a:r>
                        <a:rPr lang="fr-FR" sz="900" b="1" i="0" baseline="0" dirty="0">
                          <a:solidFill>
                            <a:schemeClr val="tx1"/>
                          </a:solidFill>
                        </a:rPr>
                        <a:t> sur les moyens financiers dédiés à la fonction</a:t>
                      </a:r>
                      <a:endParaRPr lang="fr-FR" sz="900" b="1" i="0" dirty="0">
                        <a:solidFill>
                          <a:schemeClr val="tx1"/>
                        </a:solidFill>
                      </a:endParaRPr>
                    </a:p>
                  </a:txBody>
                  <a:tcPr marL="68580" marR="68580" marT="34290" marB="34290"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900" i="1" dirty="0">
                        <a:solidFill>
                          <a:schemeClr val="tx1"/>
                        </a:solidFill>
                      </a:endParaRPr>
                    </a:p>
                  </a:txBody>
                  <a:tcPr marL="68580" marR="68580" marT="34290" marB="3429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900" i="1" dirty="0">
                        <a:solidFill>
                          <a:schemeClr val="tx1"/>
                        </a:solidFill>
                      </a:endParaRPr>
                    </a:p>
                  </a:txBody>
                  <a:tcPr marL="68580" marR="68580" marT="34290" marB="3429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5684353"/>
                  </a:ext>
                </a:extLst>
              </a:tr>
              <a:tr h="355522">
                <a:tc>
                  <a:txBody>
                    <a:bodyPr/>
                    <a:lstStyle/>
                    <a:p>
                      <a:pPr marL="0" indent="0" algn="l">
                        <a:buFont typeface="Arial" panose="020B0604020202020204" pitchFamily="34" charset="0"/>
                        <a:buNone/>
                      </a:pPr>
                      <a:r>
                        <a:rPr lang="fr-FR" sz="900" b="1" i="0" dirty="0">
                          <a:solidFill>
                            <a:schemeClr val="tx1"/>
                          </a:solidFill>
                        </a:rPr>
                        <a:t>Coûts de transition</a:t>
                      </a:r>
                    </a:p>
                  </a:txBody>
                  <a:tcPr marL="68580" marR="68580" marT="34290" marB="34290"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900" i="1" dirty="0">
                        <a:solidFill>
                          <a:schemeClr val="tx1"/>
                        </a:solidFill>
                      </a:endParaRPr>
                    </a:p>
                  </a:txBody>
                  <a:tcPr marL="68580" marR="68580" marT="34290" marB="34290"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900" i="1" dirty="0" smtClean="0">
                          <a:solidFill>
                            <a:schemeClr val="tx1"/>
                          </a:solidFill>
                        </a:rPr>
                        <a:t>Nécessité d’accompagner la réorganisation</a:t>
                      </a:r>
                    </a:p>
                    <a:p>
                      <a:pPr marL="171450" indent="-171450">
                        <a:buFont typeface="Arial" panose="020B0604020202020204" pitchFamily="34" charset="0"/>
                        <a:buChar char="•"/>
                      </a:pPr>
                      <a:endParaRPr lang="fr-FR" sz="900" i="1" dirty="0">
                        <a:solidFill>
                          <a:schemeClr val="tx1"/>
                        </a:solidFill>
                      </a:endParaRPr>
                    </a:p>
                  </a:txBody>
                  <a:tcPr marL="68580" marR="68580" marT="34290" marB="34290"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339020668"/>
                  </a:ext>
                </a:extLst>
              </a:tr>
            </a:tbl>
          </a:graphicData>
        </a:graphic>
      </p:graphicFrame>
    </p:spTree>
    <p:extLst>
      <p:ext uri="{BB962C8B-B14F-4D97-AF65-F5344CB8AC3E}">
        <p14:creationId xmlns:p14="http://schemas.microsoft.com/office/powerpoint/2010/main" val="24844751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fontScale="90000"/>
          </a:bodyPr>
          <a:lstStyle/>
          <a:p>
            <a:r>
              <a:rPr lang="fr-FR" sz="1900" b="1" dirty="0" smtClean="0">
                <a:solidFill>
                  <a:prstClr val="black"/>
                </a:solidFill>
                <a:ea typeface="+mn-ea"/>
              </a:rPr>
              <a:t>Scénario </a:t>
            </a:r>
            <a:r>
              <a:rPr lang="fr-FR" sz="1600" b="1" dirty="0"/>
              <a:t>4</a:t>
            </a:r>
            <a:r>
              <a:rPr lang="fr-FR" sz="1600" b="1" dirty="0" smtClean="0"/>
              <a:t> :</a:t>
            </a:r>
            <a:r>
              <a:rPr lang="fr-FR" sz="1600" dirty="0" smtClean="0"/>
              <a:t> </a:t>
            </a:r>
            <a:r>
              <a:rPr lang="fr-FR" sz="1600" b="1" dirty="0"/>
              <a:t>F</a:t>
            </a:r>
            <a:r>
              <a:rPr lang="fr-FR" sz="1600" b="1" dirty="0" smtClean="0"/>
              <a:t>usion de l’ensemble des services internationaux au sein d’une délégation aux affaires européennes et internationales</a:t>
            </a:r>
            <a:r>
              <a:rPr lang="fr-FR" dirty="0" smtClean="0">
                <a:solidFill>
                  <a:srgbClr val="FF0000"/>
                </a:solidFill>
              </a:rPr>
              <a:t/>
            </a:r>
            <a:br>
              <a:rPr lang="fr-FR" dirty="0" smtClean="0">
                <a:solidFill>
                  <a:srgbClr val="FF0000"/>
                </a:solidFill>
              </a:rPr>
            </a:br>
            <a:endParaRPr lang="fr-FR" dirty="0">
              <a:solidFill>
                <a:srgbClr val="FF0000"/>
              </a:solidFill>
            </a:endParaRPr>
          </a:p>
        </p:txBody>
      </p:sp>
      <p:sp>
        <p:nvSpPr>
          <p:cNvPr id="4" name="Rectangle 3"/>
          <p:cNvSpPr/>
          <p:nvPr/>
        </p:nvSpPr>
        <p:spPr>
          <a:xfrm>
            <a:off x="623886" y="1847720"/>
            <a:ext cx="8031223" cy="18486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6225" indent="-276225">
              <a:lnSpc>
                <a:spcPts val="1900"/>
              </a:lnSpc>
              <a:spcAft>
                <a:spcPts val="1200"/>
              </a:spcAft>
              <a:buClr>
                <a:schemeClr val="accent1">
                  <a:lumMod val="75000"/>
                </a:schemeClr>
              </a:buClr>
              <a:buFont typeface="Arial" panose="020B0604020202020204" pitchFamily="34" charset="0"/>
              <a:buChar char="⁄"/>
            </a:pPr>
            <a:r>
              <a:rPr lang="fr-FR" sz="1200" b="1" dirty="0">
                <a:solidFill>
                  <a:schemeClr val="accent1">
                    <a:lumMod val="75000"/>
                  </a:schemeClr>
                </a:solidFill>
                <a:latin typeface="Arial" panose="020B0604020202020204" pitchFamily="34" charset="0"/>
                <a:cs typeface="Arial" panose="020B0604020202020204" pitchFamily="34" charset="0"/>
              </a:rPr>
              <a:t>Description synthétique:</a:t>
            </a:r>
          </a:p>
          <a:p>
            <a:pPr>
              <a:spcAft>
                <a:spcPts val="300"/>
              </a:spcAft>
              <a:buClr>
                <a:schemeClr val="accent1">
                  <a:lumMod val="75000"/>
                </a:schemeClr>
              </a:buClr>
            </a:pPr>
            <a:r>
              <a:rPr lang="fr-FR" sz="1000" dirty="0" smtClean="0">
                <a:solidFill>
                  <a:schemeClr val="tx1"/>
                </a:solidFill>
                <a:latin typeface="Arial" panose="020B0604020202020204" pitchFamily="34" charset="0"/>
                <a:cs typeface="Arial" panose="020B0604020202020204" pitchFamily="34" charset="0"/>
              </a:rPr>
              <a:t>Création d’une délégation aux affaires européennes et internationales rattachée au cabinet et chargée de coordonner l’ensemble de l’action européenne et internationale du ministère. Cette délégation comprendrait, outre son délégué, 5 pôles :</a:t>
            </a:r>
          </a:p>
          <a:p>
            <a:pPr marL="171450" indent="-171450">
              <a:spcAft>
                <a:spcPts val="300"/>
              </a:spcAft>
              <a:buClr>
                <a:schemeClr val="accent1">
                  <a:lumMod val="75000"/>
                </a:schemeClr>
              </a:buClr>
              <a:buFontTx/>
              <a:buChar char="-"/>
            </a:pPr>
            <a:r>
              <a:rPr lang="fr-FR" sz="1000" dirty="0" smtClean="0">
                <a:solidFill>
                  <a:schemeClr val="tx1"/>
                </a:solidFill>
                <a:latin typeface="Arial" panose="020B0604020202020204" pitchFamily="34" charset="0"/>
                <a:cs typeface="Arial" panose="020B0604020202020204" pitchFamily="34" charset="0"/>
              </a:rPr>
              <a:t>1 pôle international</a:t>
            </a:r>
          </a:p>
          <a:p>
            <a:pPr marL="171450" indent="-171450">
              <a:spcAft>
                <a:spcPts val="300"/>
              </a:spcAft>
              <a:buClr>
                <a:schemeClr val="accent1">
                  <a:lumMod val="75000"/>
                </a:schemeClr>
              </a:buClr>
              <a:buFontTx/>
              <a:buChar char="-"/>
            </a:pPr>
            <a:r>
              <a:rPr lang="fr-FR" sz="1000" dirty="0" smtClean="0">
                <a:solidFill>
                  <a:schemeClr val="tx1"/>
                </a:solidFill>
                <a:latin typeface="Arial" panose="020B0604020202020204" pitchFamily="34" charset="0"/>
                <a:cs typeface="Arial" panose="020B0604020202020204" pitchFamily="34" charset="0"/>
              </a:rPr>
              <a:t>1 pôle européen ;</a:t>
            </a:r>
          </a:p>
          <a:p>
            <a:pPr marL="171450" indent="-171450">
              <a:spcAft>
                <a:spcPts val="300"/>
              </a:spcAft>
              <a:buClr>
                <a:schemeClr val="accent1">
                  <a:lumMod val="75000"/>
                </a:schemeClr>
              </a:buClr>
              <a:buFontTx/>
              <a:buChar char="-"/>
            </a:pPr>
            <a:r>
              <a:rPr lang="fr-FR" sz="1000" dirty="0" smtClean="0">
                <a:solidFill>
                  <a:schemeClr val="tx1"/>
                </a:solidFill>
                <a:latin typeface="Arial" panose="020B0604020202020204" pitchFamily="34" charset="0"/>
                <a:cs typeface="Arial" panose="020B0604020202020204" pitchFamily="34" charset="0"/>
              </a:rPr>
              <a:t>1 pôle multilatéral ;</a:t>
            </a:r>
          </a:p>
          <a:p>
            <a:pPr marL="171450" indent="-171450">
              <a:spcAft>
                <a:spcPts val="300"/>
              </a:spcAft>
              <a:buClr>
                <a:schemeClr val="accent1">
                  <a:lumMod val="75000"/>
                </a:schemeClr>
              </a:buClr>
              <a:buFontTx/>
              <a:buChar char="-"/>
            </a:pPr>
            <a:r>
              <a:rPr lang="fr-FR" sz="1000" dirty="0" smtClean="0">
                <a:solidFill>
                  <a:schemeClr val="tx1"/>
                </a:solidFill>
                <a:latin typeface="Arial" panose="020B0604020202020204" pitchFamily="34" charset="0"/>
                <a:cs typeface="Arial" panose="020B0604020202020204" pitchFamily="34" charset="0"/>
              </a:rPr>
              <a:t>1 pôle transversal (formation, diffusion de l’information, communication…)</a:t>
            </a:r>
          </a:p>
          <a:p>
            <a:pPr marL="171450" indent="-171450">
              <a:spcAft>
                <a:spcPts val="300"/>
              </a:spcAft>
              <a:buClr>
                <a:schemeClr val="accent1">
                  <a:lumMod val="75000"/>
                </a:schemeClr>
              </a:buClr>
              <a:buFontTx/>
              <a:buChar char="-"/>
            </a:pPr>
            <a:r>
              <a:rPr lang="fr-FR" sz="1000" dirty="0" smtClean="0">
                <a:solidFill>
                  <a:schemeClr val="tx1"/>
                </a:solidFill>
                <a:latin typeface="Arial" panose="020B0604020202020204" pitchFamily="34" charset="0"/>
                <a:cs typeface="Arial" panose="020B0604020202020204" pitchFamily="34" charset="0"/>
              </a:rPr>
              <a:t>1 pôle expertise.</a:t>
            </a:r>
          </a:p>
          <a:p>
            <a:pPr>
              <a:spcAft>
                <a:spcPts val="300"/>
              </a:spcAft>
              <a:buClr>
                <a:schemeClr val="accent1">
                  <a:lumMod val="75000"/>
                </a:schemeClr>
              </a:buClr>
            </a:pPr>
            <a:endParaRPr lang="fr-FR" sz="1200" dirty="0" smtClean="0">
              <a:solidFill>
                <a:schemeClr val="tx1"/>
              </a:solidFill>
              <a:latin typeface="Arial" panose="020B0604020202020204" pitchFamily="34" charset="0"/>
              <a:cs typeface="Arial" panose="020B0604020202020204" pitchFamily="34" charset="0"/>
            </a:endParaRPr>
          </a:p>
          <a:p>
            <a:pPr>
              <a:spcAft>
                <a:spcPts val="300"/>
              </a:spcAft>
              <a:buClr>
                <a:schemeClr val="accent1">
                  <a:lumMod val="75000"/>
                </a:schemeClr>
              </a:buClr>
            </a:pPr>
            <a:endParaRPr lang="fr-FR" sz="1200" dirty="0">
              <a:solidFill>
                <a:schemeClr val="tx1"/>
              </a:solidFill>
              <a:latin typeface="Arial" panose="020B0604020202020204" pitchFamily="34" charset="0"/>
              <a:cs typeface="Arial" panose="020B0604020202020204" pitchFamily="34" charset="0"/>
            </a:endParaRPr>
          </a:p>
        </p:txBody>
      </p:sp>
      <p:sp>
        <p:nvSpPr>
          <p:cNvPr id="5" name="Rectangle 4"/>
          <p:cNvSpPr/>
          <p:nvPr/>
        </p:nvSpPr>
        <p:spPr>
          <a:xfrm>
            <a:off x="595709" y="3566160"/>
            <a:ext cx="8151414" cy="15560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6225" indent="-276225">
              <a:lnSpc>
                <a:spcPts val="1900"/>
              </a:lnSpc>
              <a:spcAft>
                <a:spcPts val="1200"/>
              </a:spcAft>
              <a:buClr>
                <a:schemeClr val="accent1">
                  <a:lumMod val="75000"/>
                </a:schemeClr>
              </a:buClr>
              <a:buFont typeface="Arial" panose="020B0604020202020204" pitchFamily="34" charset="0"/>
              <a:buChar char="⁄"/>
            </a:pPr>
            <a:r>
              <a:rPr lang="fr-FR" sz="1400" b="1" dirty="0">
                <a:solidFill>
                  <a:schemeClr val="accent1">
                    <a:lumMod val="75000"/>
                  </a:schemeClr>
                </a:solidFill>
                <a:latin typeface="Arial" panose="020B0604020202020204" pitchFamily="34" charset="0"/>
                <a:cs typeface="Arial" panose="020B0604020202020204" pitchFamily="34" charset="0"/>
              </a:rPr>
              <a:t>Adhésion des membres du groupe de travail:</a:t>
            </a:r>
          </a:p>
          <a:p>
            <a:pPr>
              <a:spcAft>
                <a:spcPts val="300"/>
              </a:spcAft>
            </a:pPr>
            <a:r>
              <a:rPr lang="fr-FR" sz="1200" i="1" dirty="0" smtClean="0">
                <a:solidFill>
                  <a:schemeClr val="tx1"/>
                </a:solidFill>
              </a:rPr>
              <a:t>Ce scénario, sans recueillir une complète adhésion, suscite un intérêt significatif ; il est apprécié pour la meilleure coordination qu’il serait susceptible d’assurer, pour la meilleure lisibilité et visibilité qu’il donnerait à l’extérieur du ministère et notamment vis-à-vis du MEAE ; il permettrait </a:t>
            </a:r>
            <a:r>
              <a:rPr lang="fr-FR" sz="1200" i="1" dirty="0">
                <a:solidFill>
                  <a:schemeClr val="tx1"/>
                </a:solidFill>
              </a:rPr>
              <a:t>d’apporter une réponse à l’enjeu de la taille critique qui fait actuellement défaut à la fonction européenne et internationale du ministère. </a:t>
            </a:r>
            <a:r>
              <a:rPr lang="fr-FR" sz="1200" i="1" dirty="0" smtClean="0">
                <a:solidFill>
                  <a:schemeClr val="tx1"/>
                </a:solidFill>
              </a:rPr>
              <a:t>Sa pertinence est toutefois critiquée en raison de la réduction des effectifs du cabinet, qui lui permettra difficilement de piloter une telle structure, et de la complexification induite  dans l’organisation du ministère (ajout d’une structure supplémentaire)</a:t>
            </a:r>
            <a:endParaRPr lang="fr-FR" sz="1200" i="1" dirty="0">
              <a:solidFill>
                <a:schemeClr val="tx1"/>
              </a:solidFill>
            </a:endParaRPr>
          </a:p>
          <a:p>
            <a:pPr>
              <a:spcAft>
                <a:spcPts val="300"/>
              </a:spcAft>
            </a:pPr>
            <a:endParaRPr lang="fr-FR" sz="1200" i="1" dirty="0">
              <a:solidFill>
                <a:schemeClr val="tx1"/>
              </a:solidFill>
            </a:endParaRPr>
          </a:p>
        </p:txBody>
      </p:sp>
      <p:sp>
        <p:nvSpPr>
          <p:cNvPr id="6" name="Rectangle 5"/>
          <p:cNvSpPr/>
          <p:nvPr/>
        </p:nvSpPr>
        <p:spPr>
          <a:xfrm>
            <a:off x="623886" y="5122190"/>
            <a:ext cx="8123237" cy="10073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6225" indent="-276225">
              <a:lnSpc>
                <a:spcPts val="1900"/>
              </a:lnSpc>
              <a:spcAft>
                <a:spcPts val="1200"/>
              </a:spcAft>
              <a:buClr>
                <a:schemeClr val="accent1">
                  <a:lumMod val="75000"/>
                </a:schemeClr>
              </a:buClr>
              <a:buFont typeface="Arial" panose="020B0604020202020204" pitchFamily="34" charset="0"/>
              <a:buChar char="⁄"/>
            </a:pPr>
            <a:r>
              <a:rPr lang="fr-FR" sz="1400" b="1" dirty="0">
                <a:solidFill>
                  <a:schemeClr val="accent1">
                    <a:lumMod val="75000"/>
                  </a:schemeClr>
                </a:solidFill>
                <a:latin typeface="Arial" panose="020B0604020202020204" pitchFamily="34" charset="0"/>
                <a:cs typeface="Arial" panose="020B0604020202020204" pitchFamily="34" charset="0"/>
              </a:rPr>
              <a:t>Prérequis nécessaires à la mise en œuvre du scénario:</a:t>
            </a:r>
          </a:p>
          <a:p>
            <a:pPr marL="276225" indent="-276225">
              <a:lnSpc>
                <a:spcPts val="1900"/>
              </a:lnSpc>
              <a:spcAft>
                <a:spcPts val="300"/>
              </a:spcAft>
              <a:buClr>
                <a:schemeClr val="accent1">
                  <a:lumMod val="75000"/>
                </a:schemeClr>
              </a:buClr>
              <a:buFont typeface="Arial" panose="020B0604020202020204" pitchFamily="34" charset="0"/>
              <a:buChar char="•"/>
            </a:pPr>
            <a:r>
              <a:rPr lang="fr-FR" sz="1200" dirty="0" smtClean="0">
                <a:solidFill>
                  <a:schemeClr val="tx1"/>
                </a:solidFill>
                <a:latin typeface="Arial" panose="020B0604020202020204" pitchFamily="34" charset="0"/>
                <a:cs typeface="Arial" panose="020B0604020202020204" pitchFamily="34" charset="0"/>
              </a:rPr>
              <a:t>Fusion de la SDAEI et des services de coordination européens et internationaux des DG ;</a:t>
            </a:r>
            <a:endParaRPr lang="fr-FR" sz="1200" dirty="0">
              <a:solidFill>
                <a:schemeClr val="tx1"/>
              </a:solidFill>
              <a:latin typeface="Arial" panose="020B0604020202020204" pitchFamily="34" charset="0"/>
              <a:cs typeface="Arial" panose="020B0604020202020204" pitchFamily="34" charset="0"/>
            </a:endParaRPr>
          </a:p>
          <a:p>
            <a:pPr marL="276225" indent="-276225">
              <a:lnSpc>
                <a:spcPts val="1900"/>
              </a:lnSpc>
              <a:spcAft>
                <a:spcPts val="300"/>
              </a:spcAft>
              <a:buClr>
                <a:schemeClr val="accent1">
                  <a:lumMod val="75000"/>
                </a:schemeClr>
              </a:buClr>
              <a:buFont typeface="Arial" panose="020B0604020202020204" pitchFamily="34" charset="0"/>
              <a:buChar char="•"/>
            </a:pPr>
            <a:r>
              <a:rPr lang="fr-FR" sz="1200" dirty="0" smtClean="0">
                <a:solidFill>
                  <a:schemeClr val="tx1"/>
                </a:solidFill>
                <a:latin typeface="Arial" panose="020B0604020202020204" pitchFamily="34" charset="0"/>
                <a:cs typeface="Arial" panose="020B0604020202020204" pitchFamily="34" charset="0"/>
              </a:rPr>
              <a:t>Identification de correspondants dans les services métiers et peut-être d’une personne référente auprès des DG.</a:t>
            </a:r>
            <a:endParaRPr lang="fr-FR" sz="1200" dirty="0">
              <a:solidFill>
                <a:schemeClr val="tx1"/>
              </a:solidFill>
              <a:latin typeface="Arial" panose="020B0604020202020204" pitchFamily="34" charset="0"/>
              <a:cs typeface="Arial" panose="020B0604020202020204" pitchFamily="34" charset="0"/>
            </a:endParaRPr>
          </a:p>
          <a:p>
            <a:pPr marL="276225" indent="-276225">
              <a:lnSpc>
                <a:spcPts val="1900"/>
              </a:lnSpc>
              <a:spcAft>
                <a:spcPts val="300"/>
              </a:spcAft>
              <a:buClr>
                <a:schemeClr val="accent1">
                  <a:lumMod val="75000"/>
                </a:schemeClr>
              </a:buClr>
              <a:buFont typeface="Arial" panose="020B0604020202020204" pitchFamily="34" charset="0"/>
              <a:buChar char="•"/>
            </a:pPr>
            <a:endParaRPr lang="fr-FR" sz="1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96531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24691" y="5876575"/>
            <a:ext cx="8839200" cy="679207"/>
          </a:xfrm>
        </p:spPr>
        <p:txBody>
          <a:bodyPr>
            <a:normAutofit fontScale="32500" lnSpcReduction="20000"/>
          </a:bodyPr>
          <a:lstStyle/>
          <a:p>
            <a:pPr>
              <a:spcBef>
                <a:spcPts val="0"/>
              </a:spcBef>
              <a:spcAft>
                <a:spcPts val="1200"/>
              </a:spcAft>
            </a:pPr>
            <a:r>
              <a:rPr lang="fr-FR" sz="2500" dirty="0"/>
              <a:t>Facteurs clés de </a:t>
            </a:r>
            <a:r>
              <a:rPr lang="fr-FR" sz="2500" dirty="0" smtClean="0"/>
              <a:t>succès : </a:t>
            </a:r>
            <a:r>
              <a:rPr lang="fr-FR" sz="2500" b="0" dirty="0" smtClean="0">
                <a:solidFill>
                  <a:schemeClr val="tx1"/>
                </a:solidFill>
              </a:rPr>
              <a:t>créer les conditions d’un lien étroit avec les services métiers des DG et avec le SG, implication très forte du cabinet dans le suivi de l’action de la délégation </a:t>
            </a:r>
            <a:r>
              <a:rPr lang="fr-FR" sz="1200" b="0" dirty="0" smtClean="0">
                <a:solidFill>
                  <a:schemeClr val="tx1"/>
                </a:solidFill>
              </a:rPr>
              <a:t>.</a:t>
            </a:r>
            <a:endParaRPr lang="fr-FR" sz="1200" b="0" dirty="0">
              <a:solidFill>
                <a:schemeClr val="tx1"/>
              </a:solidFill>
            </a:endParaRPr>
          </a:p>
          <a:p>
            <a:pPr>
              <a:lnSpc>
                <a:spcPct val="100000"/>
              </a:lnSpc>
              <a:spcBef>
                <a:spcPts val="0"/>
              </a:spcBef>
              <a:spcAft>
                <a:spcPts val="300"/>
              </a:spcAft>
              <a:buFont typeface="Arial" panose="020B0604020202020204" pitchFamily="34" charset="0"/>
              <a:buChar char="•"/>
            </a:pPr>
            <a:endParaRPr lang="fr-FR" sz="1200" b="0" dirty="0">
              <a:solidFill>
                <a:schemeClr val="tx1"/>
              </a:solidFill>
            </a:endParaRPr>
          </a:p>
          <a:p>
            <a:pPr marL="0" indent="0">
              <a:buNone/>
            </a:pPr>
            <a:endParaRPr lang="fr-FR" dirty="0"/>
          </a:p>
        </p:txBody>
      </p:sp>
      <p:sp>
        <p:nvSpPr>
          <p:cNvPr id="3" name="Titre 2"/>
          <p:cNvSpPr>
            <a:spLocks noGrp="1"/>
          </p:cNvSpPr>
          <p:nvPr>
            <p:ph type="title"/>
          </p:nvPr>
        </p:nvSpPr>
        <p:spPr>
          <a:xfrm>
            <a:off x="623887" y="972290"/>
            <a:ext cx="8123237" cy="424248"/>
          </a:xfrm>
        </p:spPr>
        <p:txBody>
          <a:bodyPr>
            <a:normAutofit fontScale="90000"/>
          </a:bodyPr>
          <a:lstStyle/>
          <a:p>
            <a:r>
              <a:rPr lang="fr-FR" sz="1700" b="1" dirty="0" smtClean="0">
                <a:solidFill>
                  <a:prstClr val="black"/>
                </a:solidFill>
                <a:ea typeface="+mn-ea"/>
              </a:rPr>
              <a:t>Scénario </a:t>
            </a:r>
            <a:r>
              <a:rPr lang="fr-FR" sz="1600" b="1" dirty="0"/>
              <a:t>4</a:t>
            </a:r>
            <a:r>
              <a:rPr lang="fr-FR" sz="1600" b="1" dirty="0" smtClean="0"/>
              <a:t> :</a:t>
            </a:r>
            <a:r>
              <a:rPr lang="fr-FR" sz="1400" dirty="0">
                <a:solidFill>
                  <a:prstClr val="black"/>
                </a:solidFill>
              </a:rPr>
              <a:t> </a:t>
            </a:r>
            <a:r>
              <a:rPr lang="fr-FR" sz="1400" b="1" dirty="0" smtClean="0">
                <a:solidFill>
                  <a:prstClr val="black"/>
                </a:solidFill>
              </a:rPr>
              <a:t>Fusion </a:t>
            </a:r>
            <a:r>
              <a:rPr lang="fr-FR" sz="1400" b="1" dirty="0">
                <a:solidFill>
                  <a:prstClr val="black"/>
                </a:solidFill>
              </a:rPr>
              <a:t>de l’ensemble des services internationaux au sein d’une délégation aux affaires européennes et internationales</a:t>
            </a:r>
            <a:endParaRPr lang="fr-FR" b="1" dirty="0"/>
          </a:p>
        </p:txBody>
      </p:sp>
      <p:graphicFrame>
        <p:nvGraphicFramePr>
          <p:cNvPr id="5" name="Tableau 4"/>
          <p:cNvGraphicFramePr>
            <a:graphicFrameLocks noGrp="1"/>
          </p:cNvGraphicFramePr>
          <p:nvPr>
            <p:extLst>
              <p:ext uri="{D42A27DB-BD31-4B8C-83A1-F6EECF244321}">
                <p14:modId xmlns:p14="http://schemas.microsoft.com/office/powerpoint/2010/main" val="3079826254"/>
              </p:ext>
            </p:extLst>
          </p:nvPr>
        </p:nvGraphicFramePr>
        <p:xfrm>
          <a:off x="124691" y="1718357"/>
          <a:ext cx="8839200" cy="4297715"/>
        </p:xfrm>
        <a:graphic>
          <a:graphicData uri="http://schemas.openxmlformats.org/drawingml/2006/table">
            <a:tbl>
              <a:tblPr firstRow="1" bandRow="1">
                <a:tableStyleId>{B301B821-A1FF-4177-AEE7-76D212191A09}</a:tableStyleId>
              </a:tblPr>
              <a:tblGrid>
                <a:gridCol w="2161309">
                  <a:extLst>
                    <a:ext uri="{9D8B030D-6E8A-4147-A177-3AD203B41FA5}">
                      <a16:colId xmlns:a16="http://schemas.microsoft.com/office/drawing/2014/main" val="4293603628"/>
                    </a:ext>
                  </a:extLst>
                </a:gridCol>
                <a:gridCol w="3731491">
                  <a:extLst>
                    <a:ext uri="{9D8B030D-6E8A-4147-A177-3AD203B41FA5}">
                      <a16:colId xmlns:a16="http://schemas.microsoft.com/office/drawing/2014/main" val="1912413147"/>
                    </a:ext>
                  </a:extLst>
                </a:gridCol>
                <a:gridCol w="2946400">
                  <a:extLst>
                    <a:ext uri="{9D8B030D-6E8A-4147-A177-3AD203B41FA5}">
                      <a16:colId xmlns:a16="http://schemas.microsoft.com/office/drawing/2014/main" val="3363531011"/>
                    </a:ext>
                  </a:extLst>
                </a:gridCol>
              </a:tblGrid>
              <a:tr h="313276">
                <a:tc>
                  <a:txBody>
                    <a:bodyPr/>
                    <a:lstStyle/>
                    <a:p>
                      <a:pPr algn="ctr"/>
                      <a:endParaRPr lang="fr-FR" sz="1400" dirty="0"/>
                    </a:p>
                  </a:txBody>
                  <a:tcPr anchor="ctr"/>
                </a:tc>
                <a:tc>
                  <a:txBody>
                    <a:bodyPr/>
                    <a:lstStyle/>
                    <a:p>
                      <a:pPr algn="ctr"/>
                      <a:r>
                        <a:rPr lang="fr-FR" sz="1400" dirty="0" smtClean="0"/>
                        <a:t>Opportunités</a:t>
                      </a:r>
                      <a:r>
                        <a:rPr lang="fr-FR" sz="1400" baseline="0" dirty="0" smtClean="0"/>
                        <a:t> et a</a:t>
                      </a:r>
                      <a:r>
                        <a:rPr lang="fr-FR" sz="1400" dirty="0" smtClean="0"/>
                        <a:t>vantages</a:t>
                      </a:r>
                      <a:endParaRPr lang="fr-FR" sz="14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400" dirty="0" smtClean="0"/>
                        <a:t>Limites</a:t>
                      </a:r>
                      <a:r>
                        <a:rPr lang="fr-FR" sz="1400" baseline="0" dirty="0" smtClean="0"/>
                        <a:t> et ampleur du changement</a:t>
                      </a:r>
                      <a:endParaRPr lang="fr-FR" sz="1400" dirty="0"/>
                    </a:p>
                  </a:txBody>
                  <a:tcPr anchor="ctr"/>
                </a:tc>
                <a:extLst>
                  <a:ext uri="{0D108BD9-81ED-4DB2-BD59-A6C34878D82A}">
                    <a16:rowId xmlns:a16="http://schemas.microsoft.com/office/drawing/2014/main" val="3567762728"/>
                  </a:ext>
                </a:extLst>
              </a:tr>
              <a:tr h="1794509">
                <a:tc>
                  <a:txBody>
                    <a:bodyPr/>
                    <a:lstStyle/>
                    <a:p>
                      <a:pPr marL="0" indent="0" algn="l">
                        <a:buFont typeface="Arial" panose="020B0604020202020204" pitchFamily="34" charset="0"/>
                        <a:buNone/>
                      </a:pPr>
                      <a:r>
                        <a:rPr lang="fr-FR" sz="1200" b="1" i="0" dirty="0">
                          <a:solidFill>
                            <a:schemeClr val="tx1"/>
                          </a:solidFill>
                        </a:rPr>
                        <a:t>Impacts sur la qualité du service rendu</a:t>
                      </a: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r>
                        <a:rPr lang="fr-FR" sz="1200" i="1" dirty="0" smtClean="0">
                          <a:solidFill>
                            <a:schemeClr val="tx1"/>
                          </a:solidFill>
                        </a:rPr>
                        <a:t>Meilleure taille critique du</a:t>
                      </a:r>
                      <a:r>
                        <a:rPr lang="fr-FR" sz="1200" i="1" baseline="0" dirty="0" smtClean="0">
                          <a:solidFill>
                            <a:schemeClr val="tx1"/>
                          </a:solidFill>
                        </a:rPr>
                        <a:t> service européen et international du MC ;</a:t>
                      </a:r>
                    </a:p>
                    <a:p>
                      <a:pPr marL="171450" indent="-171450">
                        <a:buFont typeface="Arial" panose="020B0604020202020204" pitchFamily="34" charset="0"/>
                        <a:buChar char="•"/>
                      </a:pPr>
                      <a:r>
                        <a:rPr lang="fr-FR" sz="1200" i="1" baseline="0" dirty="0" smtClean="0">
                          <a:solidFill>
                            <a:schemeClr val="tx1"/>
                          </a:solidFill>
                        </a:rPr>
                        <a:t>Meilleure visibilité interne et externe, en particulier vis-à-vis du MEAE ;</a:t>
                      </a:r>
                    </a:p>
                    <a:p>
                      <a:pPr marL="171450" indent="-171450">
                        <a:buFont typeface="Arial" panose="020B0604020202020204" pitchFamily="34" charset="0"/>
                        <a:buChar char="•"/>
                      </a:pPr>
                      <a:r>
                        <a:rPr lang="fr-FR" sz="1200" i="1" baseline="0" dirty="0" smtClean="0">
                          <a:solidFill>
                            <a:schemeClr val="tx1"/>
                          </a:solidFill>
                        </a:rPr>
                        <a:t>Meilleure coordination ;</a:t>
                      </a:r>
                    </a:p>
                    <a:p>
                      <a:pPr marL="171450" indent="-171450">
                        <a:buFont typeface="Arial" panose="020B0604020202020204" pitchFamily="34" charset="0"/>
                        <a:buChar char="•"/>
                      </a:pPr>
                      <a:r>
                        <a:rPr lang="fr-FR" sz="1200" i="1" baseline="0" dirty="0" smtClean="0">
                          <a:solidFill>
                            <a:schemeClr val="tx1"/>
                          </a:solidFill>
                        </a:rPr>
                        <a:t>Possibilité de mutualisation.</a:t>
                      </a:r>
                    </a:p>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r>
                        <a:rPr lang="fr-FR" sz="1200" i="1" baseline="0" dirty="0" smtClean="0">
                          <a:solidFill>
                            <a:schemeClr val="tx1"/>
                          </a:solidFill>
                        </a:rPr>
                        <a:t>Rattachement au cabinet peu efficace compte tenu de la taille réduite du cabinet </a:t>
                      </a:r>
                    </a:p>
                    <a:p>
                      <a:pPr marL="171450" indent="-171450">
                        <a:buFont typeface="Arial" panose="020B0604020202020204" pitchFamily="34" charset="0"/>
                        <a:buChar char="•"/>
                      </a:pPr>
                      <a:r>
                        <a:rPr lang="fr-FR" sz="1200" i="1" baseline="0" dirty="0" smtClean="0">
                          <a:solidFill>
                            <a:schemeClr val="tx1"/>
                          </a:solidFill>
                        </a:rPr>
                        <a:t>Complexification induite  dans l’organisation du ministère (ajout d’une structure supplémentaire)</a:t>
                      </a:r>
                    </a:p>
                    <a:p>
                      <a:pPr marL="171450" indent="-171450">
                        <a:buFont typeface="Arial" panose="020B0604020202020204" pitchFamily="34" charset="0"/>
                        <a:buChar char="•"/>
                      </a:pPr>
                      <a:r>
                        <a:rPr lang="fr-FR" sz="1200" i="1" baseline="0" dirty="0" smtClean="0">
                          <a:solidFill>
                            <a:schemeClr val="tx1"/>
                          </a:solidFill>
                        </a:rPr>
                        <a:t>Perte de synergie entre les compétences juridiques et communautaires aujourd’hui rassemblées au sein du SAJI</a:t>
                      </a: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269321578"/>
                  </a:ext>
                </a:extLst>
              </a:tr>
              <a:tr h="469915">
                <a:tc>
                  <a:txBody>
                    <a:bodyPr/>
                    <a:lstStyle/>
                    <a:p>
                      <a:pPr marL="0" indent="0" algn="l">
                        <a:buFont typeface="Arial" panose="020B0604020202020204" pitchFamily="34" charset="0"/>
                        <a:buNone/>
                      </a:pPr>
                      <a:r>
                        <a:rPr lang="fr-FR" sz="1200" b="1" i="0" dirty="0">
                          <a:solidFill>
                            <a:schemeClr val="tx1"/>
                          </a:solidFill>
                        </a:rPr>
                        <a:t>Impacts </a:t>
                      </a:r>
                      <a:r>
                        <a:rPr lang="fr-FR" sz="1200" b="1" i="0" baseline="0" dirty="0">
                          <a:solidFill>
                            <a:schemeClr val="tx1"/>
                          </a:solidFill>
                        </a:rPr>
                        <a:t>sur les effectifs (quantitatifs et qualitatifs)</a:t>
                      </a:r>
                      <a:endParaRPr lang="fr-FR" sz="1200" b="1" i="0" dirty="0">
                        <a:solidFill>
                          <a:schemeClr val="tx1"/>
                        </a:solidFill>
                      </a:endParaRP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r>
                        <a:rPr lang="fr-FR" sz="1200" i="1" dirty="0" smtClean="0">
                          <a:solidFill>
                            <a:schemeClr val="tx1"/>
                          </a:solidFill>
                        </a:rPr>
                        <a:t>Pas d’accroissements d’effectifs en raison des redéploiements</a:t>
                      </a:r>
                      <a:r>
                        <a:rPr lang="fr-FR" sz="1200" i="1" baseline="0" dirty="0" smtClean="0">
                          <a:solidFill>
                            <a:schemeClr val="tx1"/>
                          </a:solidFill>
                        </a:rPr>
                        <a:t> induits par ce scénario.</a:t>
                      </a: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718721583"/>
                  </a:ext>
                </a:extLst>
              </a:tr>
              <a:tr h="657880">
                <a:tc>
                  <a:txBody>
                    <a:bodyPr/>
                    <a:lstStyle/>
                    <a:p>
                      <a:pPr marL="0" indent="0" algn="l">
                        <a:buFont typeface="Arial" panose="020B0604020202020204" pitchFamily="34" charset="0"/>
                        <a:buNone/>
                      </a:pPr>
                      <a:r>
                        <a:rPr lang="fr-FR" sz="1200" b="1" i="0" dirty="0">
                          <a:solidFill>
                            <a:schemeClr val="tx1"/>
                          </a:solidFill>
                        </a:rPr>
                        <a:t>Impact</a:t>
                      </a:r>
                      <a:r>
                        <a:rPr lang="fr-FR" sz="1200" b="1" i="0" baseline="0" dirty="0">
                          <a:solidFill>
                            <a:schemeClr val="tx1"/>
                          </a:solidFill>
                        </a:rPr>
                        <a:t> sur les moyens financiers dédiés à la fonction</a:t>
                      </a:r>
                      <a:endParaRPr lang="fr-FR" sz="1200" b="1" i="0" dirty="0">
                        <a:solidFill>
                          <a:schemeClr val="tx1"/>
                        </a:solidFill>
                      </a:endParaRP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5684353"/>
                  </a:ext>
                </a:extLst>
              </a:tr>
              <a:tr h="393114">
                <a:tc>
                  <a:txBody>
                    <a:bodyPr/>
                    <a:lstStyle/>
                    <a:p>
                      <a:pPr marL="0" indent="0" algn="l">
                        <a:buFont typeface="Arial" panose="020B0604020202020204" pitchFamily="34" charset="0"/>
                        <a:buNone/>
                      </a:pPr>
                      <a:r>
                        <a:rPr lang="fr-FR" sz="1200" b="1" i="0" dirty="0">
                          <a:solidFill>
                            <a:schemeClr val="tx1"/>
                          </a:solidFill>
                        </a:rPr>
                        <a:t>Coûts de transition</a:t>
                      </a:r>
                    </a:p>
                  </a:txBody>
                  <a:tcPr anchor="ctr">
                    <a:lnR w="12700" cap="flat" cmpd="sng" algn="ctr">
                      <a:solidFill>
                        <a:schemeClr val="accent1"/>
                      </a:solidFill>
                      <a:prstDash val="solid"/>
                      <a:round/>
                      <a:headEnd type="none" w="med" len="med"/>
                      <a:tailEnd type="none" w="med" len="med"/>
                    </a:lnR>
                  </a:tcPr>
                </a:tc>
                <a:tc>
                  <a:txBody>
                    <a:bodyPr/>
                    <a:lstStyle/>
                    <a:p>
                      <a:pPr marL="0" indent="0">
                        <a:buFont typeface="Arial" panose="020B0604020202020204" pitchFamily="34" charset="0"/>
                        <a:buNone/>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0" indent="0">
                        <a:buFont typeface="Arial" panose="020B0604020202020204" pitchFamily="34" charset="0"/>
                        <a:buNone/>
                      </a:pPr>
                      <a:r>
                        <a:rPr lang="fr-FR" sz="1200" i="1" dirty="0" smtClean="0">
                          <a:solidFill>
                            <a:schemeClr val="tx1"/>
                          </a:solidFill>
                        </a:rPr>
                        <a:t>Nécessité</a:t>
                      </a:r>
                      <a:r>
                        <a:rPr lang="fr-FR" sz="1200" i="1" baseline="0" dirty="0" smtClean="0">
                          <a:solidFill>
                            <a:schemeClr val="tx1"/>
                          </a:solidFill>
                        </a:rPr>
                        <a:t> d’accompagner la réorganisation</a:t>
                      </a: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339020668"/>
                  </a:ext>
                </a:extLst>
              </a:tr>
              <a:tr h="256358">
                <a:tc>
                  <a:txBody>
                    <a:bodyPr/>
                    <a:lstStyle/>
                    <a:p>
                      <a:pPr marL="0" indent="0">
                        <a:buFont typeface="Arial" panose="020B0604020202020204" pitchFamily="34" charset="0"/>
                        <a:buNone/>
                      </a:pPr>
                      <a:r>
                        <a:rPr lang="fr-FR" sz="1200" dirty="0">
                          <a:solidFill>
                            <a:schemeClr val="tx1"/>
                          </a:solidFill>
                        </a:rPr>
                        <a:t>…</a:t>
                      </a: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739373207"/>
                  </a:ext>
                </a:extLst>
              </a:tr>
            </a:tbl>
          </a:graphicData>
        </a:graphic>
      </p:graphicFrame>
    </p:spTree>
    <p:extLst>
      <p:ext uri="{BB962C8B-B14F-4D97-AF65-F5344CB8AC3E}">
        <p14:creationId xmlns:p14="http://schemas.microsoft.com/office/powerpoint/2010/main" val="4740098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720671" y="972290"/>
            <a:ext cx="8026453" cy="698568"/>
          </a:xfrm>
        </p:spPr>
        <p:txBody>
          <a:bodyPr>
            <a:normAutofit fontScale="90000"/>
          </a:bodyPr>
          <a:lstStyle/>
          <a:p>
            <a:pPr marL="342900" indent="-342900">
              <a:lnSpc>
                <a:spcPct val="100000"/>
              </a:lnSpc>
              <a:spcBef>
                <a:spcPct val="20000"/>
              </a:spcBef>
              <a:buFont typeface="Arial" panose="020B0604020202020204" pitchFamily="34" charset="0"/>
              <a:buChar char="•"/>
            </a:pPr>
            <a:r>
              <a:rPr lang="fr-FR" sz="1700" b="1" dirty="0" smtClean="0">
                <a:solidFill>
                  <a:prstClr val="black"/>
                </a:solidFill>
                <a:ea typeface="+mn-ea"/>
              </a:rPr>
              <a:t>Scénario </a:t>
            </a:r>
            <a:r>
              <a:rPr lang="fr-FR" sz="1400" b="1" dirty="0"/>
              <a:t>5</a:t>
            </a:r>
            <a:r>
              <a:rPr lang="fr-FR" sz="1400" b="1" dirty="0" smtClean="0"/>
              <a:t> : Création </a:t>
            </a:r>
            <a:r>
              <a:rPr lang="fr-FR" sz="1400" b="1" dirty="0"/>
              <a:t>d’une délégation aux affaires européennes et internationales sous l’autorité du SG (comme le DAT ou la DICOM) intégrant une partie des agents des services européens et internationaux des DG.</a:t>
            </a:r>
            <a:r>
              <a:rPr lang="fr-FR" sz="1400" dirty="0"/>
              <a:t/>
            </a:r>
            <a:br>
              <a:rPr lang="fr-FR" sz="1400" dirty="0"/>
            </a:br>
            <a:endParaRPr lang="fr-FR" sz="1400" dirty="0">
              <a:solidFill>
                <a:srgbClr val="FF0000"/>
              </a:solidFill>
            </a:endParaRPr>
          </a:p>
        </p:txBody>
      </p:sp>
      <p:sp>
        <p:nvSpPr>
          <p:cNvPr id="4" name="Rectangle 3"/>
          <p:cNvSpPr/>
          <p:nvPr/>
        </p:nvSpPr>
        <p:spPr>
          <a:xfrm>
            <a:off x="472698" y="1745672"/>
            <a:ext cx="8196788" cy="14051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6225" marR="0" lvl="0" indent="-276225" algn="l" defTabSz="914400" rtl="0" eaLnBrk="1" fontAlgn="auto" latinLnBrk="0" hangingPunct="1">
              <a:lnSpc>
                <a:spcPts val="1900"/>
              </a:lnSpc>
              <a:spcBef>
                <a:spcPts val="0"/>
              </a:spcBef>
              <a:spcAft>
                <a:spcPts val="1200"/>
              </a:spcAft>
              <a:buClr>
                <a:srgbClr val="578ED1">
                  <a:lumMod val="75000"/>
                </a:srgbClr>
              </a:buClr>
              <a:buSzTx/>
              <a:buFont typeface="Arial" panose="020B0604020202020204" pitchFamily="34" charset="0"/>
              <a:buChar char="⁄"/>
              <a:tabLst/>
              <a:defRPr/>
            </a:pPr>
            <a:r>
              <a:rPr kumimoji="0" lang="fr-FR" sz="1200" b="1" i="0" u="none" strike="noStrike" kern="1200" cap="none" spc="0" normalizeH="0" baseline="0" noProof="0" dirty="0">
                <a:ln>
                  <a:noFill/>
                </a:ln>
                <a:solidFill>
                  <a:srgbClr val="578ED1">
                    <a:lumMod val="75000"/>
                  </a:srgbClr>
                </a:solidFill>
                <a:effectLst/>
                <a:uLnTx/>
                <a:uFillTx/>
                <a:latin typeface="Arial" panose="020B0604020202020204" pitchFamily="34" charset="0"/>
                <a:cs typeface="Arial" panose="020B0604020202020204" pitchFamily="34" charset="0"/>
              </a:rPr>
              <a:t>Description synthétique:</a:t>
            </a:r>
          </a:p>
          <a:p>
            <a:pPr marL="0" marR="0" lvl="0" indent="0" algn="l" defTabSz="914400" rtl="0" eaLnBrk="1" fontAlgn="auto" latinLnBrk="0" hangingPunct="1">
              <a:lnSpc>
                <a:spcPct val="100000"/>
              </a:lnSpc>
              <a:spcBef>
                <a:spcPts val="0"/>
              </a:spcBef>
              <a:spcAft>
                <a:spcPts val="300"/>
              </a:spcAft>
              <a:buClr>
                <a:srgbClr val="578ED1">
                  <a:lumMod val="75000"/>
                </a:srgbClr>
              </a:buClr>
              <a:buSzTx/>
              <a:buFontTx/>
              <a:buNone/>
              <a:tabLst/>
              <a:defRPr/>
            </a:pPr>
            <a:r>
              <a:rPr kumimoji="0" lang="fr-FR" sz="1200" b="0" i="0" u="none" strike="noStrike" kern="120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L’objectif est de revaloriser la fonction européenne et internationale en faisant  de la SDAEI une délégation aux affaires européennes et internationales directement rattachée au SG, comme le sont aujourd’hui le DAT ou la DICOM et en intégrant une </a:t>
            </a:r>
            <a:r>
              <a:rPr lang="fr-FR" sz="1200" noProof="0" dirty="0" smtClean="0">
                <a:solidFill>
                  <a:prstClr val="black"/>
                </a:solidFill>
                <a:latin typeface="Arial" panose="020B0604020202020204" pitchFamily="34" charset="0"/>
                <a:cs typeface="Arial" panose="020B0604020202020204" pitchFamily="34" charset="0"/>
              </a:rPr>
              <a:t>partie des effectifs DG. Les effectifs restant au sein des DG y rejoindraient les services métiers. </a:t>
            </a:r>
            <a:endParaRPr kumimoji="0" lang="fr-FR" sz="1200" b="0" i="0" u="none" strike="noStrike" kern="1200" cap="none" spc="0" normalizeH="0" noProof="0" dirty="0" smtClean="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300"/>
              </a:spcAft>
              <a:buClr>
                <a:srgbClr val="578ED1">
                  <a:lumMod val="75000"/>
                </a:srgbClr>
              </a:buClr>
              <a:buSzTx/>
              <a:buFontTx/>
              <a:buNone/>
              <a:tabLst/>
              <a:defRPr/>
            </a:pPr>
            <a:endParaRPr kumimoji="0" lang="fr-FR"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 name="Rectangle 4"/>
          <p:cNvSpPr/>
          <p:nvPr/>
        </p:nvSpPr>
        <p:spPr>
          <a:xfrm>
            <a:off x="531961" y="3150797"/>
            <a:ext cx="8062763" cy="17121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6225" marR="0" lvl="0" indent="-276225" algn="l" defTabSz="914400" rtl="0" eaLnBrk="1" fontAlgn="auto" latinLnBrk="0" hangingPunct="1">
              <a:lnSpc>
                <a:spcPts val="1900"/>
              </a:lnSpc>
              <a:spcBef>
                <a:spcPts val="0"/>
              </a:spcBef>
              <a:spcAft>
                <a:spcPts val="1200"/>
              </a:spcAft>
              <a:buClr>
                <a:srgbClr val="578ED1">
                  <a:lumMod val="75000"/>
                </a:srgbClr>
              </a:buClr>
              <a:buSzTx/>
              <a:buFont typeface="Arial" panose="020B0604020202020204" pitchFamily="34" charset="0"/>
              <a:buChar char="⁄"/>
              <a:tabLst/>
              <a:defRPr/>
            </a:pPr>
            <a:r>
              <a:rPr kumimoji="0" lang="fr-FR" sz="1200" b="1" i="0" u="none" strike="noStrike" kern="1200" cap="none" spc="0" normalizeH="0" baseline="0" noProof="0" dirty="0">
                <a:ln>
                  <a:noFill/>
                </a:ln>
                <a:solidFill>
                  <a:srgbClr val="578ED1">
                    <a:lumMod val="75000"/>
                  </a:srgbClr>
                </a:solidFill>
                <a:effectLst/>
                <a:uLnTx/>
                <a:uFillTx/>
                <a:latin typeface="Arial" panose="020B0604020202020204" pitchFamily="34" charset="0"/>
                <a:ea typeface="+mn-ea"/>
                <a:cs typeface="Arial" panose="020B0604020202020204" pitchFamily="34" charset="0"/>
              </a:rPr>
              <a:t>Adhésion des membres du groupe de travail</a:t>
            </a:r>
            <a:r>
              <a:rPr kumimoji="0" lang="fr-FR" sz="1200" b="1" i="0" u="none" strike="noStrike" kern="1200" cap="none" spc="0" normalizeH="0" baseline="0" noProof="0" dirty="0" smtClean="0">
                <a:ln>
                  <a:noFill/>
                </a:ln>
                <a:solidFill>
                  <a:srgbClr val="578ED1">
                    <a:lumMod val="75000"/>
                  </a:srgbClr>
                </a:solidFill>
                <a:effectLst/>
                <a:uLnTx/>
                <a:uFillTx/>
                <a:latin typeface="Arial" panose="020B0604020202020204" pitchFamily="34" charset="0"/>
                <a:ea typeface="+mn-ea"/>
                <a:cs typeface="Arial" panose="020B0604020202020204" pitchFamily="34" charset="0"/>
              </a:rPr>
              <a:t>: </a:t>
            </a:r>
          </a:p>
          <a:p>
            <a:pPr lvl="0" algn="just">
              <a:lnSpc>
                <a:spcPts val="1900"/>
              </a:lnSpc>
              <a:spcAft>
                <a:spcPts val="1200"/>
              </a:spcAft>
              <a:buClr>
                <a:srgbClr val="578ED1">
                  <a:lumMod val="75000"/>
                </a:srgbClr>
              </a:buClr>
              <a:defRPr/>
            </a:pPr>
            <a:r>
              <a:rPr lang="fr-FR" sz="1200" dirty="0">
                <a:solidFill>
                  <a:schemeClr val="tx1"/>
                </a:solidFill>
                <a:latin typeface="Arial" panose="020B0604020202020204" pitchFamily="34" charset="0"/>
                <a:cs typeface="Arial" panose="020B0604020202020204" pitchFamily="34" charset="0"/>
              </a:rPr>
              <a:t>C</a:t>
            </a:r>
            <a:r>
              <a:rPr kumimoji="0" lang="fr-FR" sz="120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e  scénario rejoint pour une large part le scénario</a:t>
            </a:r>
            <a:r>
              <a:rPr kumimoji="0" lang="fr-FR" sz="1200" i="0" u="none" strike="noStrike" kern="1200" cap="none" spc="0" normalizeH="0" noProof="0" dirty="0" smtClean="0">
                <a:ln>
                  <a:noFill/>
                </a:ln>
                <a:solidFill>
                  <a:schemeClr val="tx1"/>
                </a:solidFill>
                <a:effectLst/>
                <a:uLnTx/>
                <a:uFillTx/>
                <a:latin typeface="Arial" panose="020B0604020202020204" pitchFamily="34" charset="0"/>
                <a:cs typeface="Arial" panose="020B0604020202020204" pitchFamily="34" charset="0"/>
              </a:rPr>
              <a:t> précédent </a:t>
            </a:r>
            <a:r>
              <a:rPr kumimoji="0" lang="fr-FR" sz="1200" i="0" u="none" strike="noStrike" kern="1200" cap="none" spc="0" normalizeH="0" baseline="0" noProof="0" dirty="0" smtClean="0">
                <a:ln>
                  <a:noFill/>
                </a:ln>
                <a:solidFill>
                  <a:schemeClr val="tx1"/>
                </a:solidFill>
                <a:effectLst/>
                <a:uLnTx/>
                <a:uFillTx/>
                <a:latin typeface="Arial" panose="020B0604020202020204" pitchFamily="34" charset="0"/>
                <a:cs typeface="Arial" panose="020B0604020202020204" pitchFamily="34" charset="0"/>
              </a:rPr>
              <a:t>et reçoit une</a:t>
            </a:r>
            <a:r>
              <a:rPr kumimoji="0" lang="fr-FR" sz="1200" i="0" u="none" strike="noStrike" kern="1200" cap="none" spc="0" normalizeH="0" noProof="0" dirty="0" smtClean="0">
                <a:ln>
                  <a:noFill/>
                </a:ln>
                <a:solidFill>
                  <a:schemeClr val="tx1"/>
                </a:solidFill>
                <a:effectLst/>
                <a:uLnTx/>
                <a:uFillTx/>
                <a:latin typeface="Arial" panose="020B0604020202020204" pitchFamily="34" charset="0"/>
                <a:cs typeface="Arial" panose="020B0604020202020204" pitchFamily="34" charset="0"/>
              </a:rPr>
              <a:t> adhésion variable pour des raisons similaires. Certains par exemple, favorables à une délégation rattachée au ministre, sont moins favorables à une délégation rattachée au SG. Par ailleurs la pertinence du rattachement proposé, de nature à complexifier l’organisation du SG, </a:t>
            </a:r>
            <a:r>
              <a:rPr lang="fr-FR" sz="1200" dirty="0">
                <a:solidFill>
                  <a:schemeClr val="tx1"/>
                </a:solidFill>
                <a:latin typeface="Arial" panose="020B0604020202020204" pitchFamily="34" charset="0"/>
                <a:cs typeface="Arial" panose="020B0604020202020204" pitchFamily="34" charset="0"/>
              </a:rPr>
              <a:t>se </a:t>
            </a:r>
            <a:r>
              <a:rPr lang="fr-FR" sz="1200" dirty="0" smtClean="0">
                <a:solidFill>
                  <a:schemeClr val="tx1"/>
                </a:solidFill>
                <a:latin typeface="Arial" panose="020B0604020202020204" pitchFamily="34" charset="0"/>
                <a:cs typeface="Arial" panose="020B0604020202020204" pitchFamily="34" charset="0"/>
              </a:rPr>
              <a:t>pose, outre le risque d’une perte </a:t>
            </a:r>
            <a:r>
              <a:rPr lang="fr-FR" sz="1200" dirty="0">
                <a:solidFill>
                  <a:schemeClr val="tx1"/>
                </a:solidFill>
                <a:latin typeface="Arial" panose="020B0604020202020204" pitchFamily="34" charset="0"/>
                <a:cs typeface="Arial" panose="020B0604020202020204" pitchFamily="34" charset="0"/>
              </a:rPr>
              <a:t>de synergie entre les compétences juridiques et </a:t>
            </a:r>
            <a:r>
              <a:rPr lang="fr-FR" sz="1200" dirty="0" smtClean="0">
                <a:solidFill>
                  <a:schemeClr val="tx1"/>
                </a:solidFill>
                <a:latin typeface="Arial" panose="020B0604020202020204" pitchFamily="34" charset="0"/>
                <a:cs typeface="Arial" panose="020B0604020202020204" pitchFamily="34" charset="0"/>
              </a:rPr>
              <a:t>communautaires </a:t>
            </a:r>
            <a:r>
              <a:rPr lang="fr-FR" sz="1200" dirty="0">
                <a:solidFill>
                  <a:schemeClr val="tx1"/>
                </a:solidFill>
                <a:latin typeface="Arial" panose="020B0604020202020204" pitchFamily="34" charset="0"/>
                <a:cs typeface="Arial" panose="020B0604020202020204" pitchFamily="34" charset="0"/>
              </a:rPr>
              <a:t>aujourd’hui rassemblées au sein du SAJI</a:t>
            </a:r>
          </a:p>
          <a:p>
            <a:pPr marR="0" lvl="0" algn="just" defTabSz="914400" rtl="0" eaLnBrk="1" fontAlgn="auto" latinLnBrk="0" hangingPunct="1">
              <a:lnSpc>
                <a:spcPts val="1900"/>
              </a:lnSpc>
              <a:spcBef>
                <a:spcPts val="0"/>
              </a:spcBef>
              <a:spcAft>
                <a:spcPts val="1200"/>
              </a:spcAft>
              <a:buClr>
                <a:srgbClr val="578ED1">
                  <a:lumMod val="75000"/>
                </a:srgbClr>
              </a:buClr>
              <a:buSzTx/>
              <a:tabLst/>
              <a:defRPr/>
            </a:pPr>
            <a:endParaRPr kumimoji="0" lang="fr-FR" sz="120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endParaRPr>
          </a:p>
        </p:txBody>
      </p:sp>
      <p:sp>
        <p:nvSpPr>
          <p:cNvPr id="6" name="Rectangle 5"/>
          <p:cNvSpPr/>
          <p:nvPr/>
        </p:nvSpPr>
        <p:spPr>
          <a:xfrm>
            <a:off x="531962" y="4954385"/>
            <a:ext cx="8102734"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6225" marR="0" lvl="0" indent="-276225" algn="l" defTabSz="914400" rtl="0" eaLnBrk="1" fontAlgn="auto" latinLnBrk="0" hangingPunct="1">
              <a:lnSpc>
                <a:spcPts val="1900"/>
              </a:lnSpc>
              <a:spcBef>
                <a:spcPts val="0"/>
              </a:spcBef>
              <a:spcAft>
                <a:spcPts val="1200"/>
              </a:spcAft>
              <a:buClr>
                <a:srgbClr val="578ED1">
                  <a:lumMod val="75000"/>
                </a:srgbClr>
              </a:buClr>
              <a:buSzTx/>
              <a:buFont typeface="Arial" panose="020B0604020202020204" pitchFamily="34" charset="0"/>
              <a:buChar char="⁄"/>
              <a:tabLst/>
              <a:defRPr/>
            </a:pPr>
            <a:r>
              <a:rPr kumimoji="0" lang="fr-FR" sz="1400" b="1" i="0" u="none" strike="noStrike" kern="1200" cap="none" spc="0" normalizeH="0" baseline="0" noProof="0" dirty="0">
                <a:ln>
                  <a:noFill/>
                </a:ln>
                <a:solidFill>
                  <a:srgbClr val="578ED1">
                    <a:lumMod val="75000"/>
                  </a:srgbClr>
                </a:solidFill>
                <a:effectLst/>
                <a:uLnTx/>
                <a:uFillTx/>
                <a:latin typeface="Arial" panose="020B0604020202020204" pitchFamily="34" charset="0"/>
                <a:ea typeface="+mn-ea"/>
                <a:cs typeface="Arial" panose="020B0604020202020204" pitchFamily="34" charset="0"/>
              </a:rPr>
              <a:t>Prérequis nécessaires à la mise en œuvre du scénario:</a:t>
            </a:r>
          </a:p>
          <a:p>
            <a:pPr marL="276225" marR="0" lvl="0" indent="-276225" algn="l" defTabSz="914400" rtl="0" eaLnBrk="1" fontAlgn="auto" latinLnBrk="0" hangingPunct="1">
              <a:lnSpc>
                <a:spcPts val="1900"/>
              </a:lnSpc>
              <a:spcBef>
                <a:spcPts val="0"/>
              </a:spcBef>
              <a:spcAft>
                <a:spcPts val="300"/>
              </a:spcAft>
              <a:buClr>
                <a:srgbClr val="578ED1">
                  <a:lumMod val="75000"/>
                </a:srgbClr>
              </a:buClr>
              <a:buSzTx/>
              <a:buFont typeface="Arial" panose="020B0604020202020204" pitchFamily="34" charset="0"/>
              <a:buChar char="•"/>
              <a:tabLst/>
              <a:defRPr/>
            </a:pPr>
            <a:r>
              <a:rPr kumimoji="0" lang="fr-FR" sz="12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Réforme</a:t>
            </a:r>
            <a:r>
              <a:rPr kumimoji="0" lang="fr-FR" sz="1200" b="0" i="0" u="none" strike="noStrike" kern="1200" cap="none" spc="0" normalizeH="0" noProof="0" dirty="0" smtClean="0">
                <a:ln>
                  <a:noFill/>
                </a:ln>
                <a:solidFill>
                  <a:prstClr val="black"/>
                </a:solidFill>
                <a:effectLst/>
                <a:uLnTx/>
                <a:uFillTx/>
                <a:latin typeface="Arial" panose="020B0604020202020204" pitchFamily="34" charset="0"/>
                <a:ea typeface="+mn-ea"/>
                <a:cs typeface="Arial" panose="020B0604020202020204" pitchFamily="34" charset="0"/>
              </a:rPr>
              <a:t> de l’organisation du SG et </a:t>
            </a:r>
            <a:r>
              <a:rPr lang="fr-FR" sz="1200" dirty="0" smtClean="0">
                <a:solidFill>
                  <a:prstClr val="black"/>
                </a:solidFill>
                <a:latin typeface="Arial" panose="020B0604020202020204" pitchFamily="34" charset="0"/>
                <a:cs typeface="Arial" panose="020B0604020202020204" pitchFamily="34" charset="0"/>
              </a:rPr>
              <a:t>et répartition des effectifs des</a:t>
            </a:r>
            <a:r>
              <a:rPr kumimoji="0" lang="fr-FR" sz="1200" b="0" i="0" u="none" strike="noStrike" kern="1200" cap="none" spc="0" normalizeH="0" noProof="0" dirty="0" smtClean="0">
                <a:ln>
                  <a:noFill/>
                </a:ln>
                <a:solidFill>
                  <a:prstClr val="black"/>
                </a:solidFill>
                <a:effectLst/>
                <a:uLnTx/>
                <a:uFillTx/>
                <a:latin typeface="Arial" panose="020B0604020202020204" pitchFamily="34" charset="0"/>
                <a:ea typeface="+mn-ea"/>
                <a:cs typeface="Arial" panose="020B0604020202020204" pitchFamily="34" charset="0"/>
              </a:rPr>
              <a:t> services de coordination européens et internationaux des DG entre le SG et les services métiers des DG</a:t>
            </a: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76225" marR="0" lvl="0" indent="-276225" algn="l" defTabSz="914400" rtl="0" eaLnBrk="1" fontAlgn="auto" latinLnBrk="0" hangingPunct="1">
              <a:lnSpc>
                <a:spcPts val="1900"/>
              </a:lnSpc>
              <a:spcBef>
                <a:spcPts val="0"/>
              </a:spcBef>
              <a:spcAft>
                <a:spcPts val="300"/>
              </a:spcAft>
              <a:buClr>
                <a:srgbClr val="578ED1">
                  <a:lumMod val="75000"/>
                </a:srgbClr>
              </a:buClr>
              <a:buSzTx/>
              <a:buFont typeface="Arial" panose="020B0604020202020204" pitchFamily="34" charset="0"/>
              <a:buChar char="•"/>
              <a:tabLst/>
              <a:defRPr/>
            </a:pPr>
            <a:endParaRPr kumimoji="0" lang="fr-FR"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320710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24691" y="5765207"/>
            <a:ext cx="8304593" cy="1030637"/>
          </a:xfrm>
        </p:spPr>
        <p:txBody>
          <a:bodyPr>
            <a:normAutofit fontScale="25000" lnSpcReduction="20000"/>
          </a:bodyPr>
          <a:lstStyle/>
          <a:p>
            <a:pPr marL="0" lvl="0" indent="0">
              <a:spcBef>
                <a:spcPts val="0"/>
              </a:spcBef>
              <a:spcAft>
                <a:spcPts val="1200"/>
              </a:spcAft>
              <a:buClr>
                <a:srgbClr val="578ED1">
                  <a:lumMod val="75000"/>
                </a:srgbClr>
              </a:buClr>
              <a:buNone/>
            </a:pPr>
            <a:r>
              <a:rPr lang="fr-FR" sz="4800" dirty="0" smtClean="0"/>
              <a:t>Facteurs clés de succès :</a:t>
            </a:r>
          </a:p>
          <a:p>
            <a:pPr lvl="0">
              <a:spcBef>
                <a:spcPts val="0"/>
              </a:spcBef>
              <a:spcAft>
                <a:spcPts val="1200"/>
              </a:spcAft>
              <a:buClr>
                <a:srgbClr val="578ED1">
                  <a:lumMod val="75000"/>
                </a:srgbClr>
              </a:buClr>
              <a:buFont typeface="Arial" panose="020B0604020202020204" pitchFamily="34" charset="0"/>
              <a:buChar char="•"/>
            </a:pPr>
            <a:r>
              <a:rPr lang="fr-FR" sz="4000" dirty="0" smtClean="0">
                <a:solidFill>
                  <a:schemeClr val="tx1"/>
                </a:solidFill>
              </a:rPr>
              <a:t>Créer </a:t>
            </a:r>
            <a:r>
              <a:rPr lang="fr-FR" sz="4000" dirty="0">
                <a:solidFill>
                  <a:schemeClr val="tx1"/>
                </a:solidFill>
              </a:rPr>
              <a:t>les conditions d’un lien étroit avec les services métiers des </a:t>
            </a:r>
            <a:r>
              <a:rPr lang="fr-FR" sz="4000" dirty="0" smtClean="0">
                <a:solidFill>
                  <a:schemeClr val="tx1"/>
                </a:solidFill>
              </a:rPr>
              <a:t>DG</a:t>
            </a:r>
          </a:p>
          <a:p>
            <a:pPr lvl="0">
              <a:spcBef>
                <a:spcPts val="0"/>
              </a:spcBef>
              <a:spcAft>
                <a:spcPts val="1200"/>
              </a:spcAft>
              <a:buClr>
                <a:srgbClr val="578ED1">
                  <a:lumMod val="75000"/>
                </a:srgbClr>
              </a:buClr>
              <a:buFont typeface="Arial" panose="020B0604020202020204" pitchFamily="34" charset="0"/>
              <a:buChar char="•"/>
            </a:pPr>
            <a:r>
              <a:rPr lang="fr-FR" sz="4000" dirty="0" smtClean="0">
                <a:solidFill>
                  <a:schemeClr val="tx1"/>
                </a:solidFill>
              </a:rPr>
              <a:t>Reconfigurer l’organisation du secrétariat général (SAJI)</a:t>
            </a:r>
            <a:endParaRPr lang="fr-FR" sz="4000" dirty="0">
              <a:solidFill>
                <a:schemeClr val="tx1"/>
              </a:solidFill>
            </a:endParaRPr>
          </a:p>
          <a:p>
            <a:pPr>
              <a:spcBef>
                <a:spcPts val="0"/>
              </a:spcBef>
              <a:spcAft>
                <a:spcPts val="1200"/>
              </a:spcAft>
            </a:pPr>
            <a:endParaRPr lang="fr-FR" sz="1800" dirty="0" smtClean="0"/>
          </a:p>
          <a:p>
            <a:pPr marL="0" indent="0">
              <a:buNone/>
            </a:pPr>
            <a:endParaRPr lang="fr-FR" dirty="0"/>
          </a:p>
        </p:txBody>
      </p:sp>
      <p:sp>
        <p:nvSpPr>
          <p:cNvPr id="3" name="Titre 2"/>
          <p:cNvSpPr>
            <a:spLocks noGrp="1"/>
          </p:cNvSpPr>
          <p:nvPr>
            <p:ph type="title"/>
          </p:nvPr>
        </p:nvSpPr>
        <p:spPr>
          <a:xfrm>
            <a:off x="612183" y="764471"/>
            <a:ext cx="8134941" cy="635044"/>
          </a:xfrm>
        </p:spPr>
        <p:txBody>
          <a:bodyPr>
            <a:normAutofit fontScale="90000"/>
          </a:bodyPr>
          <a:lstStyle/>
          <a:p>
            <a:pPr lvl="0">
              <a:lnSpc>
                <a:spcPct val="100000"/>
              </a:lnSpc>
              <a:spcBef>
                <a:spcPct val="20000"/>
              </a:spcBef>
            </a:pPr>
            <a:r>
              <a:rPr lang="fr-FR" sz="1700" b="1" dirty="0" smtClean="0">
                <a:solidFill>
                  <a:prstClr val="black"/>
                </a:solidFill>
              </a:rPr>
              <a:t>Scénario </a:t>
            </a:r>
            <a:r>
              <a:rPr lang="fr-FR" sz="1400" b="1" dirty="0" smtClean="0">
                <a:solidFill>
                  <a:prstClr val="black"/>
                </a:solidFill>
              </a:rPr>
              <a:t>5: Création </a:t>
            </a:r>
            <a:r>
              <a:rPr lang="fr-FR" sz="1400" b="1" dirty="0">
                <a:solidFill>
                  <a:prstClr val="black"/>
                </a:solidFill>
              </a:rPr>
              <a:t>d’une délégation aux affaires européennes et internationales sous l’autorité du SG intégrant une partie des agents des services européens et internationaux des </a:t>
            </a:r>
            <a:r>
              <a:rPr lang="fr-FR" sz="1400" b="1" dirty="0" smtClean="0">
                <a:solidFill>
                  <a:prstClr val="black"/>
                </a:solidFill>
              </a:rPr>
              <a:t>DG</a:t>
            </a:r>
            <a:r>
              <a:rPr lang="fr-FR" sz="1400" dirty="0" smtClean="0">
                <a:solidFill>
                  <a:prstClr val="black"/>
                </a:solidFill>
              </a:rPr>
              <a:t>.</a:t>
            </a: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509838658"/>
              </p:ext>
            </p:extLst>
          </p:nvPr>
        </p:nvGraphicFramePr>
        <p:xfrm>
          <a:off x="124691" y="1508165"/>
          <a:ext cx="8839200" cy="4651292"/>
        </p:xfrm>
        <a:graphic>
          <a:graphicData uri="http://schemas.openxmlformats.org/drawingml/2006/table">
            <a:tbl>
              <a:tblPr firstRow="1" bandRow="1">
                <a:tableStyleId>{B301B821-A1FF-4177-AEE7-76D212191A09}</a:tableStyleId>
              </a:tblPr>
              <a:tblGrid>
                <a:gridCol w="2161309">
                  <a:extLst>
                    <a:ext uri="{9D8B030D-6E8A-4147-A177-3AD203B41FA5}">
                      <a16:colId xmlns:a16="http://schemas.microsoft.com/office/drawing/2014/main" val="4293603628"/>
                    </a:ext>
                  </a:extLst>
                </a:gridCol>
                <a:gridCol w="3731491">
                  <a:extLst>
                    <a:ext uri="{9D8B030D-6E8A-4147-A177-3AD203B41FA5}">
                      <a16:colId xmlns:a16="http://schemas.microsoft.com/office/drawing/2014/main" val="1912413147"/>
                    </a:ext>
                  </a:extLst>
                </a:gridCol>
                <a:gridCol w="2946400">
                  <a:extLst>
                    <a:ext uri="{9D8B030D-6E8A-4147-A177-3AD203B41FA5}">
                      <a16:colId xmlns:a16="http://schemas.microsoft.com/office/drawing/2014/main" val="3363531011"/>
                    </a:ext>
                  </a:extLst>
                </a:gridCol>
              </a:tblGrid>
              <a:tr h="399306">
                <a:tc>
                  <a:txBody>
                    <a:bodyPr/>
                    <a:lstStyle/>
                    <a:p>
                      <a:pPr algn="ctr"/>
                      <a:endParaRPr lang="fr-FR" sz="1400" dirty="0"/>
                    </a:p>
                  </a:txBody>
                  <a:tcPr anchor="ctr"/>
                </a:tc>
                <a:tc>
                  <a:txBody>
                    <a:bodyPr/>
                    <a:lstStyle/>
                    <a:p>
                      <a:pPr algn="ctr"/>
                      <a:r>
                        <a:rPr lang="fr-FR" sz="1400" dirty="0" smtClean="0"/>
                        <a:t>Opportunités</a:t>
                      </a:r>
                      <a:r>
                        <a:rPr lang="fr-FR" sz="1400" baseline="0" dirty="0" smtClean="0"/>
                        <a:t> et a</a:t>
                      </a:r>
                      <a:r>
                        <a:rPr lang="fr-FR" sz="1400" dirty="0" smtClean="0"/>
                        <a:t>vantages</a:t>
                      </a:r>
                      <a:endParaRPr lang="fr-FR" sz="14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400" dirty="0" smtClean="0"/>
                        <a:t>Limites</a:t>
                      </a:r>
                      <a:r>
                        <a:rPr lang="fr-FR" sz="1400" baseline="0" dirty="0" smtClean="0"/>
                        <a:t> et ampleur du changement</a:t>
                      </a:r>
                      <a:endParaRPr lang="fr-FR" sz="1400" dirty="0"/>
                    </a:p>
                  </a:txBody>
                  <a:tcPr anchor="ctr"/>
                </a:tc>
                <a:extLst>
                  <a:ext uri="{0D108BD9-81ED-4DB2-BD59-A6C34878D82A}">
                    <a16:rowId xmlns:a16="http://schemas.microsoft.com/office/drawing/2014/main" val="3567762728"/>
                  </a:ext>
                </a:extLst>
              </a:tr>
              <a:tr h="598960">
                <a:tc>
                  <a:txBody>
                    <a:bodyPr/>
                    <a:lstStyle/>
                    <a:p>
                      <a:pPr marL="0" indent="0" algn="l">
                        <a:buFont typeface="Arial" panose="020B0604020202020204" pitchFamily="34" charset="0"/>
                        <a:buNone/>
                      </a:pPr>
                      <a:r>
                        <a:rPr lang="fr-FR" sz="1200" b="1" i="0" dirty="0">
                          <a:solidFill>
                            <a:schemeClr val="tx1"/>
                          </a:solidFill>
                        </a:rPr>
                        <a:t>Impacts sur la qualité du service rendu</a:t>
                      </a:r>
                    </a:p>
                  </a:txBody>
                  <a:tcPr anchor="ctr">
                    <a:lnR w="12700" cap="flat" cmpd="sng" algn="ctr">
                      <a:solidFill>
                        <a:schemeClr val="accent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200" b="0" i="1" u="none" strike="noStrike" kern="1200" cap="none" spc="0" normalizeH="0" baseline="0" noProof="0" dirty="0" smtClean="0">
                          <a:ln>
                            <a:noFill/>
                          </a:ln>
                          <a:solidFill>
                            <a:prstClr val="black"/>
                          </a:solidFill>
                          <a:effectLst/>
                          <a:uLnTx/>
                          <a:uFillTx/>
                          <a:latin typeface="+mn-lt"/>
                          <a:ea typeface="+mn-ea"/>
                          <a:cs typeface="+mn-cs"/>
                        </a:rPr>
                        <a:t>Meilleure taille critique du service européen et international du MC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200" b="0" i="1" u="none" strike="noStrike" kern="1200" cap="none" spc="0" normalizeH="0" baseline="0" noProof="0" dirty="0" smtClean="0">
                          <a:ln>
                            <a:noFill/>
                          </a:ln>
                          <a:solidFill>
                            <a:prstClr val="black"/>
                          </a:solidFill>
                          <a:effectLst/>
                          <a:uLnTx/>
                          <a:uFillTx/>
                          <a:latin typeface="+mn-lt"/>
                          <a:ea typeface="+mn-ea"/>
                          <a:cs typeface="+mn-cs"/>
                        </a:rPr>
                        <a:t>Meilleure visibilité interne et externe, en particulier vis-à-vis du MEAE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200" b="0" i="1" u="none" strike="noStrike" kern="1200" cap="none" spc="0" normalizeH="0" baseline="0" noProof="0" dirty="0" smtClean="0">
                          <a:ln>
                            <a:noFill/>
                          </a:ln>
                          <a:solidFill>
                            <a:prstClr val="black"/>
                          </a:solidFill>
                          <a:effectLst/>
                          <a:uLnTx/>
                          <a:uFillTx/>
                          <a:latin typeface="+mn-lt"/>
                          <a:ea typeface="+mn-ea"/>
                          <a:cs typeface="+mn-cs"/>
                        </a:rPr>
                        <a:t>Meilleure coordination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200" b="0" i="1" u="none" strike="noStrike" kern="1200" cap="none" spc="0" normalizeH="0" baseline="0" noProof="0" dirty="0" smtClean="0">
                          <a:ln>
                            <a:noFill/>
                          </a:ln>
                          <a:solidFill>
                            <a:prstClr val="black"/>
                          </a:solidFill>
                          <a:effectLst/>
                          <a:uLnTx/>
                          <a:uFillTx/>
                          <a:latin typeface="+mn-lt"/>
                          <a:ea typeface="+mn-ea"/>
                          <a:cs typeface="+mn-cs"/>
                        </a:rPr>
                        <a:t>Mutualisations possibles.</a:t>
                      </a:r>
                    </a:p>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200" b="0" i="1" u="none" strike="noStrike" kern="1200" cap="none" spc="0" normalizeH="0" baseline="0" noProof="0" dirty="0" smtClean="0">
                          <a:ln>
                            <a:noFill/>
                          </a:ln>
                          <a:solidFill>
                            <a:prstClr val="black"/>
                          </a:solidFill>
                          <a:effectLst/>
                          <a:uLnTx/>
                          <a:uFillTx/>
                          <a:latin typeface="+mn-lt"/>
                          <a:ea typeface="+mn-ea"/>
                          <a:cs typeface="+mn-cs"/>
                        </a:rPr>
                        <a:t>Complexification induite  dans l’organisation du SG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200" b="0" i="1" u="none" strike="noStrike" kern="1200" cap="none" spc="0" normalizeH="0" baseline="0" noProof="0" dirty="0" smtClean="0">
                          <a:ln>
                            <a:noFill/>
                          </a:ln>
                          <a:solidFill>
                            <a:prstClr val="black"/>
                          </a:solidFill>
                          <a:effectLst/>
                          <a:uLnTx/>
                          <a:uFillTx/>
                          <a:latin typeface="+mn-lt"/>
                          <a:ea typeface="+mn-ea"/>
                          <a:cs typeface="+mn-cs"/>
                        </a:rPr>
                        <a:t>Perte de synergie entre les compétences juridiques et communautaires aujourd’hui rassemblées au sein du SAJI</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fr-FR" sz="1200" b="0" i="1" u="none" strike="noStrike" kern="1200" cap="none" spc="0" normalizeH="0" baseline="0" noProof="0" dirty="0" smtClean="0">
                        <a:ln>
                          <a:noFill/>
                        </a:ln>
                        <a:solidFill>
                          <a:prstClr val="black"/>
                        </a:solidFill>
                        <a:effectLst/>
                        <a:uLnTx/>
                        <a:uFillTx/>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269321578"/>
                  </a:ext>
                </a:extLst>
              </a:tr>
              <a:tr h="598960">
                <a:tc>
                  <a:txBody>
                    <a:bodyPr/>
                    <a:lstStyle/>
                    <a:p>
                      <a:pPr marL="0" indent="0" algn="l">
                        <a:buFont typeface="Arial" panose="020B0604020202020204" pitchFamily="34" charset="0"/>
                        <a:buNone/>
                      </a:pPr>
                      <a:r>
                        <a:rPr lang="fr-FR" sz="1200" b="1" i="0" dirty="0">
                          <a:solidFill>
                            <a:schemeClr val="tx1"/>
                          </a:solidFill>
                        </a:rPr>
                        <a:t>Impacts </a:t>
                      </a:r>
                      <a:r>
                        <a:rPr lang="fr-FR" sz="1200" b="1" i="0" baseline="0" dirty="0">
                          <a:solidFill>
                            <a:schemeClr val="tx1"/>
                          </a:solidFill>
                        </a:rPr>
                        <a:t>sur les effectifs (quantitatifs et qualitatifs)</a:t>
                      </a:r>
                      <a:endParaRPr lang="fr-FR" sz="1200" b="1" i="0" dirty="0">
                        <a:solidFill>
                          <a:schemeClr val="tx1"/>
                        </a:solidFill>
                      </a:endParaRPr>
                    </a:p>
                  </a:txBody>
                  <a:tcPr anchor="ctr">
                    <a:lnR w="12700" cap="flat" cmpd="sng" algn="ctr">
                      <a:solidFill>
                        <a:schemeClr val="accent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200" b="0" i="1" u="none" strike="noStrike" kern="1200" cap="none" spc="0" normalizeH="0" baseline="0" noProof="0" dirty="0" smtClean="0">
                          <a:ln>
                            <a:noFill/>
                          </a:ln>
                          <a:solidFill>
                            <a:prstClr val="black"/>
                          </a:solidFill>
                          <a:effectLst/>
                          <a:uLnTx/>
                          <a:uFillTx/>
                          <a:latin typeface="+mn-lt"/>
                          <a:ea typeface="+mn-ea"/>
                          <a:cs typeface="+mn-cs"/>
                        </a:rPr>
                        <a:t>Pas d’accroissements d’effectifs en raison des redéploiements induits par ce scénario.</a:t>
                      </a:r>
                      <a:endParaRPr kumimoji="0" lang="fr-FR" sz="1200" b="0" i="1" u="none" strike="noStrike" kern="1200" cap="none" spc="0" normalizeH="0" baseline="0" noProof="0" dirty="0">
                        <a:ln>
                          <a:noFill/>
                        </a:ln>
                        <a:solidFill>
                          <a:prstClr val="black"/>
                        </a:solidFill>
                        <a:effectLst/>
                        <a:uLnTx/>
                        <a:uFillTx/>
                        <a:latin typeface="+mn-lt"/>
                        <a:ea typeface="+mn-ea"/>
                        <a:cs typeface="+mn-cs"/>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0" indent="0">
                        <a:buFont typeface="Arial" panose="020B0604020202020204" pitchFamily="34" charset="0"/>
                        <a:buNone/>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718721583"/>
                  </a:ext>
                </a:extLst>
              </a:tr>
              <a:tr h="838543">
                <a:tc>
                  <a:txBody>
                    <a:bodyPr/>
                    <a:lstStyle/>
                    <a:p>
                      <a:pPr marL="0" indent="0" algn="l">
                        <a:buFont typeface="Arial" panose="020B0604020202020204" pitchFamily="34" charset="0"/>
                        <a:buNone/>
                      </a:pPr>
                      <a:r>
                        <a:rPr lang="fr-FR" sz="1200" b="1" i="0" dirty="0">
                          <a:solidFill>
                            <a:schemeClr val="tx1"/>
                          </a:solidFill>
                        </a:rPr>
                        <a:t>Impact</a:t>
                      </a:r>
                      <a:r>
                        <a:rPr lang="fr-FR" sz="1200" b="1" i="0" baseline="0" dirty="0">
                          <a:solidFill>
                            <a:schemeClr val="tx1"/>
                          </a:solidFill>
                        </a:rPr>
                        <a:t> sur les moyens financiers dédiés à la fonction</a:t>
                      </a:r>
                      <a:endParaRPr lang="fr-FR" sz="1200" b="1" i="0" dirty="0">
                        <a:solidFill>
                          <a:schemeClr val="tx1"/>
                        </a:solidFill>
                      </a:endParaRP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5684353"/>
                  </a:ext>
                </a:extLst>
              </a:tr>
              <a:tr h="501069">
                <a:tc>
                  <a:txBody>
                    <a:bodyPr/>
                    <a:lstStyle/>
                    <a:p>
                      <a:pPr marL="0" indent="0" algn="l">
                        <a:buFont typeface="Arial" panose="020B0604020202020204" pitchFamily="34" charset="0"/>
                        <a:buNone/>
                      </a:pPr>
                      <a:r>
                        <a:rPr lang="fr-FR" sz="1200" b="1" i="0" dirty="0">
                          <a:solidFill>
                            <a:schemeClr val="tx1"/>
                          </a:solidFill>
                        </a:rPr>
                        <a:t>Coûts de transition</a:t>
                      </a: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r>
                        <a:rPr lang="fr-FR" sz="1200" i="1" dirty="0" smtClean="0">
                          <a:solidFill>
                            <a:schemeClr val="tx1"/>
                          </a:solidFill>
                        </a:rPr>
                        <a:t>Nécessité d’accompagner la réorganisation</a:t>
                      </a:r>
                    </a:p>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339020668"/>
                  </a:ext>
                </a:extLst>
              </a:tr>
              <a:tr h="501069">
                <a:tc>
                  <a:txBody>
                    <a:bodyPr/>
                    <a:lstStyle/>
                    <a:p>
                      <a:pPr marL="0" indent="0">
                        <a:buFont typeface="Arial" panose="020B0604020202020204" pitchFamily="34" charset="0"/>
                        <a:buNone/>
                      </a:pPr>
                      <a:r>
                        <a:rPr lang="fr-FR" sz="1200" dirty="0">
                          <a:solidFill>
                            <a:schemeClr val="tx1"/>
                          </a:solidFill>
                        </a:rPr>
                        <a:t>…</a:t>
                      </a: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739373207"/>
                  </a:ext>
                </a:extLst>
              </a:tr>
            </a:tbl>
          </a:graphicData>
        </a:graphic>
      </p:graphicFrame>
    </p:spTree>
    <p:extLst>
      <p:ext uri="{BB962C8B-B14F-4D97-AF65-F5344CB8AC3E}">
        <p14:creationId xmlns:p14="http://schemas.microsoft.com/office/powerpoint/2010/main" val="1339936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623887" y="972290"/>
            <a:ext cx="8123238" cy="569345"/>
          </a:xfrm>
        </p:spPr>
        <p:txBody>
          <a:bodyPr>
            <a:normAutofit fontScale="90000"/>
          </a:bodyPr>
          <a:lstStyle/>
          <a:p>
            <a:pPr marL="342900" lvl="0" indent="-342900">
              <a:lnSpc>
                <a:spcPct val="100000"/>
              </a:lnSpc>
              <a:spcBef>
                <a:spcPct val="20000"/>
              </a:spcBef>
              <a:buFont typeface="Arial" panose="020B0604020202020204" pitchFamily="34" charset="0"/>
              <a:buChar char="•"/>
            </a:pPr>
            <a:r>
              <a:rPr lang="fr-FR" sz="1700" b="1" dirty="0" smtClean="0">
                <a:solidFill>
                  <a:prstClr val="black"/>
                </a:solidFill>
                <a:ea typeface="+mn-ea"/>
              </a:rPr>
              <a:t>Scénario</a:t>
            </a:r>
            <a:r>
              <a:rPr lang="fr-FR" sz="1600" b="1" dirty="0" smtClean="0"/>
              <a:t> 6 </a:t>
            </a:r>
            <a:r>
              <a:rPr lang="fr-FR" sz="1600" b="1" dirty="0"/>
              <a:t>:Suppression de la compétence communautaire au sein du SG et transfert vers les DG</a:t>
            </a:r>
            <a:endParaRPr lang="fr-FR" sz="1600" dirty="0">
              <a:solidFill>
                <a:srgbClr val="FF0000"/>
              </a:solidFill>
            </a:endParaRPr>
          </a:p>
        </p:txBody>
      </p:sp>
      <p:sp>
        <p:nvSpPr>
          <p:cNvPr id="4" name="Rectangle 3"/>
          <p:cNvSpPr/>
          <p:nvPr/>
        </p:nvSpPr>
        <p:spPr>
          <a:xfrm>
            <a:off x="480447" y="1541635"/>
            <a:ext cx="8189039" cy="11395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6225" marR="0" lvl="0" indent="-276225" algn="l" defTabSz="914400" rtl="0" eaLnBrk="1" fontAlgn="auto" latinLnBrk="0" hangingPunct="1">
              <a:lnSpc>
                <a:spcPts val="1900"/>
              </a:lnSpc>
              <a:spcBef>
                <a:spcPts val="0"/>
              </a:spcBef>
              <a:spcAft>
                <a:spcPts val="1200"/>
              </a:spcAft>
              <a:buClr>
                <a:srgbClr val="578ED1">
                  <a:lumMod val="75000"/>
                </a:srgbClr>
              </a:buClr>
              <a:buSzTx/>
              <a:buFont typeface="Arial" panose="020B0604020202020204" pitchFamily="34" charset="0"/>
              <a:buChar char="⁄"/>
              <a:tabLst/>
              <a:defRPr/>
            </a:pPr>
            <a:r>
              <a:rPr kumimoji="0" lang="fr-FR" sz="1400" b="1" i="0" u="none" strike="noStrike" kern="1200" cap="none" spc="0" normalizeH="0" baseline="0" noProof="0" dirty="0">
                <a:ln>
                  <a:noFill/>
                </a:ln>
                <a:solidFill>
                  <a:srgbClr val="578ED1">
                    <a:lumMod val="75000"/>
                  </a:srgbClr>
                </a:solidFill>
                <a:effectLst/>
                <a:uLnTx/>
                <a:uFillTx/>
                <a:latin typeface="Arial" panose="020B0604020202020204" pitchFamily="34" charset="0"/>
                <a:ea typeface="+mn-ea"/>
                <a:cs typeface="Arial" panose="020B0604020202020204" pitchFamily="34" charset="0"/>
              </a:rPr>
              <a:t>Description </a:t>
            </a:r>
            <a:r>
              <a:rPr kumimoji="0" lang="fr-FR" sz="1400" b="1" i="0" u="none" strike="noStrike" kern="1200" cap="none" spc="0" normalizeH="0" baseline="0" noProof="0" dirty="0" smtClean="0">
                <a:ln>
                  <a:noFill/>
                </a:ln>
                <a:solidFill>
                  <a:srgbClr val="578ED1">
                    <a:lumMod val="75000"/>
                  </a:srgbClr>
                </a:solidFill>
                <a:effectLst/>
                <a:uLnTx/>
                <a:uFillTx/>
                <a:latin typeface="Arial" panose="020B0604020202020204" pitchFamily="34" charset="0"/>
                <a:ea typeface="+mn-ea"/>
                <a:cs typeface="Arial" panose="020B0604020202020204" pitchFamily="34" charset="0"/>
              </a:rPr>
              <a:t>synthétique :</a:t>
            </a:r>
            <a:endParaRPr kumimoji="0" lang="fr-FR" sz="1400" b="1" i="0" u="none" strike="noStrike" kern="1200" cap="none" spc="0" normalizeH="0" baseline="0" noProof="0" dirty="0">
              <a:ln>
                <a:noFill/>
              </a:ln>
              <a:solidFill>
                <a:srgbClr val="578ED1">
                  <a:lumMod val="75000"/>
                </a:srgbClr>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300"/>
              </a:spcAft>
              <a:buClr>
                <a:srgbClr val="578ED1">
                  <a:lumMod val="75000"/>
                </a:srgbClr>
              </a:buClr>
              <a:buSzTx/>
              <a:buFontTx/>
              <a:buNone/>
              <a:tabLst/>
              <a:defRPr/>
            </a:pPr>
            <a:r>
              <a:rPr kumimoji="0" lang="fr-FR" sz="1000" b="0"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Ce scénario aurait pour objectif de</a:t>
            </a:r>
            <a:r>
              <a:rPr kumimoji="0" lang="fr-FR" sz="1000" b="0" i="0" u="none" strike="noStrike" kern="120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retirer la compétence communautaire à la SDAEI et de la transférer dans sa totalité aux DG. Celles-ci, au motif qu’elles sont au plus proches des services métiers, géreraient leurs propres dossiers et s’attribueraient à tour de rôle les dossiers à caractère transversal.</a:t>
            </a:r>
          </a:p>
          <a:p>
            <a:pPr marL="0" marR="0" lvl="0" indent="0" algn="l" defTabSz="914400" rtl="0" eaLnBrk="1" fontAlgn="auto" latinLnBrk="0" hangingPunct="1">
              <a:lnSpc>
                <a:spcPct val="100000"/>
              </a:lnSpc>
              <a:spcBef>
                <a:spcPts val="0"/>
              </a:spcBef>
              <a:spcAft>
                <a:spcPts val="300"/>
              </a:spcAft>
              <a:buClr>
                <a:srgbClr val="578ED1">
                  <a:lumMod val="75000"/>
                </a:srgbClr>
              </a:buClr>
              <a:buSzTx/>
              <a:buFontTx/>
              <a:buNone/>
              <a:tabLst/>
              <a:defRPr/>
            </a:pPr>
            <a:r>
              <a:rPr lang="fr-FR" sz="1000" baseline="0" dirty="0" smtClean="0">
                <a:solidFill>
                  <a:prstClr val="black"/>
                </a:solidFill>
                <a:latin typeface="Arial" panose="020B0604020202020204" pitchFamily="34" charset="0"/>
                <a:cs typeface="Arial" panose="020B0604020202020204" pitchFamily="34" charset="0"/>
              </a:rPr>
              <a:t>Dans ce scénario,</a:t>
            </a:r>
            <a:r>
              <a:rPr lang="fr-FR" sz="1000" dirty="0" smtClean="0">
                <a:solidFill>
                  <a:prstClr val="black"/>
                </a:solidFill>
                <a:latin typeface="Arial" panose="020B0604020202020204" pitchFamily="34" charset="0"/>
                <a:cs typeface="Arial" panose="020B0604020202020204" pitchFamily="34" charset="0"/>
              </a:rPr>
              <a:t> la fonction européenne bilatérale et internationale ne fait pas l’objet d’un traitement spécifique par rapport à l’existant.</a:t>
            </a:r>
            <a:endParaRPr kumimoji="0" lang="fr-FR" sz="1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5" name="Rectangle 4"/>
          <p:cNvSpPr/>
          <p:nvPr/>
        </p:nvSpPr>
        <p:spPr>
          <a:xfrm>
            <a:off x="623887" y="2814012"/>
            <a:ext cx="8045598" cy="10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6225" marR="0" lvl="0" indent="-276225" algn="l" defTabSz="914400" rtl="0" eaLnBrk="1" fontAlgn="auto" latinLnBrk="0" hangingPunct="1">
              <a:lnSpc>
                <a:spcPts val="1900"/>
              </a:lnSpc>
              <a:spcBef>
                <a:spcPts val="0"/>
              </a:spcBef>
              <a:spcAft>
                <a:spcPts val="1200"/>
              </a:spcAft>
              <a:buClr>
                <a:srgbClr val="578ED1">
                  <a:lumMod val="75000"/>
                </a:srgbClr>
              </a:buClr>
              <a:buSzTx/>
              <a:buFont typeface="Arial" panose="020B0604020202020204" pitchFamily="34" charset="0"/>
              <a:buChar char="⁄"/>
              <a:tabLst/>
              <a:defRPr/>
            </a:pPr>
            <a:r>
              <a:rPr kumimoji="0" lang="fr-FR" sz="1400" b="1" i="0" u="none" strike="noStrike" kern="1200" cap="none" spc="0" normalizeH="0" baseline="0" noProof="0" dirty="0">
                <a:ln>
                  <a:noFill/>
                </a:ln>
                <a:solidFill>
                  <a:srgbClr val="578ED1">
                    <a:lumMod val="75000"/>
                  </a:srgbClr>
                </a:solidFill>
                <a:effectLst/>
                <a:uLnTx/>
                <a:uFillTx/>
                <a:latin typeface="Arial" panose="020B0604020202020204" pitchFamily="34" charset="0"/>
                <a:ea typeface="+mn-ea"/>
                <a:cs typeface="Arial" panose="020B0604020202020204" pitchFamily="34" charset="0"/>
              </a:rPr>
              <a:t>Adhésion des membres du groupe de </a:t>
            </a:r>
            <a:r>
              <a:rPr kumimoji="0" lang="fr-FR" sz="1400" b="1" i="0" u="none" strike="noStrike" kern="1200" cap="none" spc="0" normalizeH="0" baseline="0" noProof="0" dirty="0" smtClean="0">
                <a:ln>
                  <a:noFill/>
                </a:ln>
                <a:solidFill>
                  <a:srgbClr val="578ED1">
                    <a:lumMod val="75000"/>
                  </a:srgbClr>
                </a:solidFill>
                <a:effectLst/>
                <a:uLnTx/>
                <a:uFillTx/>
                <a:latin typeface="Arial" panose="020B0604020202020204" pitchFamily="34" charset="0"/>
                <a:ea typeface="+mn-ea"/>
                <a:cs typeface="Arial" panose="020B0604020202020204" pitchFamily="34" charset="0"/>
              </a:rPr>
              <a:t>travail :</a:t>
            </a:r>
            <a:endParaRPr kumimoji="0" lang="fr-FR" sz="1400" b="1" i="0" u="none" strike="noStrike" kern="1200" cap="none" spc="0" normalizeH="0" baseline="0" noProof="0" dirty="0">
              <a:ln>
                <a:noFill/>
              </a:ln>
              <a:solidFill>
                <a:srgbClr val="578ED1">
                  <a:lumMod val="75000"/>
                </a:srgbClr>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300"/>
              </a:spcAft>
              <a:buClrTx/>
              <a:buSzTx/>
              <a:buFontTx/>
              <a:buNone/>
              <a:tabLst/>
              <a:defRPr/>
            </a:pPr>
            <a:r>
              <a:rPr kumimoji="0" lang="fr-FR" sz="1000" b="0" i="1" u="none" strike="noStrike" kern="1200" cap="none" spc="0" normalizeH="0" baseline="0" noProof="0" dirty="0" smtClean="0">
                <a:ln>
                  <a:noFill/>
                </a:ln>
                <a:solidFill>
                  <a:prstClr val="black"/>
                </a:solidFill>
                <a:effectLst/>
                <a:uLnTx/>
                <a:uFillTx/>
                <a:latin typeface="Arial"/>
              </a:rPr>
              <a:t>Ce scénario reçoit une adhésion limitée. En effet, il</a:t>
            </a:r>
            <a:r>
              <a:rPr kumimoji="0" lang="fr-FR" sz="1000" b="0" i="1" u="none" strike="noStrike" kern="1200" cap="none" spc="0" normalizeH="0" noProof="0" dirty="0" smtClean="0">
                <a:ln>
                  <a:noFill/>
                </a:ln>
                <a:solidFill>
                  <a:prstClr val="black"/>
                </a:solidFill>
                <a:effectLst/>
                <a:uLnTx/>
                <a:uFillTx/>
                <a:latin typeface="Arial"/>
              </a:rPr>
              <a:t> pose la question de la coordination des sujets communautaires et en particulier des sujets transversaux (fiscalité, aides d’Etat, </a:t>
            </a:r>
            <a:r>
              <a:rPr kumimoji="0" lang="fr-FR" sz="1000" b="0" i="1" u="none" strike="noStrike" kern="1200" cap="none" spc="0" normalizeH="0" noProof="0" dirty="0" err="1" smtClean="0">
                <a:ln>
                  <a:noFill/>
                </a:ln>
                <a:solidFill>
                  <a:prstClr val="black"/>
                </a:solidFill>
                <a:effectLst/>
                <a:uLnTx/>
                <a:uFillTx/>
                <a:latin typeface="Arial"/>
              </a:rPr>
              <a:t>Brexit</a:t>
            </a:r>
            <a:r>
              <a:rPr lang="fr-FR" sz="1000" i="1" dirty="0" smtClean="0">
                <a:solidFill>
                  <a:prstClr val="black"/>
                </a:solidFill>
                <a:latin typeface="Arial"/>
              </a:rPr>
              <a:t>…) et de la préparation des actions de la ministre en matière communautaire (conseil des ministres européens de la culture, réunions informelles…).  En outre, il ne prend pas en compte l’enjeu de taille critique et de mutualisation des compétences sur la fonction communautaire, eu égard à la technicité de la matière. </a:t>
            </a:r>
            <a:endParaRPr kumimoji="0" lang="fr-FR" sz="1200" b="0" i="1" u="none" strike="noStrike" kern="1200" cap="none" spc="0" normalizeH="0" baseline="0" noProof="0" dirty="0">
              <a:ln>
                <a:noFill/>
              </a:ln>
              <a:solidFill>
                <a:prstClr val="black"/>
              </a:solidFill>
              <a:effectLst/>
              <a:uLnTx/>
              <a:uFillTx/>
              <a:latin typeface="Arial"/>
              <a:ea typeface="+mn-ea"/>
              <a:cs typeface="+mn-cs"/>
            </a:endParaRPr>
          </a:p>
        </p:txBody>
      </p:sp>
      <p:sp>
        <p:nvSpPr>
          <p:cNvPr id="6" name="Rectangle 5"/>
          <p:cNvSpPr/>
          <p:nvPr/>
        </p:nvSpPr>
        <p:spPr>
          <a:xfrm>
            <a:off x="623887" y="4022881"/>
            <a:ext cx="8123237" cy="17360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6225" marR="0" lvl="0" indent="-276225" algn="l" defTabSz="914400" rtl="0" eaLnBrk="1" fontAlgn="auto" latinLnBrk="0" hangingPunct="1">
              <a:lnSpc>
                <a:spcPts val="1900"/>
              </a:lnSpc>
              <a:spcBef>
                <a:spcPts val="0"/>
              </a:spcBef>
              <a:spcAft>
                <a:spcPts val="1200"/>
              </a:spcAft>
              <a:buClr>
                <a:srgbClr val="578ED1">
                  <a:lumMod val="75000"/>
                </a:srgbClr>
              </a:buClr>
              <a:buSzTx/>
              <a:buFont typeface="Arial" panose="020B0604020202020204" pitchFamily="34" charset="0"/>
              <a:buChar char="⁄"/>
              <a:tabLst/>
              <a:defRPr/>
            </a:pPr>
            <a:r>
              <a:rPr kumimoji="0" lang="fr-FR" sz="1400" b="1" i="0" u="none" strike="noStrike" kern="1200" cap="none" spc="0" normalizeH="0" baseline="0" noProof="0" dirty="0">
                <a:ln>
                  <a:noFill/>
                </a:ln>
                <a:solidFill>
                  <a:srgbClr val="578ED1">
                    <a:lumMod val="75000"/>
                  </a:srgbClr>
                </a:solidFill>
                <a:effectLst/>
                <a:uLnTx/>
                <a:uFillTx/>
                <a:latin typeface="Arial" panose="020B0604020202020204" pitchFamily="34" charset="0"/>
                <a:ea typeface="+mn-ea"/>
                <a:cs typeface="Arial" panose="020B0604020202020204" pitchFamily="34" charset="0"/>
              </a:rPr>
              <a:t>Prérequis nécessaires à la mise en œuvre du </a:t>
            </a:r>
            <a:r>
              <a:rPr kumimoji="0" lang="fr-FR" sz="1400" b="1" i="0" u="none" strike="noStrike" kern="1200" cap="none" spc="0" normalizeH="0" baseline="0" noProof="0" dirty="0" smtClean="0">
                <a:ln>
                  <a:noFill/>
                </a:ln>
                <a:solidFill>
                  <a:srgbClr val="578ED1">
                    <a:lumMod val="75000"/>
                  </a:srgbClr>
                </a:solidFill>
                <a:effectLst/>
                <a:uLnTx/>
                <a:uFillTx/>
                <a:latin typeface="Arial" panose="020B0604020202020204" pitchFamily="34" charset="0"/>
                <a:ea typeface="+mn-ea"/>
                <a:cs typeface="Arial" panose="020B0604020202020204" pitchFamily="34" charset="0"/>
              </a:rPr>
              <a:t>scénario :</a:t>
            </a:r>
            <a:endParaRPr kumimoji="0" lang="fr-FR" sz="1400" b="1" i="0" u="none" strike="noStrike" kern="1200" cap="none" spc="0" normalizeH="0" baseline="0" noProof="0" dirty="0">
              <a:ln>
                <a:noFill/>
              </a:ln>
              <a:solidFill>
                <a:srgbClr val="578ED1">
                  <a:lumMod val="75000"/>
                </a:srgbClr>
              </a:solidFill>
              <a:effectLst/>
              <a:uLnTx/>
              <a:uFillTx/>
              <a:latin typeface="Arial" panose="020B0604020202020204" pitchFamily="34" charset="0"/>
              <a:ea typeface="+mn-ea"/>
              <a:cs typeface="Arial" panose="020B0604020202020204" pitchFamily="34" charset="0"/>
            </a:endParaRPr>
          </a:p>
          <a:p>
            <a:pPr marL="276225" marR="0" lvl="0" indent="-276225" algn="l" defTabSz="914400" rtl="0" eaLnBrk="1" fontAlgn="auto" latinLnBrk="0" hangingPunct="1">
              <a:lnSpc>
                <a:spcPts val="1900"/>
              </a:lnSpc>
              <a:spcBef>
                <a:spcPts val="0"/>
              </a:spcBef>
              <a:spcAft>
                <a:spcPts val="300"/>
              </a:spcAft>
              <a:buClr>
                <a:srgbClr val="578ED1">
                  <a:lumMod val="75000"/>
                </a:srgbClr>
              </a:buClr>
              <a:buSzTx/>
              <a:buFont typeface="Arial" panose="020B0604020202020204" pitchFamily="34" charset="0"/>
              <a:buChar char="•"/>
              <a:tabLst/>
              <a:defRPr/>
            </a:pPr>
            <a:r>
              <a:rPr kumimoji="0" lang="fr-FR" sz="1000" b="0" i="0" u="none" strike="noStrike" kern="1200" cap="none" spc="0" normalizeH="0" baseline="0" noProof="0" dirty="0" smtClean="0">
                <a:ln>
                  <a:noFill/>
                </a:ln>
                <a:solidFill>
                  <a:prstClr val="black"/>
                </a:solidFill>
                <a:effectLst/>
                <a:uLnTx/>
                <a:uFillTx/>
                <a:latin typeface="Arial" panose="020B0604020202020204" pitchFamily="34" charset="0"/>
                <a:cs typeface="Arial" panose="020B0604020202020204" pitchFamily="34" charset="0"/>
              </a:rPr>
              <a:t>Refonte des missions du bureau des affaires européennes au sein de la SDAEI qui serait</a:t>
            </a:r>
            <a:r>
              <a:rPr kumimoji="0" lang="fr-FR" sz="1000" b="0" i="0" u="none" strike="noStrike" kern="1200" cap="none" spc="0" normalizeH="0" noProof="0" dirty="0" smtClean="0">
                <a:ln>
                  <a:noFill/>
                </a:ln>
                <a:solidFill>
                  <a:prstClr val="black"/>
                </a:solidFill>
                <a:effectLst/>
                <a:uLnTx/>
                <a:uFillTx/>
                <a:latin typeface="Arial" panose="020B0604020202020204" pitchFamily="34" charset="0"/>
                <a:cs typeface="Arial" panose="020B0604020202020204" pitchFamily="34" charset="0"/>
              </a:rPr>
              <a:t> essentiellement dédié aux relations bilatérales avec les pays européens et aux sujets multilatéraux (Conseil de l’Europe, OMC…) ;</a:t>
            </a:r>
            <a:endParaRPr kumimoji="0" lang="fr-FR" sz="1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276225" marR="0" lvl="0" indent="-276225" algn="l" defTabSz="914400" rtl="0" eaLnBrk="1" fontAlgn="auto" latinLnBrk="0" hangingPunct="1">
              <a:lnSpc>
                <a:spcPts val="1900"/>
              </a:lnSpc>
              <a:spcBef>
                <a:spcPts val="0"/>
              </a:spcBef>
              <a:spcAft>
                <a:spcPts val="300"/>
              </a:spcAft>
              <a:buClr>
                <a:srgbClr val="578ED1">
                  <a:lumMod val="75000"/>
                </a:srgbClr>
              </a:buClr>
              <a:buSzTx/>
              <a:buFont typeface="Arial" panose="020B0604020202020204" pitchFamily="34" charset="0"/>
              <a:buChar char="•"/>
              <a:tabLst/>
              <a:defRPr/>
            </a:pPr>
            <a:r>
              <a:rPr lang="fr-FR" sz="1000" dirty="0" smtClean="0">
                <a:solidFill>
                  <a:prstClr val="black"/>
                </a:solidFill>
                <a:latin typeface="Arial" panose="020B0604020202020204" pitchFamily="34" charset="0"/>
                <a:cs typeface="Arial" panose="020B0604020202020204" pitchFamily="34" charset="0"/>
              </a:rPr>
              <a:t>Mise en place d’un pilotage commun efficient par les DG de l’action communautaire afin d’éviter toute déperdition et répondre aux attentes du cabinet.</a:t>
            </a:r>
          </a:p>
        </p:txBody>
      </p:sp>
    </p:spTree>
    <p:extLst>
      <p:ext uri="{BB962C8B-B14F-4D97-AF65-F5344CB8AC3E}">
        <p14:creationId xmlns:p14="http://schemas.microsoft.com/office/powerpoint/2010/main" val="22900318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28599" y="5697416"/>
            <a:ext cx="8020667" cy="967154"/>
          </a:xfrm>
        </p:spPr>
        <p:txBody>
          <a:bodyPr>
            <a:normAutofit fontScale="85000" lnSpcReduction="20000"/>
          </a:bodyPr>
          <a:lstStyle/>
          <a:p>
            <a:pPr>
              <a:spcBef>
                <a:spcPts val="0"/>
              </a:spcBef>
              <a:spcAft>
                <a:spcPts val="1200"/>
              </a:spcAft>
            </a:pPr>
            <a:r>
              <a:rPr lang="fr-FR" sz="1400" dirty="0"/>
              <a:t>Facteurs clés de </a:t>
            </a:r>
            <a:r>
              <a:rPr lang="fr-FR" sz="1400" dirty="0" smtClean="0"/>
              <a:t>succès :</a:t>
            </a:r>
            <a:endParaRPr lang="fr-FR" sz="1400" dirty="0"/>
          </a:p>
          <a:p>
            <a:pPr>
              <a:lnSpc>
                <a:spcPct val="100000"/>
              </a:lnSpc>
              <a:spcBef>
                <a:spcPts val="0"/>
              </a:spcBef>
              <a:spcAft>
                <a:spcPts val="300"/>
              </a:spcAft>
              <a:buFont typeface="Arial" panose="020B0604020202020204" pitchFamily="34" charset="0"/>
              <a:buChar char="•"/>
            </a:pPr>
            <a:r>
              <a:rPr lang="fr-FR" sz="1200" b="0" dirty="0" smtClean="0">
                <a:solidFill>
                  <a:schemeClr val="tx1"/>
                </a:solidFill>
              </a:rPr>
              <a:t>Validation d’un traitement dispersé de la politique communautaire ;</a:t>
            </a:r>
          </a:p>
          <a:p>
            <a:pPr>
              <a:lnSpc>
                <a:spcPct val="100000"/>
              </a:lnSpc>
              <a:spcBef>
                <a:spcPts val="0"/>
              </a:spcBef>
              <a:spcAft>
                <a:spcPts val="300"/>
              </a:spcAft>
              <a:buFont typeface="Arial" panose="020B0604020202020204" pitchFamily="34" charset="0"/>
              <a:buChar char="•"/>
            </a:pPr>
            <a:r>
              <a:rPr lang="fr-FR" sz="1200" b="0" dirty="0" smtClean="0">
                <a:solidFill>
                  <a:schemeClr val="tx1"/>
                </a:solidFill>
              </a:rPr>
              <a:t>Adéquation des moyens humains à l’objectif ;</a:t>
            </a:r>
          </a:p>
          <a:p>
            <a:pPr>
              <a:lnSpc>
                <a:spcPct val="100000"/>
              </a:lnSpc>
              <a:spcBef>
                <a:spcPts val="0"/>
              </a:spcBef>
              <a:spcAft>
                <a:spcPts val="300"/>
              </a:spcAft>
              <a:buFont typeface="Arial" panose="020B0604020202020204" pitchFamily="34" charset="0"/>
              <a:buChar char="•"/>
            </a:pPr>
            <a:r>
              <a:rPr lang="fr-FR" sz="1200" b="0" dirty="0" smtClean="0">
                <a:solidFill>
                  <a:schemeClr val="tx1"/>
                </a:solidFill>
              </a:rPr>
              <a:t>Capacité de coordination des dossiers transversaux par les DG.</a:t>
            </a:r>
            <a:endParaRPr lang="fr-FR" sz="1200" b="0" dirty="0">
              <a:solidFill>
                <a:schemeClr val="tx1"/>
              </a:solidFill>
            </a:endParaRPr>
          </a:p>
          <a:p>
            <a:pPr marL="0" indent="0">
              <a:buNone/>
            </a:pPr>
            <a:endParaRPr lang="fr-FR" dirty="0"/>
          </a:p>
        </p:txBody>
      </p:sp>
      <p:sp>
        <p:nvSpPr>
          <p:cNvPr id="3" name="Titre 2"/>
          <p:cNvSpPr>
            <a:spLocks noGrp="1"/>
          </p:cNvSpPr>
          <p:nvPr>
            <p:ph type="title"/>
          </p:nvPr>
        </p:nvSpPr>
        <p:spPr>
          <a:xfrm>
            <a:off x="623887" y="764471"/>
            <a:ext cx="8123237" cy="743694"/>
          </a:xfrm>
        </p:spPr>
        <p:txBody>
          <a:bodyPr>
            <a:normAutofit fontScale="90000"/>
          </a:bodyPr>
          <a:lstStyle/>
          <a:p>
            <a:pPr marL="342900" lvl="0" indent="-342900">
              <a:lnSpc>
                <a:spcPct val="100000"/>
              </a:lnSpc>
              <a:spcBef>
                <a:spcPct val="20000"/>
              </a:spcBef>
              <a:buFont typeface="Arial" panose="020B0604020202020204" pitchFamily="34" charset="0"/>
              <a:buChar char="•"/>
            </a:pPr>
            <a:r>
              <a:rPr lang="fr-FR" sz="1900" b="1" dirty="0" smtClean="0">
                <a:solidFill>
                  <a:prstClr val="black"/>
                </a:solidFill>
                <a:ea typeface="+mn-ea"/>
              </a:rPr>
              <a:t>Scénario</a:t>
            </a:r>
            <a:r>
              <a:rPr lang="fr-FR" sz="1600" b="1" dirty="0" smtClean="0"/>
              <a:t> 6 </a:t>
            </a:r>
            <a:r>
              <a:rPr lang="fr-FR" sz="1600" b="1" dirty="0"/>
              <a:t>:Suppression de la compétence communautaire au sein du SG et transfert vers les DG</a:t>
            </a:r>
            <a:r>
              <a:rPr lang="fr-FR" sz="1700" dirty="0">
                <a:solidFill>
                  <a:prstClr val="black"/>
                </a:solidFill>
                <a:ea typeface="+mn-ea"/>
              </a:rPr>
              <a:t/>
            </a:r>
            <a:br>
              <a:rPr lang="fr-FR" sz="1700" dirty="0">
                <a:solidFill>
                  <a:prstClr val="black"/>
                </a:solidFill>
                <a:ea typeface="+mn-ea"/>
              </a:rPr>
            </a:b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1245184446"/>
              </p:ext>
            </p:extLst>
          </p:nvPr>
        </p:nvGraphicFramePr>
        <p:xfrm>
          <a:off x="124691" y="1393865"/>
          <a:ext cx="8839200" cy="4420529"/>
        </p:xfrm>
        <a:graphic>
          <a:graphicData uri="http://schemas.openxmlformats.org/drawingml/2006/table">
            <a:tbl>
              <a:tblPr firstRow="1" bandRow="1">
                <a:tableStyleId>{B301B821-A1FF-4177-AEE7-76D212191A09}</a:tableStyleId>
              </a:tblPr>
              <a:tblGrid>
                <a:gridCol w="2161309">
                  <a:extLst>
                    <a:ext uri="{9D8B030D-6E8A-4147-A177-3AD203B41FA5}">
                      <a16:colId xmlns:a16="http://schemas.microsoft.com/office/drawing/2014/main" val="4293603628"/>
                    </a:ext>
                  </a:extLst>
                </a:gridCol>
                <a:gridCol w="3731491">
                  <a:extLst>
                    <a:ext uri="{9D8B030D-6E8A-4147-A177-3AD203B41FA5}">
                      <a16:colId xmlns:a16="http://schemas.microsoft.com/office/drawing/2014/main" val="1912413147"/>
                    </a:ext>
                  </a:extLst>
                </a:gridCol>
                <a:gridCol w="2946400">
                  <a:extLst>
                    <a:ext uri="{9D8B030D-6E8A-4147-A177-3AD203B41FA5}">
                      <a16:colId xmlns:a16="http://schemas.microsoft.com/office/drawing/2014/main" val="3363531011"/>
                    </a:ext>
                  </a:extLst>
                </a:gridCol>
              </a:tblGrid>
              <a:tr h="347010">
                <a:tc>
                  <a:txBody>
                    <a:bodyPr/>
                    <a:lstStyle/>
                    <a:p>
                      <a:pPr algn="ctr"/>
                      <a:endParaRPr lang="fr-FR" sz="1400" dirty="0"/>
                    </a:p>
                  </a:txBody>
                  <a:tcPr anchor="ctr"/>
                </a:tc>
                <a:tc>
                  <a:txBody>
                    <a:bodyPr/>
                    <a:lstStyle/>
                    <a:p>
                      <a:pPr algn="ctr"/>
                      <a:r>
                        <a:rPr lang="fr-FR" sz="1400" dirty="0" smtClean="0"/>
                        <a:t>Opportunités</a:t>
                      </a:r>
                      <a:r>
                        <a:rPr lang="fr-FR" sz="1400" baseline="0" dirty="0" smtClean="0"/>
                        <a:t> et a</a:t>
                      </a:r>
                      <a:r>
                        <a:rPr lang="fr-FR" sz="1400" dirty="0" smtClean="0"/>
                        <a:t>vantages</a:t>
                      </a:r>
                      <a:endParaRPr lang="fr-FR" sz="14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400" dirty="0" smtClean="0"/>
                        <a:t>Limite</a:t>
                      </a:r>
                      <a:r>
                        <a:rPr lang="fr-FR" sz="1400" baseline="0" dirty="0" smtClean="0"/>
                        <a:t>s et ampleur du changement</a:t>
                      </a:r>
                      <a:endParaRPr lang="fr-FR" sz="1400" dirty="0"/>
                    </a:p>
                  </a:txBody>
                  <a:tcPr anchor="ctr"/>
                </a:tc>
                <a:extLst>
                  <a:ext uri="{0D108BD9-81ED-4DB2-BD59-A6C34878D82A}">
                    <a16:rowId xmlns:a16="http://schemas.microsoft.com/office/drawing/2014/main" val="3567762728"/>
                  </a:ext>
                </a:extLst>
              </a:tr>
              <a:tr h="1100456">
                <a:tc>
                  <a:txBody>
                    <a:bodyPr/>
                    <a:lstStyle/>
                    <a:p>
                      <a:pPr marL="0" indent="0" algn="l">
                        <a:buFont typeface="Arial" panose="020B0604020202020204" pitchFamily="34" charset="0"/>
                        <a:buNone/>
                      </a:pPr>
                      <a:r>
                        <a:rPr lang="fr-FR" sz="1200" b="1" i="0" dirty="0">
                          <a:solidFill>
                            <a:schemeClr val="tx1"/>
                          </a:solidFill>
                        </a:rPr>
                        <a:t>Impacts sur la qualité du service rendu</a:t>
                      </a: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r>
                        <a:rPr lang="fr-FR" sz="1200" i="1" dirty="0" smtClean="0">
                          <a:solidFill>
                            <a:schemeClr val="tx1"/>
                          </a:solidFill>
                        </a:rPr>
                        <a:t>Traitement</a:t>
                      </a:r>
                      <a:r>
                        <a:rPr lang="fr-FR" sz="1200" i="1" baseline="0" dirty="0" smtClean="0">
                          <a:solidFill>
                            <a:schemeClr val="tx1"/>
                          </a:solidFill>
                        </a:rPr>
                        <a:t> au plus près par les DG des dossiers communautaires touchant à leur champ d’action</a:t>
                      </a: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r>
                        <a:rPr lang="fr-FR" sz="1200" i="1" dirty="0" smtClean="0">
                          <a:solidFill>
                            <a:schemeClr val="tx1"/>
                          </a:solidFill>
                        </a:rPr>
                        <a:t>Pas</a:t>
                      </a:r>
                      <a:r>
                        <a:rPr lang="fr-FR" sz="1200" i="1" baseline="0" dirty="0" smtClean="0">
                          <a:solidFill>
                            <a:schemeClr val="tx1"/>
                          </a:solidFill>
                        </a:rPr>
                        <a:t> de vision d’ensemble de la politique communautaire au niveau d’un point d’entrée principal ;</a:t>
                      </a:r>
                    </a:p>
                    <a:p>
                      <a:pPr marL="171450" indent="-171450">
                        <a:buFont typeface="Arial" panose="020B0604020202020204" pitchFamily="34" charset="0"/>
                        <a:buChar char="•"/>
                      </a:pPr>
                      <a:r>
                        <a:rPr lang="fr-FR" sz="1200" i="1" baseline="0" dirty="0" smtClean="0">
                          <a:solidFill>
                            <a:schemeClr val="tx1"/>
                          </a:solidFill>
                        </a:rPr>
                        <a:t>Problème de pilotage  des dossiers transversaux ;</a:t>
                      </a:r>
                    </a:p>
                    <a:p>
                      <a:pPr marL="0" indent="0">
                        <a:buFont typeface="Arial" panose="020B0604020202020204" pitchFamily="34" charset="0"/>
                        <a:buNone/>
                      </a:pPr>
                      <a:endParaRPr lang="fr-FR" sz="1200" i="1" baseline="0" dirty="0" smtClean="0">
                        <a:solidFill>
                          <a:schemeClr val="tx1"/>
                        </a:solidFill>
                      </a:endParaRPr>
                    </a:p>
                    <a:p>
                      <a:pPr marL="0" indent="0">
                        <a:buFont typeface="Arial" panose="020B0604020202020204" pitchFamily="34" charset="0"/>
                        <a:buNone/>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269321578"/>
                  </a:ext>
                </a:extLst>
              </a:tr>
              <a:tr h="931155">
                <a:tc>
                  <a:txBody>
                    <a:bodyPr/>
                    <a:lstStyle/>
                    <a:p>
                      <a:pPr marL="0" indent="0" algn="l">
                        <a:buFont typeface="Arial" panose="020B0604020202020204" pitchFamily="34" charset="0"/>
                        <a:buNone/>
                      </a:pPr>
                      <a:r>
                        <a:rPr lang="fr-FR" sz="1200" b="1" i="0" dirty="0">
                          <a:solidFill>
                            <a:schemeClr val="tx1"/>
                          </a:solidFill>
                        </a:rPr>
                        <a:t>Impacts </a:t>
                      </a:r>
                      <a:r>
                        <a:rPr lang="fr-FR" sz="1200" b="1" i="0" baseline="0" dirty="0">
                          <a:solidFill>
                            <a:schemeClr val="tx1"/>
                          </a:solidFill>
                        </a:rPr>
                        <a:t>sur les effectifs (quantitatifs et qualitatifs)</a:t>
                      </a:r>
                      <a:endParaRPr lang="fr-FR" sz="1200" b="1" i="0" dirty="0">
                        <a:solidFill>
                          <a:schemeClr val="tx1"/>
                        </a:solidFill>
                      </a:endParaRPr>
                    </a:p>
                  </a:txBody>
                  <a:tcPr anchor="ctr">
                    <a:lnR w="12700" cap="flat" cmpd="sng" algn="ctr">
                      <a:solidFill>
                        <a:schemeClr val="accent1"/>
                      </a:solidFill>
                      <a:prstDash val="solid"/>
                      <a:round/>
                      <a:headEnd type="none" w="med" len="med"/>
                      <a:tailEnd type="none" w="med" len="med"/>
                    </a:lnR>
                  </a:tcPr>
                </a:tc>
                <a:tc>
                  <a:txBody>
                    <a:bodyPr/>
                    <a:lstStyle/>
                    <a:p>
                      <a:pPr marL="0" indent="0">
                        <a:buFont typeface="Arial" panose="020B0604020202020204" pitchFamily="34" charset="0"/>
                        <a:buNone/>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i="1" baseline="0" dirty="0" smtClean="0">
                          <a:solidFill>
                            <a:schemeClr val="tx1"/>
                          </a:solidFill>
                        </a:rPr>
                        <a:t>Perte de capacité à mutualiser des compétences pointues</a:t>
                      </a: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718721583"/>
                  </a:ext>
                </a:extLst>
              </a:tr>
              <a:tr h="728722">
                <a:tc>
                  <a:txBody>
                    <a:bodyPr/>
                    <a:lstStyle/>
                    <a:p>
                      <a:pPr marL="0" indent="0" algn="l">
                        <a:buFont typeface="Arial" panose="020B0604020202020204" pitchFamily="34" charset="0"/>
                        <a:buNone/>
                      </a:pPr>
                      <a:r>
                        <a:rPr lang="fr-FR" sz="1200" b="1" i="0" dirty="0">
                          <a:solidFill>
                            <a:schemeClr val="tx1"/>
                          </a:solidFill>
                        </a:rPr>
                        <a:t>Impact</a:t>
                      </a:r>
                      <a:r>
                        <a:rPr lang="fr-FR" sz="1200" b="1" i="0" baseline="0" dirty="0">
                          <a:solidFill>
                            <a:schemeClr val="tx1"/>
                          </a:solidFill>
                        </a:rPr>
                        <a:t> sur les moyens financiers dédiés à la fonction</a:t>
                      </a:r>
                      <a:endParaRPr lang="fr-FR" sz="1200" b="1" i="0" dirty="0">
                        <a:solidFill>
                          <a:schemeClr val="tx1"/>
                        </a:solidFill>
                      </a:endParaRP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5684353"/>
                  </a:ext>
                </a:extLst>
              </a:tr>
              <a:tr h="435446">
                <a:tc>
                  <a:txBody>
                    <a:bodyPr/>
                    <a:lstStyle/>
                    <a:p>
                      <a:pPr marL="0" indent="0" algn="l">
                        <a:buFont typeface="Arial" panose="020B0604020202020204" pitchFamily="34" charset="0"/>
                        <a:buNone/>
                      </a:pPr>
                      <a:r>
                        <a:rPr lang="fr-FR" sz="1200" b="1" i="0" dirty="0">
                          <a:solidFill>
                            <a:schemeClr val="tx1"/>
                          </a:solidFill>
                        </a:rPr>
                        <a:t>Coûts de transition</a:t>
                      </a: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339020668"/>
                  </a:ext>
                </a:extLst>
              </a:tr>
              <a:tr h="435446">
                <a:tc>
                  <a:txBody>
                    <a:bodyPr/>
                    <a:lstStyle/>
                    <a:p>
                      <a:pPr marL="0" indent="0">
                        <a:buFont typeface="Arial" panose="020B0604020202020204" pitchFamily="34" charset="0"/>
                        <a:buNone/>
                      </a:pPr>
                      <a:r>
                        <a:rPr lang="fr-FR" sz="1200" dirty="0">
                          <a:solidFill>
                            <a:schemeClr val="tx1"/>
                          </a:solidFill>
                        </a:rPr>
                        <a:t>…</a:t>
                      </a: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739373207"/>
                  </a:ext>
                </a:extLst>
              </a:tr>
            </a:tbl>
          </a:graphicData>
        </a:graphic>
      </p:graphicFrame>
    </p:spTree>
    <p:extLst>
      <p:ext uri="{BB962C8B-B14F-4D97-AF65-F5344CB8AC3E}">
        <p14:creationId xmlns:p14="http://schemas.microsoft.com/office/powerpoint/2010/main" val="1715539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marL="0" lvl="0" indent="0" algn="just">
              <a:spcBef>
                <a:spcPts val="0"/>
              </a:spcBef>
              <a:spcAft>
                <a:spcPts val="300"/>
              </a:spcAft>
              <a:buClr>
                <a:srgbClr val="578ED1">
                  <a:lumMod val="75000"/>
                </a:srgbClr>
              </a:buClr>
              <a:buNone/>
            </a:pPr>
            <a:r>
              <a:rPr lang="fr-FR" sz="1200" dirty="0" smtClean="0">
                <a:solidFill>
                  <a:prstClr val="black"/>
                </a:solidFill>
              </a:rPr>
              <a:t>- </a:t>
            </a:r>
            <a:r>
              <a:rPr lang="fr-FR" sz="1200" b="1" dirty="0">
                <a:solidFill>
                  <a:prstClr val="black"/>
                </a:solidFill>
              </a:rPr>
              <a:t>la montée en puissance des enjeux communautaires</a:t>
            </a:r>
            <a:r>
              <a:rPr lang="fr-FR" sz="1200" dirty="0">
                <a:solidFill>
                  <a:prstClr val="black"/>
                </a:solidFill>
              </a:rPr>
              <a:t> s’est encore accélérée ces dernières années, du fait en particulier de l’agenda numérique européen. L’impact du droit de l’Union européenne est déterminant non seulement pour la régulation des industries culturelles (droit des média audiovisuels, droit d’auteur, </a:t>
            </a:r>
            <a:r>
              <a:rPr lang="fr-FR" sz="1200" dirty="0" err="1">
                <a:solidFill>
                  <a:prstClr val="black"/>
                </a:solidFill>
              </a:rPr>
              <a:t>géoblocage</a:t>
            </a:r>
            <a:r>
              <a:rPr lang="fr-FR" sz="1200" dirty="0">
                <a:solidFill>
                  <a:prstClr val="black"/>
                </a:solidFill>
              </a:rPr>
              <a:t>, droit des plateformes, négociations commerciales internationales…) mais aussi en matière de patrimoine (droit des aides d’Etat, politique d’ouverture données, lutte contre les trafics de biens culturels) et de soutien à la création (mobilité des professionnels, programme Europe créative…).  </a:t>
            </a:r>
          </a:p>
          <a:p>
            <a:pPr marL="0" lvl="0" indent="0" algn="just">
              <a:spcBef>
                <a:spcPts val="0"/>
              </a:spcBef>
              <a:spcAft>
                <a:spcPts val="300"/>
              </a:spcAft>
              <a:buClr>
                <a:srgbClr val="578ED1">
                  <a:lumMod val="75000"/>
                </a:srgbClr>
              </a:buClr>
              <a:buNone/>
            </a:pPr>
            <a:r>
              <a:rPr lang="fr-FR" sz="1200" dirty="0">
                <a:solidFill>
                  <a:prstClr val="black"/>
                </a:solidFill>
              </a:rPr>
              <a:t>-</a:t>
            </a:r>
            <a:r>
              <a:rPr lang="fr-FR" sz="1200" b="1" dirty="0">
                <a:solidFill>
                  <a:prstClr val="black"/>
                </a:solidFill>
              </a:rPr>
              <a:t>l’accélération de la mondialisation des échanges culturels </a:t>
            </a:r>
            <a:r>
              <a:rPr lang="fr-FR" sz="1200" dirty="0">
                <a:solidFill>
                  <a:prstClr val="black"/>
                </a:solidFill>
              </a:rPr>
              <a:t>nourrit une concurrence forte en matière d’exportation de nos différents secteurs culturels à l’étranger ; la compétition est aussi vive en ce qui concerne les modèles de politique culturelle. </a:t>
            </a:r>
          </a:p>
          <a:p>
            <a:pPr marL="0" lvl="0" indent="0" algn="just">
              <a:spcBef>
                <a:spcPts val="0"/>
              </a:spcBef>
              <a:spcAft>
                <a:spcPts val="300"/>
              </a:spcAft>
              <a:buClr>
                <a:srgbClr val="578ED1">
                  <a:lumMod val="75000"/>
                </a:srgbClr>
              </a:buClr>
              <a:buNone/>
            </a:pPr>
            <a:r>
              <a:rPr lang="fr-FR" sz="1200" dirty="0">
                <a:solidFill>
                  <a:prstClr val="black"/>
                </a:solidFill>
              </a:rPr>
              <a:t>-</a:t>
            </a:r>
            <a:r>
              <a:rPr lang="fr-FR" sz="1200" b="1" dirty="0">
                <a:solidFill>
                  <a:prstClr val="black"/>
                </a:solidFill>
              </a:rPr>
              <a:t>l’internationalisation des opérateurs culturels </a:t>
            </a:r>
            <a:r>
              <a:rPr lang="fr-FR" sz="1200" dirty="0">
                <a:solidFill>
                  <a:prstClr val="black"/>
                </a:solidFill>
              </a:rPr>
              <a:t>constitue une formidable opportunité de rayonnement et de développement de leurs ressources propres, dans un contexte marqué par une demande accrue d’expertise et une forte attractivité des marques et du savoir culturel français.</a:t>
            </a:r>
          </a:p>
          <a:p>
            <a:pPr marL="0" lvl="0" indent="0">
              <a:spcBef>
                <a:spcPts val="0"/>
              </a:spcBef>
              <a:spcAft>
                <a:spcPts val="300"/>
              </a:spcAft>
              <a:buClr>
                <a:srgbClr val="578ED1">
                  <a:lumMod val="75000"/>
                </a:srgbClr>
              </a:buClr>
              <a:buNone/>
            </a:pPr>
            <a:endParaRPr lang="fr-FR" sz="1200" dirty="0">
              <a:solidFill>
                <a:prstClr val="black"/>
              </a:solidFill>
            </a:endParaRPr>
          </a:p>
          <a:p>
            <a:pPr marL="0" lvl="0" indent="0" algn="just">
              <a:spcBef>
                <a:spcPts val="0"/>
              </a:spcBef>
              <a:spcAft>
                <a:spcPts val="300"/>
              </a:spcAft>
              <a:buClr>
                <a:srgbClr val="578ED1">
                  <a:lumMod val="75000"/>
                </a:srgbClr>
              </a:buClr>
              <a:buNone/>
            </a:pPr>
            <a:r>
              <a:rPr lang="fr-FR" sz="1200" dirty="0">
                <a:solidFill>
                  <a:prstClr val="black"/>
                </a:solidFill>
              </a:rPr>
              <a:t>=&gt; Dans ce contexte, la stratégie définie par la ministre repose sur trois volets  : </a:t>
            </a:r>
            <a:r>
              <a:rPr lang="fr-FR" sz="1200" b="1" dirty="0">
                <a:solidFill>
                  <a:prstClr val="black"/>
                </a:solidFill>
              </a:rPr>
              <a:t>un engagement européen fort</a:t>
            </a:r>
            <a:r>
              <a:rPr lang="fr-FR" sz="1200" dirty="0">
                <a:solidFill>
                  <a:prstClr val="black"/>
                </a:solidFill>
              </a:rPr>
              <a:t>, pour promouvoir un modèle de régulation numérique prenant pleinement en compte les enjeux de politique culturelle, tout en contribuant par des initiatives concrètes à la relance du projet européen ; une </a:t>
            </a:r>
            <a:r>
              <a:rPr lang="fr-FR" sz="1200" b="1" dirty="0">
                <a:solidFill>
                  <a:prstClr val="black"/>
                </a:solidFill>
              </a:rPr>
              <a:t>stratégie de promotion de la francophonie et du plurilinguisme</a:t>
            </a:r>
            <a:r>
              <a:rPr lang="fr-FR" sz="1200" dirty="0">
                <a:solidFill>
                  <a:prstClr val="black"/>
                </a:solidFill>
              </a:rPr>
              <a:t> ; une démarche structurée de </a:t>
            </a:r>
            <a:r>
              <a:rPr lang="fr-FR" sz="1200" b="1" dirty="0">
                <a:solidFill>
                  <a:prstClr val="black"/>
                </a:solidFill>
              </a:rPr>
              <a:t>valorisation de nos savoir-faire</a:t>
            </a:r>
            <a:r>
              <a:rPr lang="fr-FR" sz="1200" dirty="0">
                <a:solidFill>
                  <a:prstClr val="black"/>
                </a:solidFill>
              </a:rPr>
              <a:t>, par le soutien aux échanges artistiques, l’exportation de nos industries culturelles, et la valorisation de notre expertise dans tous les secteurs.</a:t>
            </a:r>
          </a:p>
          <a:p>
            <a:endParaRPr lang="fr-FR" dirty="0"/>
          </a:p>
        </p:txBody>
      </p:sp>
      <p:sp>
        <p:nvSpPr>
          <p:cNvPr id="3" name="Titre 2"/>
          <p:cNvSpPr>
            <a:spLocks noGrp="1"/>
          </p:cNvSpPr>
          <p:nvPr>
            <p:ph type="title"/>
          </p:nvPr>
        </p:nvSpPr>
        <p:spPr/>
        <p:txBody>
          <a:bodyPr>
            <a:normAutofit fontScale="90000"/>
          </a:bodyPr>
          <a:lstStyle/>
          <a:p>
            <a:pPr lvl="0">
              <a:lnSpc>
                <a:spcPts val="1900"/>
              </a:lnSpc>
              <a:spcBef>
                <a:spcPts val="0"/>
              </a:spcBef>
              <a:spcAft>
                <a:spcPts val="1200"/>
              </a:spcAft>
            </a:pPr>
            <a:r>
              <a:rPr lang="fr-FR" sz="1400" b="1" dirty="0">
                <a:solidFill>
                  <a:srgbClr val="578ED1">
                    <a:lumMod val="75000"/>
                  </a:srgbClr>
                </a:solidFill>
                <a:ea typeface="+mn-ea"/>
              </a:rPr>
              <a:t>Contexte général : une montée en puissance historique des enjeux européens et internationaux pour le ministère</a:t>
            </a:r>
            <a:r>
              <a:rPr lang="fr-FR" sz="1200" dirty="0">
                <a:solidFill>
                  <a:prstClr val="black"/>
                </a:solidFill>
                <a:ea typeface="+mn-ea"/>
              </a:rPr>
              <a:t/>
            </a:r>
            <a:br>
              <a:rPr lang="fr-FR" sz="1200" dirty="0">
                <a:solidFill>
                  <a:prstClr val="black"/>
                </a:solidFill>
                <a:ea typeface="+mn-ea"/>
              </a:rPr>
            </a:br>
            <a:endParaRPr lang="fr-FR" dirty="0"/>
          </a:p>
        </p:txBody>
      </p:sp>
    </p:spTree>
    <p:extLst>
      <p:ext uri="{BB962C8B-B14F-4D97-AF65-F5344CB8AC3E}">
        <p14:creationId xmlns:p14="http://schemas.microsoft.com/office/powerpoint/2010/main" val="793724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23888" y="1504605"/>
            <a:ext cx="8124576" cy="5093046"/>
          </a:xfrm>
        </p:spPr>
        <p:txBody>
          <a:bodyPr/>
          <a:lstStyle/>
          <a:p>
            <a:pPr marL="171450" lvl="0" indent="-171450" algn="just">
              <a:lnSpc>
                <a:spcPct val="100000"/>
              </a:lnSpc>
              <a:spcBef>
                <a:spcPts val="0"/>
              </a:spcBef>
              <a:spcAft>
                <a:spcPts val="300"/>
              </a:spcAft>
              <a:buClr>
                <a:srgbClr val="578ED1">
                  <a:lumMod val="75000"/>
                </a:srgbClr>
              </a:buClr>
              <a:buFontTx/>
              <a:buChar char="-"/>
            </a:pPr>
            <a:r>
              <a:rPr lang="fr-FR" sz="1200" dirty="0" smtClean="0">
                <a:solidFill>
                  <a:prstClr val="black"/>
                </a:solidFill>
              </a:rPr>
              <a:t>Renforcer </a:t>
            </a:r>
            <a:r>
              <a:rPr lang="fr-FR" sz="1200" dirty="0">
                <a:solidFill>
                  <a:prstClr val="black"/>
                </a:solidFill>
              </a:rPr>
              <a:t>la cohérence et la visibilité de la politique internationale du ministère, </a:t>
            </a:r>
            <a:r>
              <a:rPr lang="fr-FR" sz="1200" b="0" dirty="0">
                <a:solidFill>
                  <a:prstClr val="black"/>
                </a:solidFill>
              </a:rPr>
              <a:t>à travers un point d’entrée bien identifié pour les principaux interlocuteurs externes (MEAE, opérateurs, réseau culturel à l’étranger</a:t>
            </a:r>
            <a:r>
              <a:rPr lang="fr-FR" sz="1200" b="0" dirty="0" smtClean="0">
                <a:solidFill>
                  <a:prstClr val="black"/>
                </a:solidFill>
              </a:rPr>
              <a:t>…), un suivi plus étroit des opérateurs du ministère permettant de soutenir davantage leurs projets, et une communication renforcée sur les actions conduites et sur la stratégie du ministère  ; </a:t>
            </a:r>
            <a:endParaRPr lang="fr-FR" sz="1200" b="0" dirty="0">
              <a:solidFill>
                <a:prstClr val="black"/>
              </a:solidFill>
            </a:endParaRPr>
          </a:p>
          <a:p>
            <a:pPr marL="171450" lvl="0" indent="-171450" algn="just">
              <a:lnSpc>
                <a:spcPct val="100000"/>
              </a:lnSpc>
              <a:spcBef>
                <a:spcPts val="0"/>
              </a:spcBef>
              <a:spcAft>
                <a:spcPts val="300"/>
              </a:spcAft>
              <a:buClr>
                <a:srgbClr val="578ED1">
                  <a:lumMod val="75000"/>
                </a:srgbClr>
              </a:buClr>
              <a:buFontTx/>
              <a:buChar char="-"/>
            </a:pPr>
            <a:r>
              <a:rPr lang="fr-FR" sz="1200" dirty="0">
                <a:solidFill>
                  <a:prstClr val="black"/>
                </a:solidFill>
              </a:rPr>
              <a:t>Renforcer la taille critique de l’organisation actuelle pour mieux remplir ses missions: </a:t>
            </a:r>
            <a:r>
              <a:rPr lang="fr-FR" sz="1200" b="0" dirty="0">
                <a:solidFill>
                  <a:prstClr val="black"/>
                </a:solidFill>
              </a:rPr>
              <a:t>le nombre d’agents dédié spécifiquement aux affaires internationales et européennes au sein des  directions générales est significatif (près de 20 personnes) mais ces compétences sont réparties au sein de structures de petite taille (une structure dédiée à l’international et l’Europe dans chaque DG), qui souvent ne couvrent pas tout le champ de leur direction générale ; au sein du secrétariat général, la sous-direction des affaires européennes et internationales (18 agents) n’est pas en mesure de faire face, à effectif constant, à la montée en puissance des enjeux culturels européens et internationaux, ni d’assurer dans de bonnes conditions son rôle de pilotage, de coordination et de synthèse, dont l’importance s’accroît à la demande d’un cabinet à l’effectif réduit, ainsi que sa mission d’appui au réseau des opérateurs du ministère actifs à </a:t>
            </a:r>
            <a:r>
              <a:rPr lang="fr-FR" sz="1200" b="0" dirty="0" smtClean="0">
                <a:solidFill>
                  <a:prstClr val="black"/>
                </a:solidFill>
              </a:rPr>
              <a:t>l’international; </a:t>
            </a:r>
            <a:endParaRPr lang="fr-FR" sz="1200" b="0" dirty="0">
              <a:solidFill>
                <a:prstClr val="black"/>
              </a:solidFill>
            </a:endParaRPr>
          </a:p>
          <a:p>
            <a:pPr marL="171450" lvl="0" indent="-171450" algn="just">
              <a:lnSpc>
                <a:spcPct val="100000"/>
              </a:lnSpc>
              <a:spcBef>
                <a:spcPts val="0"/>
              </a:spcBef>
              <a:spcAft>
                <a:spcPts val="300"/>
              </a:spcAft>
              <a:buClr>
                <a:srgbClr val="578ED1">
                  <a:lumMod val="75000"/>
                </a:srgbClr>
              </a:buClr>
              <a:buFontTx/>
              <a:buChar char="-"/>
            </a:pPr>
            <a:r>
              <a:rPr lang="fr-FR" sz="1200" dirty="0">
                <a:solidFill>
                  <a:prstClr val="black"/>
                </a:solidFill>
              </a:rPr>
              <a:t>Mieux capitaliser sur les compétences existantes : </a:t>
            </a:r>
            <a:r>
              <a:rPr lang="fr-FR" sz="1200" b="0" dirty="0" smtClean="0">
                <a:solidFill>
                  <a:prstClr val="black"/>
                </a:solidFill>
              </a:rPr>
              <a:t>la réorganisation de la fonction internationale doit permettre une </a:t>
            </a:r>
            <a:r>
              <a:rPr lang="fr-FR" sz="1200" b="0" dirty="0">
                <a:solidFill>
                  <a:prstClr val="black"/>
                </a:solidFill>
              </a:rPr>
              <a:t>meilleure transmission des compétences pointues aujourd’hui disponibles en matière internationale, et une mutualisation de l’expertise du ministère sur des enjeux très techniques (ex. : droit des aides d’Etat) ;</a:t>
            </a:r>
          </a:p>
          <a:p>
            <a:pPr marL="171450" lvl="0" indent="-171450" algn="just">
              <a:lnSpc>
                <a:spcPct val="100000"/>
              </a:lnSpc>
              <a:spcBef>
                <a:spcPts val="0"/>
              </a:spcBef>
              <a:spcAft>
                <a:spcPts val="300"/>
              </a:spcAft>
              <a:buClr>
                <a:srgbClr val="578ED1">
                  <a:lumMod val="75000"/>
                </a:srgbClr>
              </a:buClr>
              <a:buFontTx/>
              <a:buChar char="-"/>
            </a:pPr>
            <a:r>
              <a:rPr lang="fr-FR" sz="1200" dirty="0" smtClean="0">
                <a:solidFill>
                  <a:prstClr val="black"/>
                </a:solidFill>
              </a:rPr>
              <a:t>Simplifier </a:t>
            </a:r>
            <a:r>
              <a:rPr lang="fr-FR" sz="1200" dirty="0">
                <a:solidFill>
                  <a:prstClr val="black"/>
                </a:solidFill>
              </a:rPr>
              <a:t>l’organisation actuelle pour plus </a:t>
            </a:r>
            <a:r>
              <a:rPr lang="fr-FR" sz="1200" dirty="0" smtClean="0">
                <a:solidFill>
                  <a:prstClr val="black"/>
                </a:solidFill>
              </a:rPr>
              <a:t>de coordination et d’efficience : </a:t>
            </a:r>
            <a:r>
              <a:rPr lang="fr-FR" sz="1200" b="0" dirty="0" smtClean="0">
                <a:solidFill>
                  <a:prstClr val="black"/>
                </a:solidFill>
              </a:rPr>
              <a:t>les </a:t>
            </a:r>
            <a:r>
              <a:rPr lang="fr-FR" sz="1200" b="0" dirty="0">
                <a:solidFill>
                  <a:prstClr val="black"/>
                </a:solidFill>
              </a:rPr>
              <a:t>difficultés liées à l’organisation actuelle  (insuffisance de la circulation de l’information, difficulté des </a:t>
            </a:r>
            <a:r>
              <a:rPr lang="fr-FR" sz="1200" b="0" dirty="0" smtClean="0">
                <a:solidFill>
                  <a:prstClr val="black"/>
                </a:solidFill>
              </a:rPr>
              <a:t>services des DG à </a:t>
            </a:r>
            <a:r>
              <a:rPr lang="fr-FR" sz="1200" b="0" dirty="0">
                <a:solidFill>
                  <a:prstClr val="black"/>
                </a:solidFill>
              </a:rPr>
              <a:t>coordonner l’ensemble de leur champ </a:t>
            </a:r>
            <a:r>
              <a:rPr lang="fr-FR" sz="1200" b="0" dirty="0" smtClean="0">
                <a:solidFill>
                  <a:prstClr val="black"/>
                </a:solidFill>
              </a:rPr>
              <a:t>métier…) </a:t>
            </a:r>
            <a:r>
              <a:rPr lang="fr-FR" sz="1200" b="0" dirty="0">
                <a:solidFill>
                  <a:prstClr val="black"/>
                </a:solidFill>
              </a:rPr>
              <a:t>font l’objet </a:t>
            </a:r>
            <a:r>
              <a:rPr lang="fr-FR" sz="1200" b="0" dirty="0" smtClean="0">
                <a:solidFill>
                  <a:prstClr val="black"/>
                </a:solidFill>
              </a:rPr>
              <a:t>d’un constat partagé.</a:t>
            </a:r>
            <a:endParaRPr lang="fr-FR" sz="1200" b="0" dirty="0">
              <a:solidFill>
                <a:prstClr val="black"/>
              </a:solidFill>
            </a:endParaRPr>
          </a:p>
          <a:p>
            <a:pPr marL="171450" lvl="0" indent="-171450" algn="just">
              <a:lnSpc>
                <a:spcPct val="100000"/>
              </a:lnSpc>
              <a:spcBef>
                <a:spcPts val="0"/>
              </a:spcBef>
              <a:spcAft>
                <a:spcPts val="300"/>
              </a:spcAft>
              <a:buClr>
                <a:srgbClr val="578ED1">
                  <a:lumMod val="75000"/>
                </a:srgbClr>
              </a:buClr>
              <a:buFontTx/>
              <a:buChar char="-"/>
            </a:pPr>
            <a:endParaRPr lang="fr-FR" dirty="0"/>
          </a:p>
        </p:txBody>
      </p:sp>
      <p:sp>
        <p:nvSpPr>
          <p:cNvPr id="3" name="Titre 2"/>
          <p:cNvSpPr>
            <a:spLocks noGrp="1"/>
          </p:cNvSpPr>
          <p:nvPr>
            <p:ph type="title"/>
          </p:nvPr>
        </p:nvSpPr>
        <p:spPr>
          <a:xfrm>
            <a:off x="623887" y="972290"/>
            <a:ext cx="8123237" cy="532314"/>
          </a:xfrm>
        </p:spPr>
        <p:txBody>
          <a:bodyPr>
            <a:noAutofit/>
          </a:bodyPr>
          <a:lstStyle/>
          <a:p>
            <a:r>
              <a:rPr lang="fr-FR" sz="1300" b="1" dirty="0" smtClean="0">
                <a:solidFill>
                  <a:srgbClr val="578ED1">
                    <a:lumMod val="75000"/>
                  </a:srgbClr>
                </a:solidFill>
              </a:rPr>
              <a:t>Les principaux enjeux identifiés</a:t>
            </a:r>
            <a:endParaRPr lang="fr-FR" sz="1400" dirty="0"/>
          </a:p>
        </p:txBody>
      </p:sp>
    </p:spTree>
    <p:extLst>
      <p:ext uri="{BB962C8B-B14F-4D97-AF65-F5344CB8AC3E}">
        <p14:creationId xmlns:p14="http://schemas.microsoft.com/office/powerpoint/2010/main" val="3698462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lnSpcReduction="20000"/>
          </a:bodyPr>
          <a:lstStyle/>
          <a:p>
            <a:r>
              <a:rPr lang="fr-FR" b="1" dirty="0" smtClean="0"/>
              <a:t>Scénario </a:t>
            </a:r>
            <a:r>
              <a:rPr lang="fr-FR" b="1" dirty="0"/>
              <a:t>1: </a:t>
            </a:r>
            <a:r>
              <a:rPr lang="fr-FR" dirty="0"/>
              <a:t>M</a:t>
            </a:r>
            <a:r>
              <a:rPr lang="fr-FR" dirty="0" smtClean="0"/>
              <a:t>aintien </a:t>
            </a:r>
            <a:r>
              <a:rPr lang="fr-FR" dirty="0"/>
              <a:t>de l’organisation </a:t>
            </a:r>
            <a:r>
              <a:rPr lang="fr-FR" dirty="0" smtClean="0"/>
              <a:t>actuelle sous réserve de plusieurs améliorations des procédures de coordination et des outils.</a:t>
            </a:r>
            <a:endParaRPr lang="fr-FR" dirty="0"/>
          </a:p>
          <a:p>
            <a:pPr lvl="0"/>
            <a:r>
              <a:rPr lang="fr-FR" b="1" dirty="0" smtClean="0"/>
              <a:t>Scénario </a:t>
            </a:r>
            <a:r>
              <a:rPr lang="fr-FR" b="1" dirty="0"/>
              <a:t>2: </a:t>
            </a:r>
            <a:r>
              <a:rPr lang="fr-FR" dirty="0"/>
              <a:t>M</a:t>
            </a:r>
            <a:r>
              <a:rPr lang="fr-FR" dirty="0" smtClean="0"/>
              <a:t>aintien de l’organisation actuelle sous réserve de la création de</a:t>
            </a:r>
            <a:r>
              <a:rPr lang="fr-FR" b="1" dirty="0" smtClean="0"/>
              <a:t> </a:t>
            </a:r>
            <a:r>
              <a:rPr lang="fr-FR" dirty="0" smtClean="0"/>
              <a:t>4 pôles au sein de </a:t>
            </a:r>
            <a:r>
              <a:rPr lang="fr-FR" dirty="0"/>
              <a:t>la </a:t>
            </a:r>
            <a:r>
              <a:rPr lang="fr-FR" dirty="0" smtClean="0"/>
              <a:t>SDAEI.</a:t>
            </a:r>
          </a:p>
          <a:p>
            <a:pPr lvl="0"/>
            <a:r>
              <a:rPr lang="fr-FR" b="1" dirty="0" smtClean="0"/>
              <a:t>Scénario 3 : </a:t>
            </a:r>
            <a:r>
              <a:rPr lang="fr-FR" dirty="0">
                <a:solidFill>
                  <a:prstClr val="black"/>
                </a:solidFill>
                <a:ea typeface="+mj-ea"/>
              </a:rPr>
              <a:t>Une fonction renforcée sous l’égide du SG s’appuyant sur les services « métiers </a:t>
            </a:r>
            <a:r>
              <a:rPr lang="fr-FR" dirty="0" smtClean="0">
                <a:solidFill>
                  <a:prstClr val="black"/>
                </a:solidFill>
                <a:ea typeface="+mj-ea"/>
              </a:rPr>
              <a:t>» des DG </a:t>
            </a:r>
            <a:r>
              <a:rPr lang="fr-FR" dirty="0">
                <a:solidFill>
                  <a:prstClr val="black"/>
                </a:solidFill>
                <a:ea typeface="+mj-ea"/>
              </a:rPr>
              <a:t>directement mobilisés sur les enjeux </a:t>
            </a:r>
            <a:r>
              <a:rPr lang="fr-FR" dirty="0" smtClean="0">
                <a:solidFill>
                  <a:prstClr val="black"/>
                </a:solidFill>
                <a:ea typeface="+mj-ea"/>
              </a:rPr>
              <a:t>internationaux</a:t>
            </a:r>
            <a:r>
              <a:rPr lang="fr-FR" sz="1900" dirty="0" smtClean="0">
                <a:solidFill>
                  <a:prstClr val="black"/>
                </a:solidFill>
                <a:ea typeface="+mj-ea"/>
              </a:rPr>
              <a:t>.</a:t>
            </a:r>
            <a:endParaRPr lang="fr-FR" sz="1900" dirty="0"/>
          </a:p>
          <a:p>
            <a:r>
              <a:rPr lang="fr-FR" b="1" dirty="0" smtClean="0">
                <a:solidFill>
                  <a:prstClr val="black"/>
                </a:solidFill>
              </a:rPr>
              <a:t>Scénario </a:t>
            </a:r>
            <a:r>
              <a:rPr lang="fr-FR" b="1" dirty="0"/>
              <a:t>4</a:t>
            </a:r>
            <a:r>
              <a:rPr lang="fr-FR" b="1" dirty="0" smtClean="0"/>
              <a:t>: </a:t>
            </a:r>
            <a:r>
              <a:rPr lang="fr-FR" dirty="0" smtClean="0"/>
              <a:t>Fusion de l’ensemble des services au sein d’une délégation </a:t>
            </a:r>
            <a:r>
              <a:rPr lang="fr-FR" dirty="0"/>
              <a:t>aux affaires européennes et internationales sous l’autorité directe du cabinet (comme la DGLFLF</a:t>
            </a:r>
            <a:r>
              <a:rPr lang="fr-FR" dirty="0" smtClean="0"/>
              <a:t>).</a:t>
            </a:r>
            <a:endParaRPr lang="fr-FR" dirty="0"/>
          </a:p>
          <a:p>
            <a:r>
              <a:rPr lang="fr-FR" b="1" dirty="0" smtClean="0">
                <a:solidFill>
                  <a:prstClr val="black"/>
                </a:solidFill>
              </a:rPr>
              <a:t>Scénario </a:t>
            </a:r>
            <a:r>
              <a:rPr lang="fr-FR" b="1" dirty="0" smtClean="0"/>
              <a:t>5: </a:t>
            </a:r>
            <a:r>
              <a:rPr lang="fr-FR" dirty="0" smtClean="0"/>
              <a:t>Création d’une délégation </a:t>
            </a:r>
            <a:r>
              <a:rPr lang="fr-FR" dirty="0"/>
              <a:t>aux affaires européennes et internationales sous l’autorité du SG (comme le DAT ou la DICOM) </a:t>
            </a:r>
            <a:r>
              <a:rPr lang="fr-FR" dirty="0" smtClean="0"/>
              <a:t>intégrant une </a:t>
            </a:r>
            <a:r>
              <a:rPr lang="fr-FR" dirty="0"/>
              <a:t>partie des agents des services européens et internationaux des </a:t>
            </a:r>
            <a:r>
              <a:rPr lang="fr-FR" dirty="0" smtClean="0"/>
              <a:t>DG.</a:t>
            </a:r>
            <a:endParaRPr lang="fr-FR" dirty="0"/>
          </a:p>
          <a:p>
            <a:r>
              <a:rPr lang="fr-FR" b="1" dirty="0" smtClean="0">
                <a:solidFill>
                  <a:prstClr val="black"/>
                </a:solidFill>
              </a:rPr>
              <a:t>Scénario </a:t>
            </a:r>
            <a:r>
              <a:rPr lang="fr-FR" b="1" dirty="0" smtClean="0"/>
              <a:t>6 :  </a:t>
            </a:r>
            <a:r>
              <a:rPr lang="fr-FR" dirty="0" smtClean="0"/>
              <a:t>Suppression de la compétence communautaire au sein du SG et </a:t>
            </a:r>
            <a:r>
              <a:rPr lang="fr-FR" dirty="0"/>
              <a:t>t</a:t>
            </a:r>
            <a:r>
              <a:rPr lang="fr-FR" dirty="0" smtClean="0"/>
              <a:t>ransfert vers les DG</a:t>
            </a:r>
            <a:endParaRPr lang="fr-FR" i="1" dirty="0"/>
          </a:p>
        </p:txBody>
      </p:sp>
      <p:sp>
        <p:nvSpPr>
          <p:cNvPr id="3" name="Titre 2"/>
          <p:cNvSpPr>
            <a:spLocks noGrp="1"/>
          </p:cNvSpPr>
          <p:nvPr>
            <p:ph type="title"/>
          </p:nvPr>
        </p:nvSpPr>
        <p:spPr/>
        <p:txBody>
          <a:bodyPr>
            <a:noAutofit/>
          </a:bodyPr>
          <a:lstStyle/>
          <a:p>
            <a:r>
              <a:rPr lang="fr-FR" sz="2400" dirty="0" smtClean="0"/>
              <a:t>Scénarios identifiés </a:t>
            </a:r>
            <a:r>
              <a:rPr lang="fr-FR" sz="2400" dirty="0"/>
              <a:t>par le groupe de travail</a:t>
            </a:r>
          </a:p>
        </p:txBody>
      </p:sp>
    </p:spTree>
    <p:extLst>
      <p:ext uri="{BB962C8B-B14F-4D97-AF65-F5344CB8AC3E}">
        <p14:creationId xmlns:p14="http://schemas.microsoft.com/office/powerpoint/2010/main" val="19969018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666428" y="998169"/>
            <a:ext cx="8235972" cy="567160"/>
          </a:xfrm>
        </p:spPr>
        <p:txBody>
          <a:bodyPr>
            <a:normAutofit/>
          </a:bodyPr>
          <a:lstStyle/>
          <a:p>
            <a:pPr marL="342900" lvl="0" indent="-342900">
              <a:lnSpc>
                <a:spcPct val="100000"/>
              </a:lnSpc>
              <a:spcBef>
                <a:spcPct val="20000"/>
              </a:spcBef>
              <a:buFont typeface="Arial" panose="020B0604020202020204" pitchFamily="34" charset="0"/>
              <a:buChar char="•"/>
            </a:pPr>
            <a:r>
              <a:rPr lang="fr-FR" sz="1400" b="1" dirty="0" smtClean="0"/>
              <a:t>Scénario 1 : Maintien </a:t>
            </a:r>
            <a:r>
              <a:rPr lang="fr-FR" sz="1400" b="1" dirty="0"/>
              <a:t>de l’organisation actuelle sous réserve de plusieurs améliorations des procédures de </a:t>
            </a:r>
            <a:r>
              <a:rPr lang="fr-FR" sz="1400" b="1" dirty="0" smtClean="0"/>
              <a:t>coordination et des outils</a:t>
            </a:r>
            <a:endParaRPr lang="fr-FR" sz="1400" dirty="0">
              <a:solidFill>
                <a:prstClr val="black"/>
              </a:solidFill>
              <a:ea typeface="+mn-ea"/>
            </a:endParaRPr>
          </a:p>
        </p:txBody>
      </p:sp>
      <p:sp>
        <p:nvSpPr>
          <p:cNvPr id="4" name="Rectangle 3"/>
          <p:cNvSpPr/>
          <p:nvPr/>
        </p:nvSpPr>
        <p:spPr>
          <a:xfrm>
            <a:off x="546431" y="1565329"/>
            <a:ext cx="8200693" cy="182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6225" indent="-276225">
              <a:lnSpc>
                <a:spcPts val="1900"/>
              </a:lnSpc>
              <a:spcAft>
                <a:spcPts val="1200"/>
              </a:spcAft>
              <a:buClr>
                <a:schemeClr val="accent1">
                  <a:lumMod val="75000"/>
                </a:schemeClr>
              </a:buClr>
              <a:buFont typeface="Arial" panose="020B0604020202020204" pitchFamily="34" charset="0"/>
              <a:buChar char="⁄"/>
            </a:pPr>
            <a:r>
              <a:rPr lang="fr-FR" sz="1400" b="1" dirty="0">
                <a:solidFill>
                  <a:schemeClr val="accent1">
                    <a:lumMod val="75000"/>
                  </a:schemeClr>
                </a:solidFill>
                <a:latin typeface="Arial" panose="020B0604020202020204" pitchFamily="34" charset="0"/>
                <a:cs typeface="Arial" panose="020B0604020202020204" pitchFamily="34" charset="0"/>
              </a:rPr>
              <a:t>Description </a:t>
            </a:r>
            <a:r>
              <a:rPr lang="fr-FR" sz="1400" b="1" dirty="0" smtClean="0">
                <a:solidFill>
                  <a:schemeClr val="accent1">
                    <a:lumMod val="75000"/>
                  </a:schemeClr>
                </a:solidFill>
                <a:latin typeface="Arial" panose="020B0604020202020204" pitchFamily="34" charset="0"/>
                <a:cs typeface="Arial" panose="020B0604020202020204" pitchFamily="34" charset="0"/>
              </a:rPr>
              <a:t>synthétique : </a:t>
            </a:r>
            <a:r>
              <a:rPr lang="fr-FR" sz="900" dirty="0" smtClean="0">
                <a:solidFill>
                  <a:schemeClr val="tx1"/>
                </a:solidFill>
                <a:latin typeface="Arial" panose="020B0604020202020204" pitchFamily="34" charset="0"/>
                <a:cs typeface="Arial" panose="020B0604020202020204" pitchFamily="34" charset="0"/>
              </a:rPr>
              <a:t>Ce premier scénario proposé par les DG suppose un certain nombre d’améliorations : </a:t>
            </a:r>
          </a:p>
          <a:p>
            <a:pPr marL="171450" indent="-171450">
              <a:spcAft>
                <a:spcPts val="300"/>
              </a:spcAft>
              <a:buClr>
                <a:schemeClr val="accent1">
                  <a:lumMod val="75000"/>
                </a:schemeClr>
              </a:buClr>
              <a:buFontTx/>
              <a:buChar char="-"/>
            </a:pPr>
            <a:r>
              <a:rPr lang="fr-FR" sz="900" b="1" dirty="0" smtClean="0">
                <a:solidFill>
                  <a:schemeClr val="tx1"/>
                </a:solidFill>
                <a:latin typeface="Arial" panose="020B0604020202020204" pitchFamily="34" charset="0"/>
                <a:cs typeface="Arial" panose="020B0604020202020204" pitchFamily="34" charset="0"/>
              </a:rPr>
              <a:t>Renforcer la coordination : </a:t>
            </a:r>
            <a:r>
              <a:rPr lang="fr-FR" sz="900" dirty="0" smtClean="0">
                <a:solidFill>
                  <a:schemeClr val="tx1"/>
                </a:solidFill>
                <a:latin typeface="Arial" panose="020B0604020202020204" pitchFamily="34" charset="0"/>
                <a:cs typeface="Arial" panose="020B0604020202020204" pitchFamily="34" charset="0"/>
              </a:rPr>
              <a:t>en plus de la réunion mensuelle SG/DG/CNC, une réunion limitée aux chefs d’équipe pourrait se tenir tous les 15 jours ; par ailleurs des points réguliers Europe/international avec les EP et les DRAC pourraient être systématisés; de même, des réunions périodiques SG/DG pourraient avoir lieu avec le MEAE (rythme semestriel) et l’Institut français. Les responsables budgétaires SG/DG pourraient également se réunir sur les enjeux internationaux.</a:t>
            </a:r>
          </a:p>
          <a:p>
            <a:pPr marL="171450" indent="-171450">
              <a:spcAft>
                <a:spcPts val="300"/>
              </a:spcAft>
              <a:buClr>
                <a:schemeClr val="accent1">
                  <a:lumMod val="75000"/>
                </a:schemeClr>
              </a:buClr>
              <a:buFontTx/>
              <a:buChar char="-"/>
            </a:pPr>
            <a:r>
              <a:rPr lang="fr-FR" sz="900" b="1" dirty="0" smtClean="0">
                <a:solidFill>
                  <a:schemeClr val="tx1"/>
                </a:solidFill>
                <a:latin typeface="Arial" panose="020B0604020202020204" pitchFamily="34" charset="0"/>
                <a:cs typeface="Arial" panose="020B0604020202020204" pitchFamily="34" charset="0"/>
              </a:rPr>
              <a:t>Améliorer les outils de travail : </a:t>
            </a:r>
            <a:r>
              <a:rPr lang="fr-FR" sz="900" dirty="0" smtClean="0">
                <a:solidFill>
                  <a:schemeClr val="tx1"/>
                </a:solidFill>
                <a:latin typeface="Arial" panose="020B0604020202020204" pitchFamily="34" charset="0"/>
                <a:cs typeface="Arial" panose="020B0604020202020204" pitchFamily="34" charset="0"/>
              </a:rPr>
              <a:t>création d’un espace partagé (fiches ministre, instructions aux ambassadeurs, rapports, articles…).</a:t>
            </a:r>
          </a:p>
          <a:p>
            <a:pPr marL="171450" indent="-171450">
              <a:spcAft>
                <a:spcPts val="300"/>
              </a:spcAft>
              <a:buClr>
                <a:schemeClr val="accent1">
                  <a:lumMod val="75000"/>
                </a:schemeClr>
              </a:buClr>
              <a:buFontTx/>
              <a:buChar char="-"/>
            </a:pPr>
            <a:r>
              <a:rPr lang="fr-FR" sz="900" b="1" dirty="0" smtClean="0">
                <a:solidFill>
                  <a:schemeClr val="tx1"/>
                </a:solidFill>
                <a:latin typeface="Arial" panose="020B0604020202020204" pitchFamily="34" charset="0"/>
                <a:cs typeface="Arial" panose="020B0604020202020204" pitchFamily="34" charset="0"/>
              </a:rPr>
              <a:t>Développer la communication </a:t>
            </a:r>
            <a:r>
              <a:rPr lang="fr-FR" sz="900" dirty="0" smtClean="0">
                <a:solidFill>
                  <a:schemeClr val="tx1"/>
                </a:solidFill>
                <a:latin typeface="Arial" panose="020B0604020202020204" pitchFamily="34" charset="0"/>
                <a:cs typeface="Arial" panose="020B0604020202020204" pitchFamily="34" charset="0"/>
              </a:rPr>
              <a:t>avec un site Internet en 3 langues, la création d’un cours en ligne ouvert et massif (CLOM), la diffusion auprès des postes de l’information concernant l’évolution des politiques culturelles nationales.</a:t>
            </a:r>
          </a:p>
          <a:p>
            <a:pPr>
              <a:spcAft>
                <a:spcPts val="300"/>
              </a:spcAft>
              <a:buClr>
                <a:schemeClr val="accent1">
                  <a:lumMod val="75000"/>
                </a:schemeClr>
              </a:buClr>
            </a:pPr>
            <a:r>
              <a:rPr lang="fr-FR" sz="900" dirty="0" smtClean="0">
                <a:solidFill>
                  <a:schemeClr val="tx1"/>
                </a:solidFill>
                <a:latin typeface="Arial" panose="020B0604020202020204" pitchFamily="34" charset="0"/>
                <a:cs typeface="Arial" panose="020B0604020202020204" pitchFamily="34" charset="0"/>
              </a:rPr>
              <a:t>- Veiller à </a:t>
            </a:r>
            <a:r>
              <a:rPr lang="fr-FR" sz="900" b="1" dirty="0" smtClean="0">
                <a:solidFill>
                  <a:schemeClr val="tx1"/>
                </a:solidFill>
                <a:latin typeface="Arial" panose="020B0604020202020204" pitchFamily="34" charset="0"/>
                <a:cs typeface="Arial" panose="020B0604020202020204" pitchFamily="34" charset="0"/>
              </a:rPr>
              <a:t>améliorer le travail d’animation et de coordination </a:t>
            </a:r>
            <a:r>
              <a:rPr lang="fr-FR" sz="900" dirty="0" smtClean="0">
                <a:solidFill>
                  <a:schemeClr val="tx1"/>
                </a:solidFill>
                <a:latin typeface="Arial" panose="020B0604020202020204" pitchFamily="34" charset="0"/>
                <a:cs typeface="Arial" panose="020B0604020202020204" pitchFamily="34" charset="0"/>
              </a:rPr>
              <a:t>des services européens et internationaux dans les services métiers.</a:t>
            </a:r>
          </a:p>
          <a:p>
            <a:pPr marL="171450" indent="-171450">
              <a:spcAft>
                <a:spcPts val="300"/>
              </a:spcAft>
              <a:buClr>
                <a:schemeClr val="accent1">
                  <a:lumMod val="75000"/>
                </a:schemeClr>
              </a:buClr>
              <a:buFontTx/>
              <a:buChar char="-"/>
            </a:pPr>
            <a:endParaRPr lang="fr-FR" sz="800" dirty="0">
              <a:solidFill>
                <a:schemeClr val="tx1"/>
              </a:solidFill>
              <a:latin typeface="Arial" panose="020B0604020202020204" pitchFamily="34" charset="0"/>
              <a:cs typeface="Arial" panose="020B0604020202020204" pitchFamily="34" charset="0"/>
            </a:endParaRPr>
          </a:p>
          <a:p>
            <a:pPr marL="171450" indent="-171450">
              <a:spcAft>
                <a:spcPts val="300"/>
              </a:spcAft>
              <a:buClr>
                <a:schemeClr val="accent1">
                  <a:lumMod val="75000"/>
                </a:schemeClr>
              </a:buClr>
              <a:buFontTx/>
              <a:buChar char="-"/>
            </a:pPr>
            <a:endParaRPr lang="fr-FR" sz="1200" dirty="0" smtClean="0">
              <a:solidFill>
                <a:schemeClr val="tx1"/>
              </a:solidFill>
              <a:latin typeface="Arial" panose="020B0604020202020204" pitchFamily="34" charset="0"/>
              <a:cs typeface="Arial" panose="020B0604020202020204" pitchFamily="34" charset="0"/>
            </a:endParaRPr>
          </a:p>
          <a:p>
            <a:pPr marL="171450" indent="-171450">
              <a:spcAft>
                <a:spcPts val="300"/>
              </a:spcAft>
              <a:buClr>
                <a:schemeClr val="accent1">
                  <a:lumMod val="75000"/>
                </a:schemeClr>
              </a:buClr>
              <a:buFontTx/>
              <a:buChar char="-"/>
            </a:pPr>
            <a:endParaRPr lang="fr-FR" sz="1200" dirty="0" smtClean="0">
              <a:solidFill>
                <a:schemeClr val="tx1"/>
              </a:solidFill>
              <a:latin typeface="Arial" panose="020B0604020202020204" pitchFamily="34" charset="0"/>
              <a:cs typeface="Arial" panose="020B0604020202020204" pitchFamily="34" charset="0"/>
            </a:endParaRPr>
          </a:p>
          <a:p>
            <a:pPr>
              <a:spcAft>
                <a:spcPts val="300"/>
              </a:spcAft>
              <a:buClr>
                <a:schemeClr val="accent1">
                  <a:lumMod val="75000"/>
                </a:schemeClr>
              </a:buClr>
            </a:pPr>
            <a:endParaRPr lang="fr-FR" sz="1200" dirty="0" smtClean="0">
              <a:solidFill>
                <a:schemeClr val="tx1"/>
              </a:solidFill>
              <a:latin typeface="Arial" panose="020B0604020202020204" pitchFamily="34" charset="0"/>
              <a:cs typeface="Arial" panose="020B0604020202020204" pitchFamily="34" charset="0"/>
            </a:endParaRPr>
          </a:p>
          <a:p>
            <a:pPr>
              <a:spcAft>
                <a:spcPts val="300"/>
              </a:spcAft>
              <a:buClr>
                <a:schemeClr val="accent1">
                  <a:lumMod val="75000"/>
                </a:schemeClr>
              </a:buClr>
            </a:pPr>
            <a:endParaRPr lang="fr-FR" sz="1200" dirty="0">
              <a:solidFill>
                <a:schemeClr val="tx1"/>
              </a:solidFill>
              <a:latin typeface="Arial" panose="020B0604020202020204" pitchFamily="34" charset="0"/>
              <a:cs typeface="Arial" panose="020B0604020202020204" pitchFamily="34" charset="0"/>
            </a:endParaRPr>
          </a:p>
          <a:p>
            <a:pPr>
              <a:spcAft>
                <a:spcPts val="300"/>
              </a:spcAft>
              <a:buClr>
                <a:schemeClr val="accent1">
                  <a:lumMod val="75000"/>
                </a:schemeClr>
              </a:buClr>
            </a:pPr>
            <a:endParaRPr lang="fr-FR" sz="1200" dirty="0">
              <a:solidFill>
                <a:schemeClr val="tx1"/>
              </a:solidFill>
              <a:latin typeface="Arial" panose="020B0604020202020204" pitchFamily="34" charset="0"/>
              <a:cs typeface="Arial" panose="020B0604020202020204" pitchFamily="34" charset="0"/>
            </a:endParaRPr>
          </a:p>
        </p:txBody>
      </p:sp>
      <p:sp>
        <p:nvSpPr>
          <p:cNvPr id="5" name="Rectangle 4"/>
          <p:cNvSpPr/>
          <p:nvPr/>
        </p:nvSpPr>
        <p:spPr>
          <a:xfrm>
            <a:off x="457201" y="3394129"/>
            <a:ext cx="8137524" cy="10919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6225" indent="-276225">
              <a:lnSpc>
                <a:spcPts val="1900"/>
              </a:lnSpc>
              <a:spcAft>
                <a:spcPts val="1200"/>
              </a:spcAft>
              <a:buClr>
                <a:schemeClr val="accent1">
                  <a:lumMod val="75000"/>
                </a:schemeClr>
              </a:buClr>
              <a:buFont typeface="Arial" panose="020B0604020202020204" pitchFamily="34" charset="0"/>
              <a:buChar char="⁄"/>
            </a:pPr>
            <a:r>
              <a:rPr lang="fr-FR" sz="1400" b="1" dirty="0">
                <a:solidFill>
                  <a:schemeClr val="accent1">
                    <a:lumMod val="75000"/>
                  </a:schemeClr>
                </a:solidFill>
                <a:latin typeface="Arial" panose="020B0604020202020204" pitchFamily="34" charset="0"/>
                <a:cs typeface="Arial" panose="020B0604020202020204" pitchFamily="34" charset="0"/>
              </a:rPr>
              <a:t>Adhésion des membres du groupe de </a:t>
            </a:r>
            <a:r>
              <a:rPr lang="fr-FR" sz="1400" b="1" dirty="0" smtClean="0">
                <a:solidFill>
                  <a:schemeClr val="accent1">
                    <a:lumMod val="75000"/>
                  </a:schemeClr>
                </a:solidFill>
                <a:latin typeface="Arial" panose="020B0604020202020204" pitchFamily="34" charset="0"/>
                <a:cs typeface="Arial" panose="020B0604020202020204" pitchFamily="34" charset="0"/>
              </a:rPr>
              <a:t>travail : </a:t>
            </a:r>
            <a:r>
              <a:rPr lang="fr-FR" sz="900" dirty="0" smtClean="0">
                <a:solidFill>
                  <a:srgbClr val="002060"/>
                </a:solidFill>
                <a:latin typeface="Arial" panose="020B0604020202020204" pitchFamily="34" charset="0"/>
                <a:cs typeface="Arial" panose="020B0604020202020204" pitchFamily="34" charset="0"/>
              </a:rPr>
              <a:t>ce scénario répond à certains besoins identifiés notamment en matière de coordination et de communication. Il se caractérise par un renforcement de la charge d’animation, de pilotage et de synthèse de la SDAEI, sans toutefois faire évoluer les ressources dont elle dispose, ce qui ne répond à l’enjeu du renforcement de la taille critique de la fonction internationale</a:t>
            </a:r>
            <a:endParaRPr lang="fr-FR" sz="900" dirty="0">
              <a:solidFill>
                <a:srgbClr val="002060"/>
              </a:solidFill>
              <a:latin typeface="Arial" panose="020B0604020202020204" pitchFamily="34" charset="0"/>
              <a:cs typeface="Arial" panose="020B0604020202020204" pitchFamily="34" charset="0"/>
            </a:endParaRPr>
          </a:p>
        </p:txBody>
      </p:sp>
      <p:sp>
        <p:nvSpPr>
          <p:cNvPr id="6" name="Rectangle 5"/>
          <p:cNvSpPr/>
          <p:nvPr/>
        </p:nvSpPr>
        <p:spPr>
          <a:xfrm>
            <a:off x="666428" y="4804475"/>
            <a:ext cx="8080696" cy="14413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6225" indent="-276225">
              <a:lnSpc>
                <a:spcPts val="1900"/>
              </a:lnSpc>
              <a:spcAft>
                <a:spcPts val="1200"/>
              </a:spcAft>
              <a:buClr>
                <a:schemeClr val="accent1">
                  <a:lumMod val="75000"/>
                </a:schemeClr>
              </a:buClr>
              <a:buFont typeface="Arial" panose="020B0604020202020204" pitchFamily="34" charset="0"/>
              <a:buChar char="⁄"/>
            </a:pPr>
            <a:r>
              <a:rPr lang="fr-FR" sz="1400" b="1" dirty="0">
                <a:solidFill>
                  <a:schemeClr val="accent1">
                    <a:lumMod val="75000"/>
                  </a:schemeClr>
                </a:solidFill>
                <a:latin typeface="Arial" panose="020B0604020202020204" pitchFamily="34" charset="0"/>
                <a:cs typeface="Arial" panose="020B0604020202020204" pitchFamily="34" charset="0"/>
              </a:rPr>
              <a:t>Prérequis nécessaires à la mise en œuvre du </a:t>
            </a:r>
            <a:r>
              <a:rPr lang="fr-FR" sz="1400" b="1" dirty="0" smtClean="0">
                <a:solidFill>
                  <a:schemeClr val="accent1">
                    <a:lumMod val="75000"/>
                  </a:schemeClr>
                </a:solidFill>
                <a:latin typeface="Arial" panose="020B0604020202020204" pitchFamily="34" charset="0"/>
                <a:cs typeface="Arial" panose="020B0604020202020204" pitchFamily="34" charset="0"/>
              </a:rPr>
              <a:t>scénario :</a:t>
            </a:r>
            <a:endParaRPr lang="fr-FR" sz="1400" dirty="0" smtClean="0">
              <a:solidFill>
                <a:schemeClr val="tx1"/>
              </a:solidFill>
              <a:latin typeface="Arial" panose="020B0604020202020204" pitchFamily="34" charset="0"/>
              <a:cs typeface="Arial" panose="020B0604020202020204" pitchFamily="34" charset="0"/>
            </a:endParaRPr>
          </a:p>
          <a:p>
            <a:pPr marL="276225" indent="-276225">
              <a:lnSpc>
                <a:spcPts val="1900"/>
              </a:lnSpc>
              <a:spcAft>
                <a:spcPts val="300"/>
              </a:spcAft>
              <a:buClr>
                <a:schemeClr val="accent1">
                  <a:lumMod val="75000"/>
                </a:schemeClr>
              </a:buClr>
              <a:buFont typeface="Arial" panose="020B0604020202020204" pitchFamily="34" charset="0"/>
              <a:buChar char="•"/>
            </a:pPr>
            <a:r>
              <a:rPr lang="fr-FR" sz="1000" dirty="0" smtClean="0">
                <a:solidFill>
                  <a:schemeClr val="tx1"/>
                </a:solidFill>
                <a:latin typeface="Arial" panose="020B0604020202020204" pitchFamily="34" charset="0"/>
                <a:cs typeface="Arial" panose="020B0604020202020204" pitchFamily="34" charset="0"/>
              </a:rPr>
              <a:t>Un renforcement des ressources de la SDAEI est nécessaire pour assumer un rôle de coordination accru, mettre en place de nouveaux instruments de travail et développer communication plus substantielle</a:t>
            </a:r>
            <a:r>
              <a:rPr lang="fr-FR" sz="1000" dirty="0">
                <a:solidFill>
                  <a:schemeClr val="tx1"/>
                </a:solidFill>
                <a:latin typeface="Arial" panose="020B0604020202020204" pitchFamily="34" charset="0"/>
                <a:cs typeface="Arial" panose="020B0604020202020204" pitchFamily="34" charset="0"/>
              </a:rPr>
              <a:t>.</a:t>
            </a:r>
          </a:p>
          <a:p>
            <a:pPr>
              <a:lnSpc>
                <a:spcPts val="1900"/>
              </a:lnSpc>
              <a:spcAft>
                <a:spcPts val="300"/>
              </a:spcAft>
              <a:buClr>
                <a:schemeClr val="accent1">
                  <a:lumMod val="75000"/>
                </a:schemeClr>
              </a:buClr>
            </a:pPr>
            <a:endParaRPr lang="fr-FR" sz="1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06960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13336" y="5592011"/>
            <a:ext cx="8124576" cy="1039090"/>
          </a:xfrm>
        </p:spPr>
        <p:txBody>
          <a:bodyPr>
            <a:normAutofit/>
          </a:bodyPr>
          <a:lstStyle/>
          <a:p>
            <a:pPr>
              <a:spcBef>
                <a:spcPts val="0"/>
              </a:spcBef>
              <a:spcAft>
                <a:spcPts val="1200"/>
              </a:spcAft>
            </a:pPr>
            <a:r>
              <a:rPr lang="fr-FR" sz="1800" dirty="0"/>
              <a:t>Facteurs clés de succès</a:t>
            </a:r>
          </a:p>
          <a:p>
            <a:pPr lvl="0">
              <a:lnSpc>
                <a:spcPct val="100000"/>
              </a:lnSpc>
              <a:spcBef>
                <a:spcPts val="0"/>
              </a:spcBef>
              <a:spcAft>
                <a:spcPts val="300"/>
              </a:spcAft>
              <a:buClr>
                <a:srgbClr val="578ED1">
                  <a:lumMod val="75000"/>
                </a:srgbClr>
              </a:buClr>
              <a:buFont typeface="Arial" panose="020B0604020202020204" pitchFamily="34" charset="0"/>
              <a:buChar char="•"/>
            </a:pPr>
            <a:r>
              <a:rPr lang="fr-FR" sz="1200" b="0" dirty="0" smtClean="0">
                <a:solidFill>
                  <a:prstClr val="black"/>
                </a:solidFill>
              </a:rPr>
              <a:t>Mise </a:t>
            </a:r>
            <a:r>
              <a:rPr lang="fr-FR" sz="1200" b="0" dirty="0">
                <a:solidFill>
                  <a:prstClr val="black"/>
                </a:solidFill>
              </a:rPr>
              <a:t>en œuvre effective des préconisations</a:t>
            </a:r>
          </a:p>
          <a:p>
            <a:pPr lvl="0">
              <a:lnSpc>
                <a:spcPct val="100000"/>
              </a:lnSpc>
              <a:spcBef>
                <a:spcPts val="0"/>
              </a:spcBef>
              <a:spcAft>
                <a:spcPts val="300"/>
              </a:spcAft>
              <a:buClr>
                <a:srgbClr val="578ED1">
                  <a:lumMod val="75000"/>
                </a:srgbClr>
              </a:buClr>
              <a:buFont typeface="Arial" panose="020B0604020202020204" pitchFamily="34" charset="0"/>
              <a:buChar char="•"/>
            </a:pPr>
            <a:r>
              <a:rPr lang="fr-FR" sz="1200" b="0" dirty="0" smtClean="0">
                <a:solidFill>
                  <a:prstClr val="black"/>
                </a:solidFill>
              </a:rPr>
              <a:t>Adéquation des moyens aux objectifs</a:t>
            </a:r>
            <a:endParaRPr lang="fr-FR" sz="1200" b="0" dirty="0">
              <a:solidFill>
                <a:prstClr val="black"/>
              </a:solidFill>
            </a:endParaRPr>
          </a:p>
          <a:p>
            <a:pPr marL="0" indent="0">
              <a:lnSpc>
                <a:spcPct val="100000"/>
              </a:lnSpc>
              <a:spcBef>
                <a:spcPts val="0"/>
              </a:spcBef>
              <a:spcAft>
                <a:spcPts val="300"/>
              </a:spcAft>
              <a:buNone/>
            </a:pPr>
            <a:endParaRPr lang="fr-FR" sz="1200" b="0" dirty="0">
              <a:solidFill>
                <a:schemeClr val="tx1"/>
              </a:solidFill>
            </a:endParaRPr>
          </a:p>
          <a:p>
            <a:pPr>
              <a:lnSpc>
                <a:spcPct val="100000"/>
              </a:lnSpc>
              <a:spcBef>
                <a:spcPts val="0"/>
              </a:spcBef>
              <a:spcAft>
                <a:spcPts val="300"/>
              </a:spcAft>
              <a:buFont typeface="Arial" panose="020B0604020202020204" pitchFamily="34" charset="0"/>
              <a:buChar char="•"/>
            </a:pPr>
            <a:endParaRPr lang="fr-FR" sz="1200" b="0" dirty="0">
              <a:solidFill>
                <a:schemeClr val="tx1"/>
              </a:solidFill>
            </a:endParaRPr>
          </a:p>
        </p:txBody>
      </p:sp>
      <p:sp>
        <p:nvSpPr>
          <p:cNvPr id="3" name="Titre 2"/>
          <p:cNvSpPr>
            <a:spLocks noGrp="1"/>
          </p:cNvSpPr>
          <p:nvPr>
            <p:ph type="title"/>
          </p:nvPr>
        </p:nvSpPr>
        <p:spPr>
          <a:xfrm>
            <a:off x="649767" y="730994"/>
            <a:ext cx="8123237" cy="743694"/>
          </a:xfrm>
        </p:spPr>
        <p:txBody>
          <a:bodyPr>
            <a:normAutofit fontScale="90000"/>
          </a:bodyPr>
          <a:lstStyle/>
          <a:p>
            <a:r>
              <a:rPr lang="fr-FR" sz="1900" b="1" dirty="0" smtClean="0">
                <a:solidFill>
                  <a:prstClr val="black"/>
                </a:solidFill>
                <a:ea typeface="+mn-ea"/>
              </a:rPr>
              <a:t>Scénario </a:t>
            </a:r>
            <a:r>
              <a:rPr lang="fr-FR" sz="1600" b="1" dirty="0" smtClean="0"/>
              <a:t>1 </a:t>
            </a:r>
            <a:r>
              <a:rPr lang="fr-FR" sz="1600" dirty="0" smtClean="0"/>
              <a:t>: </a:t>
            </a:r>
            <a:r>
              <a:rPr lang="fr-FR" sz="1600" b="1" dirty="0" smtClean="0"/>
              <a:t>Maintien </a:t>
            </a:r>
            <a:r>
              <a:rPr lang="fr-FR" sz="1600" b="1" dirty="0"/>
              <a:t>de l’organisation actuelle sous réserve de plusieurs améliorations des procédures de </a:t>
            </a:r>
            <a:r>
              <a:rPr lang="fr-FR" sz="1600" b="1" dirty="0" smtClean="0"/>
              <a:t>coordination et des outils</a:t>
            </a:r>
            <a:endParaRPr lang="fr-FR" b="1" dirty="0"/>
          </a:p>
        </p:txBody>
      </p:sp>
      <p:graphicFrame>
        <p:nvGraphicFramePr>
          <p:cNvPr id="4" name="Tableau 3"/>
          <p:cNvGraphicFramePr>
            <a:graphicFrameLocks noGrp="1"/>
          </p:cNvGraphicFramePr>
          <p:nvPr>
            <p:extLst>
              <p:ext uri="{D42A27DB-BD31-4B8C-83A1-F6EECF244321}">
                <p14:modId xmlns:p14="http://schemas.microsoft.com/office/powerpoint/2010/main" val="2383344157"/>
              </p:ext>
            </p:extLst>
          </p:nvPr>
        </p:nvGraphicFramePr>
        <p:xfrm>
          <a:off x="124691" y="1508167"/>
          <a:ext cx="8839200" cy="4049422"/>
        </p:xfrm>
        <a:graphic>
          <a:graphicData uri="http://schemas.openxmlformats.org/drawingml/2006/table">
            <a:tbl>
              <a:tblPr firstRow="1" bandRow="1">
                <a:tableStyleId>{B301B821-A1FF-4177-AEE7-76D212191A09}</a:tableStyleId>
              </a:tblPr>
              <a:tblGrid>
                <a:gridCol w="2161309">
                  <a:extLst>
                    <a:ext uri="{9D8B030D-6E8A-4147-A177-3AD203B41FA5}">
                      <a16:colId xmlns:a16="http://schemas.microsoft.com/office/drawing/2014/main" val="4293603628"/>
                    </a:ext>
                  </a:extLst>
                </a:gridCol>
                <a:gridCol w="3731491">
                  <a:extLst>
                    <a:ext uri="{9D8B030D-6E8A-4147-A177-3AD203B41FA5}">
                      <a16:colId xmlns:a16="http://schemas.microsoft.com/office/drawing/2014/main" val="1912413147"/>
                    </a:ext>
                  </a:extLst>
                </a:gridCol>
                <a:gridCol w="2946400">
                  <a:extLst>
                    <a:ext uri="{9D8B030D-6E8A-4147-A177-3AD203B41FA5}">
                      <a16:colId xmlns:a16="http://schemas.microsoft.com/office/drawing/2014/main" val="3363531011"/>
                    </a:ext>
                  </a:extLst>
                </a:gridCol>
              </a:tblGrid>
              <a:tr h="491432">
                <a:tc>
                  <a:txBody>
                    <a:bodyPr/>
                    <a:lstStyle/>
                    <a:p>
                      <a:pPr algn="ctr"/>
                      <a:endParaRPr lang="fr-FR" sz="1400" dirty="0"/>
                    </a:p>
                  </a:txBody>
                  <a:tcPr anchor="ctr"/>
                </a:tc>
                <a:tc>
                  <a:txBody>
                    <a:bodyPr/>
                    <a:lstStyle/>
                    <a:p>
                      <a:pPr algn="ctr"/>
                      <a:r>
                        <a:rPr lang="fr-FR" sz="1400" dirty="0" smtClean="0"/>
                        <a:t>Opportunités</a:t>
                      </a:r>
                      <a:r>
                        <a:rPr lang="fr-FR" sz="1400" baseline="0" dirty="0" smtClean="0"/>
                        <a:t> et a</a:t>
                      </a:r>
                      <a:r>
                        <a:rPr lang="fr-FR" sz="1400" dirty="0" smtClean="0"/>
                        <a:t>vantages</a:t>
                      </a:r>
                      <a:endParaRPr lang="fr-FR" sz="14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400" dirty="0" smtClean="0"/>
                        <a:t>Limites</a:t>
                      </a:r>
                      <a:r>
                        <a:rPr lang="fr-FR" sz="1400" baseline="0" dirty="0" smtClean="0"/>
                        <a:t> et ampleur du changement</a:t>
                      </a:r>
                      <a:endParaRPr lang="fr-FR" sz="1400" dirty="0"/>
                    </a:p>
                  </a:txBody>
                  <a:tcPr anchor="ctr"/>
                </a:tc>
                <a:extLst>
                  <a:ext uri="{0D108BD9-81ED-4DB2-BD59-A6C34878D82A}">
                    <a16:rowId xmlns:a16="http://schemas.microsoft.com/office/drawing/2014/main" val="3567762728"/>
                  </a:ext>
                </a:extLst>
              </a:tr>
              <a:tr h="953955">
                <a:tc>
                  <a:txBody>
                    <a:bodyPr/>
                    <a:lstStyle/>
                    <a:p>
                      <a:pPr marL="0" indent="0" algn="l">
                        <a:buFont typeface="Arial" panose="020B0604020202020204" pitchFamily="34" charset="0"/>
                        <a:buNone/>
                      </a:pPr>
                      <a:r>
                        <a:rPr lang="fr-FR" sz="1200" b="1" i="0" dirty="0">
                          <a:solidFill>
                            <a:schemeClr val="tx1"/>
                          </a:solidFill>
                        </a:rPr>
                        <a:t>Impacts sur la qualité du service rendu</a:t>
                      </a:r>
                    </a:p>
                  </a:txBody>
                  <a:tcPr anchor="ctr">
                    <a:lnR w="12700" cap="flat" cmpd="sng" algn="ctr">
                      <a:solidFill>
                        <a:schemeClr val="accent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200" b="0" i="1" u="none" strike="noStrike" kern="1200" cap="none" spc="0" normalizeH="0" baseline="0" noProof="0" dirty="0" smtClean="0">
                          <a:ln>
                            <a:noFill/>
                          </a:ln>
                          <a:solidFill>
                            <a:prstClr val="black"/>
                          </a:solidFill>
                          <a:effectLst/>
                          <a:uLnTx/>
                          <a:uFillTx/>
                          <a:latin typeface="+mn-lt"/>
                          <a:ea typeface="+mn-ea"/>
                          <a:cs typeface="+mn-cs"/>
                        </a:rPr>
                        <a:t>Amélioration de la coordination de l’action européenne et internationale du ministère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200" b="0" i="1" u="none" strike="noStrike" kern="1200" cap="none" spc="0" normalizeH="0" baseline="0" noProof="0" dirty="0" smtClean="0">
                          <a:ln>
                            <a:noFill/>
                          </a:ln>
                          <a:solidFill>
                            <a:prstClr val="black"/>
                          </a:solidFill>
                          <a:effectLst/>
                          <a:uLnTx/>
                          <a:uFillTx/>
                          <a:latin typeface="+mn-lt"/>
                          <a:ea typeface="+mn-ea"/>
                          <a:cs typeface="+mn-cs"/>
                        </a:rPr>
                        <a:t>Amélioration des actions (communication…)</a:t>
                      </a:r>
                    </a:p>
                    <a:p>
                      <a:pPr marL="0" indent="0">
                        <a:buFont typeface="Arial" panose="020B0604020202020204" pitchFamily="34" charset="0"/>
                        <a:buNone/>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r>
                        <a:rPr lang="fr-FR" sz="1200" i="1" baseline="0" dirty="0" smtClean="0">
                          <a:solidFill>
                            <a:schemeClr val="tx1"/>
                          </a:solidFill>
                        </a:rPr>
                        <a:t>Pas de simplification de l’organisation la fonction européenne et internationale du ministère</a:t>
                      </a:r>
                    </a:p>
                    <a:p>
                      <a:pPr marL="171450" indent="-171450">
                        <a:buFont typeface="Arial" panose="020B0604020202020204" pitchFamily="34" charset="0"/>
                        <a:buChar char="•"/>
                      </a:pPr>
                      <a:r>
                        <a:rPr lang="fr-FR" sz="1200" i="1" baseline="0" dirty="0" smtClean="0">
                          <a:solidFill>
                            <a:schemeClr val="tx1"/>
                          </a:solidFill>
                        </a:rPr>
                        <a:t>Pas de capacité à capitaliser sur les compétences et à les mutualiser</a:t>
                      </a: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269321578"/>
                  </a:ext>
                </a:extLst>
              </a:tr>
              <a:tr h="780509">
                <a:tc>
                  <a:txBody>
                    <a:bodyPr/>
                    <a:lstStyle/>
                    <a:p>
                      <a:pPr marL="0" indent="0" algn="l">
                        <a:buFont typeface="Arial" panose="020B0604020202020204" pitchFamily="34" charset="0"/>
                        <a:buNone/>
                      </a:pPr>
                      <a:r>
                        <a:rPr lang="fr-FR" sz="1200" b="1" i="0" dirty="0">
                          <a:solidFill>
                            <a:schemeClr val="tx1"/>
                          </a:solidFill>
                        </a:rPr>
                        <a:t>Impacts </a:t>
                      </a:r>
                      <a:r>
                        <a:rPr lang="fr-FR" sz="1200" b="1" i="0" baseline="0" dirty="0">
                          <a:solidFill>
                            <a:schemeClr val="tx1"/>
                          </a:solidFill>
                        </a:rPr>
                        <a:t>sur les effectifs (quantitatifs et qualitatifs)</a:t>
                      </a:r>
                      <a:endParaRPr lang="fr-FR" sz="1200" b="1" i="0" dirty="0">
                        <a:solidFill>
                          <a:schemeClr val="tx1"/>
                        </a:solidFill>
                      </a:endParaRPr>
                    </a:p>
                  </a:txBody>
                  <a:tcPr anchor="ctr">
                    <a:lnR w="12700" cap="flat" cmpd="sng" algn="ctr">
                      <a:solidFill>
                        <a:schemeClr val="accent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fr-FR" sz="1200" b="0" i="1" u="none" strike="noStrike" kern="1200" cap="none" spc="0" normalizeH="0" baseline="0" noProof="0" dirty="0" smtClean="0">
                        <a:ln>
                          <a:noFill/>
                        </a:ln>
                        <a:solidFill>
                          <a:prstClr val="black"/>
                        </a:solidFill>
                        <a:effectLst/>
                        <a:uLnTx/>
                        <a:uFillTx/>
                        <a:latin typeface="+mn-lt"/>
                        <a:ea typeface="+mn-ea"/>
                        <a:cs typeface="+mn-cs"/>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200" b="0" i="1" u="none" strike="noStrike" kern="1200" cap="none" spc="0" normalizeH="0" baseline="0" noProof="0" dirty="0" smtClean="0">
                          <a:ln>
                            <a:noFill/>
                          </a:ln>
                          <a:solidFill>
                            <a:prstClr val="black"/>
                          </a:solidFill>
                          <a:effectLst/>
                          <a:uLnTx/>
                          <a:uFillTx/>
                          <a:latin typeface="+mn-lt"/>
                          <a:ea typeface="+mn-ea"/>
                          <a:cs typeface="+mn-cs"/>
                        </a:rPr>
                        <a:t>Accroissement nécessaire des effectifs de la SDAEI dans un contexte contraint</a:t>
                      </a:r>
                    </a:p>
                    <a:p>
                      <a:pPr marL="0" indent="0">
                        <a:buFont typeface="Arial" panose="020B0604020202020204" pitchFamily="34" charset="0"/>
                        <a:buNone/>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718721583"/>
                  </a:ext>
                </a:extLst>
              </a:tr>
              <a:tr h="775576">
                <a:tc>
                  <a:txBody>
                    <a:bodyPr/>
                    <a:lstStyle/>
                    <a:p>
                      <a:pPr marL="0" indent="0" algn="l">
                        <a:buFont typeface="Arial" panose="020B0604020202020204" pitchFamily="34" charset="0"/>
                        <a:buNone/>
                      </a:pPr>
                      <a:r>
                        <a:rPr lang="fr-FR" sz="1200" b="1" i="0" dirty="0">
                          <a:solidFill>
                            <a:schemeClr val="tx1"/>
                          </a:solidFill>
                        </a:rPr>
                        <a:t>Impact</a:t>
                      </a:r>
                      <a:r>
                        <a:rPr lang="fr-FR" sz="1200" b="1" i="0" baseline="0" dirty="0">
                          <a:solidFill>
                            <a:schemeClr val="tx1"/>
                          </a:solidFill>
                        </a:rPr>
                        <a:t> sur les moyens financiers dédiés à la fonction</a:t>
                      </a:r>
                      <a:endParaRPr lang="fr-FR" sz="1200" b="1" i="0" dirty="0">
                        <a:solidFill>
                          <a:schemeClr val="tx1"/>
                        </a:solidFill>
                      </a:endParaRP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5684353"/>
                  </a:ext>
                </a:extLst>
              </a:tr>
              <a:tr h="463443">
                <a:tc>
                  <a:txBody>
                    <a:bodyPr/>
                    <a:lstStyle/>
                    <a:p>
                      <a:pPr marL="0" indent="0" algn="l">
                        <a:buFont typeface="Arial" panose="020B0604020202020204" pitchFamily="34" charset="0"/>
                        <a:buNone/>
                      </a:pPr>
                      <a:r>
                        <a:rPr lang="fr-FR" sz="1200" b="1" i="0" dirty="0">
                          <a:solidFill>
                            <a:schemeClr val="tx1"/>
                          </a:solidFill>
                        </a:rPr>
                        <a:t>Coûts de transition</a:t>
                      </a: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339020668"/>
                  </a:ext>
                </a:extLst>
              </a:tr>
              <a:tr h="463443">
                <a:tc>
                  <a:txBody>
                    <a:bodyPr/>
                    <a:lstStyle/>
                    <a:p>
                      <a:pPr marL="0" indent="0">
                        <a:buFont typeface="Arial" panose="020B0604020202020204" pitchFamily="34" charset="0"/>
                        <a:buNone/>
                      </a:pPr>
                      <a:endParaRPr lang="fr-FR" sz="1200" dirty="0">
                        <a:solidFill>
                          <a:schemeClr val="tx1"/>
                        </a:solidFill>
                      </a:endParaRP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739373207"/>
                  </a:ext>
                </a:extLst>
              </a:tr>
            </a:tbl>
          </a:graphicData>
        </a:graphic>
      </p:graphicFrame>
    </p:spTree>
    <p:extLst>
      <p:ext uri="{BB962C8B-B14F-4D97-AF65-F5344CB8AC3E}">
        <p14:creationId xmlns:p14="http://schemas.microsoft.com/office/powerpoint/2010/main" val="41834177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fontScale="90000"/>
          </a:bodyPr>
          <a:lstStyle/>
          <a:p>
            <a:pPr marL="342900" lvl="0" indent="-342900">
              <a:lnSpc>
                <a:spcPct val="100000"/>
              </a:lnSpc>
              <a:spcBef>
                <a:spcPct val="20000"/>
              </a:spcBef>
              <a:buFont typeface="Arial" panose="020B0604020202020204" pitchFamily="34" charset="0"/>
              <a:buChar char="•"/>
            </a:pPr>
            <a:r>
              <a:rPr lang="fr-FR" sz="1700" b="1" dirty="0" smtClean="0">
                <a:solidFill>
                  <a:prstClr val="black"/>
                </a:solidFill>
                <a:ea typeface="+mn-ea"/>
              </a:rPr>
              <a:t>Scénario </a:t>
            </a:r>
            <a:r>
              <a:rPr lang="fr-FR" sz="1600" b="1" dirty="0" smtClean="0"/>
              <a:t>2 : Renforcement de la coordination, </a:t>
            </a:r>
            <a:r>
              <a:rPr lang="fr-FR" sz="1600" b="1" dirty="0" smtClean="0">
                <a:solidFill>
                  <a:prstClr val="black"/>
                </a:solidFill>
                <a:ea typeface="+mn-ea"/>
              </a:rPr>
              <a:t>réorganisation </a:t>
            </a:r>
            <a:r>
              <a:rPr lang="fr-FR" sz="1600" b="1" dirty="0">
                <a:solidFill>
                  <a:prstClr val="black"/>
                </a:solidFill>
                <a:ea typeface="+mn-ea"/>
              </a:rPr>
              <a:t>en 4 pôles de la SDAEI et maintien </a:t>
            </a:r>
            <a:r>
              <a:rPr lang="fr-FR" sz="1600" b="1" dirty="0" smtClean="0">
                <a:solidFill>
                  <a:prstClr val="black"/>
                </a:solidFill>
                <a:ea typeface="+mn-ea"/>
              </a:rPr>
              <a:t>en l’état des </a:t>
            </a:r>
            <a:r>
              <a:rPr lang="fr-FR" sz="1600" b="1" dirty="0">
                <a:solidFill>
                  <a:prstClr val="black"/>
                </a:solidFill>
                <a:ea typeface="+mn-ea"/>
              </a:rPr>
              <a:t>services de coordination européenne et internationale des </a:t>
            </a:r>
            <a:r>
              <a:rPr lang="fr-FR" sz="1600" b="1" dirty="0" smtClean="0">
                <a:solidFill>
                  <a:prstClr val="black"/>
                </a:solidFill>
                <a:ea typeface="+mn-ea"/>
              </a:rPr>
              <a:t>DG</a:t>
            </a:r>
            <a:endParaRPr lang="fr-FR" sz="1600" b="1" dirty="0">
              <a:solidFill>
                <a:srgbClr val="FF0000"/>
              </a:solidFill>
            </a:endParaRPr>
          </a:p>
        </p:txBody>
      </p:sp>
      <p:sp>
        <p:nvSpPr>
          <p:cNvPr id="4" name="Rectangle 3"/>
          <p:cNvSpPr/>
          <p:nvPr/>
        </p:nvSpPr>
        <p:spPr>
          <a:xfrm>
            <a:off x="542440" y="1495586"/>
            <a:ext cx="8204683" cy="20454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6225" indent="-276225">
              <a:lnSpc>
                <a:spcPts val="1900"/>
              </a:lnSpc>
              <a:spcAft>
                <a:spcPts val="1200"/>
              </a:spcAft>
              <a:buClr>
                <a:schemeClr val="accent1">
                  <a:lumMod val="75000"/>
                </a:schemeClr>
              </a:buClr>
              <a:buFont typeface="Arial" panose="020B0604020202020204" pitchFamily="34" charset="0"/>
              <a:buChar char="⁄"/>
            </a:pPr>
            <a:r>
              <a:rPr lang="fr-FR" sz="1400" b="1" dirty="0">
                <a:solidFill>
                  <a:schemeClr val="accent1">
                    <a:lumMod val="75000"/>
                  </a:schemeClr>
                </a:solidFill>
                <a:latin typeface="Arial" panose="020B0604020202020204" pitchFamily="34" charset="0"/>
                <a:cs typeface="Arial" panose="020B0604020202020204" pitchFamily="34" charset="0"/>
              </a:rPr>
              <a:t>Description synthétique:</a:t>
            </a:r>
          </a:p>
          <a:p>
            <a:pPr>
              <a:spcAft>
                <a:spcPts val="300"/>
              </a:spcAft>
              <a:buClr>
                <a:schemeClr val="accent1">
                  <a:lumMod val="75000"/>
                </a:schemeClr>
              </a:buClr>
            </a:pPr>
            <a:r>
              <a:rPr lang="fr-FR" sz="1000" dirty="0" smtClean="0">
                <a:solidFill>
                  <a:schemeClr val="tx1"/>
                </a:solidFill>
                <a:latin typeface="Arial" panose="020B0604020202020204" pitchFamily="34" charset="0"/>
                <a:cs typeface="Arial" panose="020B0604020202020204" pitchFamily="34" charset="0"/>
              </a:rPr>
              <a:t>Ce scénario aurait pour objectif d’assurer une meilleure articulation entre la SDAEI et les DG, Il se traduirait par la création de 4 pôles au sein de la SDAEI en remplacement des 2 bureaux actuels :</a:t>
            </a:r>
          </a:p>
          <a:p>
            <a:pPr marL="171450" indent="-171450">
              <a:spcAft>
                <a:spcPts val="300"/>
              </a:spcAft>
              <a:buClr>
                <a:schemeClr val="accent1">
                  <a:lumMod val="75000"/>
                </a:schemeClr>
              </a:buClr>
              <a:buFontTx/>
              <a:buChar char="-"/>
            </a:pPr>
            <a:r>
              <a:rPr lang="fr-FR" sz="1000" dirty="0" smtClean="0">
                <a:solidFill>
                  <a:schemeClr val="tx1"/>
                </a:solidFill>
                <a:latin typeface="Arial" panose="020B0604020202020204" pitchFamily="34" charset="0"/>
                <a:cs typeface="Arial" panose="020B0604020202020204" pitchFamily="34" charset="0"/>
              </a:rPr>
              <a:t>1 pôle «</a:t>
            </a:r>
            <a:r>
              <a:rPr lang="fr-FR" sz="1000" dirty="0">
                <a:solidFill>
                  <a:schemeClr val="tx1"/>
                </a:solidFill>
                <a:latin typeface="Arial" panose="020B0604020202020204" pitchFamily="34" charset="0"/>
                <a:cs typeface="Arial" panose="020B0604020202020204" pitchFamily="34" charset="0"/>
              </a:rPr>
              <a:t>r</a:t>
            </a:r>
            <a:r>
              <a:rPr lang="fr-FR" sz="1000" dirty="0" smtClean="0">
                <a:solidFill>
                  <a:schemeClr val="tx1"/>
                </a:solidFill>
                <a:latin typeface="Arial" panose="020B0604020202020204" pitchFamily="34" charset="0"/>
                <a:cs typeface="Arial" panose="020B0604020202020204" pitchFamily="34" charset="0"/>
              </a:rPr>
              <a:t>elations bilatérales»</a:t>
            </a:r>
          </a:p>
          <a:p>
            <a:pPr marL="171450" indent="-171450">
              <a:spcAft>
                <a:spcPts val="300"/>
              </a:spcAft>
              <a:buClr>
                <a:schemeClr val="accent1">
                  <a:lumMod val="75000"/>
                </a:schemeClr>
              </a:buClr>
              <a:buFontTx/>
              <a:buChar char="-"/>
            </a:pPr>
            <a:r>
              <a:rPr lang="fr-FR" sz="1000" dirty="0" smtClean="0">
                <a:solidFill>
                  <a:schemeClr val="tx1"/>
                </a:solidFill>
                <a:latin typeface="Arial" panose="020B0604020202020204" pitchFamily="34" charset="0"/>
                <a:cs typeface="Arial" panose="020B0604020202020204" pitchFamily="34" charset="0"/>
              </a:rPr>
              <a:t>1 pôle «Europe communautaire»</a:t>
            </a:r>
          </a:p>
          <a:p>
            <a:pPr marL="171450" indent="-171450">
              <a:spcAft>
                <a:spcPts val="300"/>
              </a:spcAft>
              <a:buClr>
                <a:schemeClr val="accent1">
                  <a:lumMod val="75000"/>
                </a:schemeClr>
              </a:buClr>
              <a:buFontTx/>
              <a:buChar char="-"/>
            </a:pPr>
            <a:r>
              <a:rPr lang="fr-FR" sz="1000" dirty="0" smtClean="0">
                <a:solidFill>
                  <a:schemeClr val="tx1"/>
                </a:solidFill>
                <a:latin typeface="Arial" panose="020B0604020202020204" pitchFamily="34" charset="0"/>
                <a:cs typeface="Arial" panose="020B0604020202020204" pitchFamily="34" charset="0"/>
              </a:rPr>
              <a:t>1 pôle «questions transversales – organisations internationales»</a:t>
            </a:r>
          </a:p>
          <a:p>
            <a:pPr marL="171450" indent="-171450">
              <a:spcAft>
                <a:spcPts val="300"/>
              </a:spcAft>
              <a:buClr>
                <a:schemeClr val="accent1">
                  <a:lumMod val="75000"/>
                </a:schemeClr>
              </a:buClr>
              <a:buFontTx/>
              <a:buChar char="-"/>
            </a:pPr>
            <a:r>
              <a:rPr lang="fr-FR" sz="1000" dirty="0" smtClean="0">
                <a:solidFill>
                  <a:schemeClr val="tx1"/>
                </a:solidFill>
                <a:latin typeface="Arial" panose="020B0604020202020204" pitchFamily="34" charset="0"/>
                <a:cs typeface="Arial" panose="020B0604020202020204" pitchFamily="34" charset="0"/>
              </a:rPr>
              <a:t>1 pôle «Expertise – formation »</a:t>
            </a:r>
          </a:p>
          <a:p>
            <a:pPr marL="171450" indent="-171450">
              <a:spcAft>
                <a:spcPts val="300"/>
              </a:spcAft>
              <a:buClr>
                <a:schemeClr val="accent1">
                  <a:lumMod val="75000"/>
                </a:schemeClr>
              </a:buClr>
              <a:buFontTx/>
              <a:buChar char="-"/>
            </a:pPr>
            <a:r>
              <a:rPr lang="fr-FR" sz="1000" dirty="0" smtClean="0">
                <a:solidFill>
                  <a:schemeClr val="tx1"/>
                </a:solidFill>
                <a:latin typeface="Arial" panose="020B0604020202020204" pitchFamily="34" charset="0"/>
                <a:cs typeface="Arial" panose="020B0604020202020204" pitchFamily="34" charset="0"/>
              </a:rPr>
              <a:t>1 mission de diffusion et de communication</a:t>
            </a:r>
          </a:p>
          <a:p>
            <a:pPr>
              <a:spcAft>
                <a:spcPts val="300"/>
              </a:spcAft>
              <a:buClr>
                <a:schemeClr val="accent1">
                  <a:lumMod val="75000"/>
                </a:schemeClr>
              </a:buClr>
            </a:pPr>
            <a:r>
              <a:rPr lang="fr-FR" sz="1000" dirty="0" smtClean="0">
                <a:solidFill>
                  <a:schemeClr val="tx1"/>
                </a:solidFill>
                <a:latin typeface="Arial" panose="020B0604020202020204" pitchFamily="34" charset="0"/>
                <a:cs typeface="Arial" panose="020B0604020202020204" pitchFamily="34" charset="0"/>
              </a:rPr>
              <a:t>L’organisation des services de coordination des DG ne serait pas modifiée ; une identification, au sein de chaque service, des responsabilités de chacun serait faite et devrait faire écho à chacun des pôles de la SDAEI.</a:t>
            </a:r>
            <a:endParaRPr lang="fr-FR" sz="1000" dirty="0">
              <a:solidFill>
                <a:schemeClr val="tx1"/>
              </a:solidFill>
              <a:latin typeface="Arial" panose="020B0604020202020204" pitchFamily="34" charset="0"/>
              <a:cs typeface="Arial" panose="020B0604020202020204" pitchFamily="34" charset="0"/>
            </a:endParaRPr>
          </a:p>
        </p:txBody>
      </p:sp>
      <p:sp>
        <p:nvSpPr>
          <p:cNvPr id="5" name="Rectangle 4"/>
          <p:cNvSpPr/>
          <p:nvPr/>
        </p:nvSpPr>
        <p:spPr>
          <a:xfrm>
            <a:off x="542440" y="3595261"/>
            <a:ext cx="8052284" cy="12557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6225" indent="-276225">
              <a:lnSpc>
                <a:spcPts val="1900"/>
              </a:lnSpc>
              <a:spcAft>
                <a:spcPts val="1200"/>
              </a:spcAft>
              <a:buClr>
                <a:schemeClr val="accent1">
                  <a:lumMod val="75000"/>
                </a:schemeClr>
              </a:buClr>
              <a:buFont typeface="Arial" panose="020B0604020202020204" pitchFamily="34" charset="0"/>
              <a:buChar char="⁄"/>
            </a:pPr>
            <a:r>
              <a:rPr lang="fr-FR" sz="1400" b="1" dirty="0">
                <a:solidFill>
                  <a:schemeClr val="accent1">
                    <a:lumMod val="75000"/>
                  </a:schemeClr>
                </a:solidFill>
                <a:latin typeface="Arial" panose="020B0604020202020204" pitchFamily="34" charset="0"/>
                <a:cs typeface="Arial" panose="020B0604020202020204" pitchFamily="34" charset="0"/>
              </a:rPr>
              <a:t>Adhésion des membres du groupe de travail:</a:t>
            </a:r>
          </a:p>
          <a:p>
            <a:pPr>
              <a:spcAft>
                <a:spcPts val="300"/>
              </a:spcAft>
            </a:pPr>
            <a:r>
              <a:rPr lang="fr-FR" sz="1200" i="1" dirty="0" smtClean="0">
                <a:solidFill>
                  <a:schemeClr val="tx1"/>
                </a:solidFill>
              </a:rPr>
              <a:t>Ce scénario reçoit une adhésion limitée: il présente l’avantage de bien identifier plusieurs des actions conduites par le ministère dans le champ européen, international et multilatéral mais ne les couvre pas toutes (diffusion de l’information, communication, budget, par exemple) et à effectif constant, éclate l’action de la SDAEI déjà peu dotée en agents dans des cellules de très petite taille, affaiblissant les possibilités de mutualisation.</a:t>
            </a:r>
            <a:endParaRPr lang="fr-FR" sz="1200" i="1" dirty="0">
              <a:solidFill>
                <a:schemeClr val="tx1"/>
              </a:solidFill>
            </a:endParaRPr>
          </a:p>
        </p:txBody>
      </p:sp>
      <p:sp>
        <p:nvSpPr>
          <p:cNvPr id="6" name="Rectangle 5"/>
          <p:cNvSpPr/>
          <p:nvPr/>
        </p:nvSpPr>
        <p:spPr>
          <a:xfrm>
            <a:off x="542440" y="4905212"/>
            <a:ext cx="8204683" cy="9453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276225" indent="-276225">
              <a:lnSpc>
                <a:spcPts val="1900"/>
              </a:lnSpc>
              <a:spcAft>
                <a:spcPts val="1200"/>
              </a:spcAft>
              <a:buClr>
                <a:schemeClr val="accent1">
                  <a:lumMod val="75000"/>
                </a:schemeClr>
              </a:buClr>
              <a:buFont typeface="Arial" panose="020B0604020202020204" pitchFamily="34" charset="0"/>
              <a:buChar char="⁄"/>
            </a:pPr>
            <a:r>
              <a:rPr lang="fr-FR" sz="1400" b="1" dirty="0">
                <a:solidFill>
                  <a:schemeClr val="accent1">
                    <a:lumMod val="75000"/>
                  </a:schemeClr>
                </a:solidFill>
                <a:latin typeface="Arial" panose="020B0604020202020204" pitchFamily="34" charset="0"/>
                <a:cs typeface="Arial" panose="020B0604020202020204" pitchFamily="34" charset="0"/>
              </a:rPr>
              <a:t>Prérequis nécessaires à la mise en œuvre du scénario:</a:t>
            </a:r>
          </a:p>
          <a:p>
            <a:pPr marL="276225" indent="-276225">
              <a:lnSpc>
                <a:spcPts val="1900"/>
              </a:lnSpc>
              <a:spcAft>
                <a:spcPts val="300"/>
              </a:spcAft>
              <a:buClr>
                <a:schemeClr val="accent1">
                  <a:lumMod val="75000"/>
                </a:schemeClr>
              </a:buClr>
              <a:buFont typeface="Arial" panose="020B0604020202020204" pitchFamily="34" charset="0"/>
              <a:buChar char="•"/>
            </a:pPr>
            <a:r>
              <a:rPr lang="fr-FR" sz="1200" dirty="0" smtClean="0">
                <a:solidFill>
                  <a:schemeClr val="tx1"/>
                </a:solidFill>
                <a:latin typeface="Arial" panose="020B0604020202020204" pitchFamily="34" charset="0"/>
                <a:cs typeface="Arial" panose="020B0604020202020204" pitchFamily="34" charset="0"/>
              </a:rPr>
              <a:t>Identification plus complète des missions de la SDAEI et allocation de moyens humains supplémentaires ;</a:t>
            </a:r>
          </a:p>
          <a:p>
            <a:pPr marL="276225" indent="-276225">
              <a:lnSpc>
                <a:spcPts val="1900"/>
              </a:lnSpc>
              <a:spcAft>
                <a:spcPts val="300"/>
              </a:spcAft>
              <a:buClr>
                <a:schemeClr val="accent1">
                  <a:lumMod val="75000"/>
                </a:schemeClr>
              </a:buClr>
              <a:buFont typeface="Arial" panose="020B0604020202020204" pitchFamily="34" charset="0"/>
              <a:buChar char="•"/>
            </a:pPr>
            <a:r>
              <a:rPr lang="fr-FR" sz="1200" dirty="0" smtClean="0">
                <a:solidFill>
                  <a:schemeClr val="tx1"/>
                </a:solidFill>
                <a:latin typeface="Arial" panose="020B0604020202020204" pitchFamily="34" charset="0"/>
                <a:cs typeface="Arial" panose="020B0604020202020204" pitchFamily="34" charset="0"/>
              </a:rPr>
              <a:t>Identification des référents par mission dans les services européens et internationaux des DG.</a:t>
            </a:r>
          </a:p>
          <a:p>
            <a:pPr marL="276225" indent="-276225">
              <a:lnSpc>
                <a:spcPts val="1900"/>
              </a:lnSpc>
              <a:spcAft>
                <a:spcPts val="300"/>
              </a:spcAft>
              <a:buClr>
                <a:schemeClr val="accent1">
                  <a:lumMod val="75000"/>
                </a:schemeClr>
              </a:buClr>
              <a:buFont typeface="Arial" panose="020B0604020202020204" pitchFamily="34" charset="0"/>
              <a:buChar char="•"/>
            </a:pPr>
            <a:endParaRPr lang="fr-FR" sz="1200" dirty="0">
              <a:solidFill>
                <a:schemeClr val="tx1"/>
              </a:solidFill>
              <a:latin typeface="Arial" panose="020B0604020202020204" pitchFamily="34" charset="0"/>
              <a:cs typeface="Arial" panose="020B0604020202020204" pitchFamily="34" charset="0"/>
            </a:endParaRPr>
          </a:p>
          <a:p>
            <a:pPr>
              <a:lnSpc>
                <a:spcPts val="1900"/>
              </a:lnSpc>
              <a:spcAft>
                <a:spcPts val="300"/>
              </a:spcAft>
              <a:buClr>
                <a:schemeClr val="accent1">
                  <a:lumMod val="75000"/>
                </a:schemeClr>
              </a:buClr>
            </a:pPr>
            <a:endParaRPr lang="fr-FR" sz="1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19486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24691" y="5617667"/>
            <a:ext cx="8124576" cy="1122218"/>
          </a:xfrm>
        </p:spPr>
        <p:txBody>
          <a:bodyPr>
            <a:normAutofit/>
          </a:bodyPr>
          <a:lstStyle/>
          <a:p>
            <a:pPr>
              <a:spcBef>
                <a:spcPts val="0"/>
              </a:spcBef>
              <a:spcAft>
                <a:spcPts val="1200"/>
              </a:spcAft>
            </a:pPr>
            <a:r>
              <a:rPr lang="fr-FR" sz="1800" dirty="0"/>
              <a:t>Facteurs clés de succès</a:t>
            </a:r>
          </a:p>
          <a:p>
            <a:pPr>
              <a:lnSpc>
                <a:spcPct val="100000"/>
              </a:lnSpc>
              <a:spcBef>
                <a:spcPts val="0"/>
              </a:spcBef>
              <a:spcAft>
                <a:spcPts val="300"/>
              </a:spcAft>
              <a:buFont typeface="Arial" panose="020B0604020202020204" pitchFamily="34" charset="0"/>
              <a:buChar char="•"/>
            </a:pPr>
            <a:r>
              <a:rPr lang="fr-FR" sz="1200" b="0" dirty="0" smtClean="0">
                <a:solidFill>
                  <a:schemeClr val="tx1"/>
                </a:solidFill>
              </a:rPr>
              <a:t>Meilleure identification de l’ensemble des missions de la SDAEI</a:t>
            </a:r>
          </a:p>
          <a:p>
            <a:pPr>
              <a:lnSpc>
                <a:spcPct val="100000"/>
              </a:lnSpc>
              <a:spcBef>
                <a:spcPts val="0"/>
              </a:spcBef>
              <a:spcAft>
                <a:spcPts val="300"/>
              </a:spcAft>
              <a:buFont typeface="Arial" panose="020B0604020202020204" pitchFamily="34" charset="0"/>
              <a:buChar char="•"/>
            </a:pPr>
            <a:r>
              <a:rPr lang="fr-FR" sz="1200" b="0" dirty="0" smtClean="0">
                <a:solidFill>
                  <a:schemeClr val="tx1"/>
                </a:solidFill>
              </a:rPr>
              <a:t>Adéquation des moyens humains à l’objectif</a:t>
            </a:r>
            <a:endParaRPr lang="fr-FR" sz="1200" b="0" dirty="0">
              <a:solidFill>
                <a:schemeClr val="tx1"/>
              </a:solidFill>
            </a:endParaRPr>
          </a:p>
          <a:p>
            <a:pPr marL="0" indent="0">
              <a:buNone/>
            </a:pPr>
            <a:endParaRPr lang="fr-FR" dirty="0"/>
          </a:p>
        </p:txBody>
      </p:sp>
      <p:sp>
        <p:nvSpPr>
          <p:cNvPr id="3" name="Titre 2"/>
          <p:cNvSpPr>
            <a:spLocks noGrp="1"/>
          </p:cNvSpPr>
          <p:nvPr>
            <p:ph type="title"/>
          </p:nvPr>
        </p:nvSpPr>
        <p:spPr>
          <a:xfrm>
            <a:off x="623887" y="764471"/>
            <a:ext cx="8123237" cy="743694"/>
          </a:xfrm>
        </p:spPr>
        <p:txBody>
          <a:bodyPr>
            <a:normAutofit fontScale="90000"/>
          </a:bodyPr>
          <a:lstStyle/>
          <a:p>
            <a:pPr marL="342900" lvl="0" indent="-342900">
              <a:lnSpc>
                <a:spcPct val="100000"/>
              </a:lnSpc>
              <a:spcBef>
                <a:spcPct val="20000"/>
              </a:spcBef>
              <a:buFont typeface="Arial" panose="020B0604020202020204" pitchFamily="34" charset="0"/>
              <a:buChar char="•"/>
            </a:pPr>
            <a:r>
              <a:rPr lang="fr-FR" sz="1900" b="1" dirty="0" smtClean="0">
                <a:solidFill>
                  <a:prstClr val="black"/>
                </a:solidFill>
                <a:ea typeface="+mn-ea"/>
              </a:rPr>
              <a:t>Scénario </a:t>
            </a:r>
            <a:r>
              <a:rPr lang="fr-FR" sz="1600" b="1" dirty="0" smtClean="0"/>
              <a:t>2 : </a:t>
            </a:r>
            <a:r>
              <a:rPr lang="fr-FR" sz="1600" b="1" dirty="0" smtClean="0">
                <a:solidFill>
                  <a:prstClr val="black"/>
                </a:solidFill>
              </a:rPr>
              <a:t>Renforcement </a:t>
            </a:r>
            <a:r>
              <a:rPr lang="fr-FR" sz="1600" b="1" dirty="0">
                <a:solidFill>
                  <a:prstClr val="black"/>
                </a:solidFill>
              </a:rPr>
              <a:t>de la coordination </a:t>
            </a:r>
            <a:r>
              <a:rPr lang="fr-FR" sz="1600" b="1" dirty="0" smtClean="0">
                <a:solidFill>
                  <a:prstClr val="black"/>
                </a:solidFill>
                <a:ea typeface="+mn-ea"/>
              </a:rPr>
              <a:t>et organisation </a:t>
            </a:r>
            <a:r>
              <a:rPr lang="fr-FR" sz="1600" b="1" dirty="0">
                <a:solidFill>
                  <a:prstClr val="black"/>
                </a:solidFill>
                <a:ea typeface="+mn-ea"/>
              </a:rPr>
              <a:t>en 4 pôles de la SDAEI et maintien des services de </a:t>
            </a:r>
            <a:r>
              <a:rPr lang="fr-FR" sz="1700" b="1" dirty="0">
                <a:solidFill>
                  <a:prstClr val="black"/>
                </a:solidFill>
                <a:ea typeface="+mn-ea"/>
              </a:rPr>
              <a:t>coordination européenne et internationale des </a:t>
            </a:r>
            <a:r>
              <a:rPr lang="fr-FR" sz="1700" b="1" dirty="0" smtClean="0">
                <a:solidFill>
                  <a:prstClr val="black"/>
                </a:solidFill>
                <a:ea typeface="+mn-ea"/>
              </a:rPr>
              <a:t>DG</a:t>
            </a:r>
            <a:r>
              <a:rPr lang="fr-FR" sz="1700" dirty="0">
                <a:solidFill>
                  <a:prstClr val="black"/>
                </a:solidFill>
                <a:ea typeface="+mn-ea"/>
              </a:rPr>
              <a:t/>
            </a:r>
            <a:br>
              <a:rPr lang="fr-FR" sz="1700" dirty="0">
                <a:solidFill>
                  <a:prstClr val="black"/>
                </a:solidFill>
                <a:ea typeface="+mn-ea"/>
              </a:rPr>
            </a:b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620733217"/>
              </p:ext>
            </p:extLst>
          </p:nvPr>
        </p:nvGraphicFramePr>
        <p:xfrm>
          <a:off x="124691" y="1343246"/>
          <a:ext cx="8839200" cy="4984958"/>
        </p:xfrm>
        <a:graphic>
          <a:graphicData uri="http://schemas.openxmlformats.org/drawingml/2006/table">
            <a:tbl>
              <a:tblPr firstRow="1" bandRow="1">
                <a:tableStyleId>{B301B821-A1FF-4177-AEE7-76D212191A09}</a:tableStyleId>
              </a:tblPr>
              <a:tblGrid>
                <a:gridCol w="2161309">
                  <a:extLst>
                    <a:ext uri="{9D8B030D-6E8A-4147-A177-3AD203B41FA5}">
                      <a16:colId xmlns:a16="http://schemas.microsoft.com/office/drawing/2014/main" val="4293603628"/>
                    </a:ext>
                  </a:extLst>
                </a:gridCol>
                <a:gridCol w="3731491">
                  <a:extLst>
                    <a:ext uri="{9D8B030D-6E8A-4147-A177-3AD203B41FA5}">
                      <a16:colId xmlns:a16="http://schemas.microsoft.com/office/drawing/2014/main" val="1912413147"/>
                    </a:ext>
                  </a:extLst>
                </a:gridCol>
                <a:gridCol w="2946400">
                  <a:extLst>
                    <a:ext uri="{9D8B030D-6E8A-4147-A177-3AD203B41FA5}">
                      <a16:colId xmlns:a16="http://schemas.microsoft.com/office/drawing/2014/main" val="3363531011"/>
                    </a:ext>
                  </a:extLst>
                </a:gridCol>
              </a:tblGrid>
              <a:tr h="377483">
                <a:tc>
                  <a:txBody>
                    <a:bodyPr/>
                    <a:lstStyle/>
                    <a:p>
                      <a:pPr algn="ctr"/>
                      <a:endParaRPr lang="fr-FR" sz="1400" dirty="0"/>
                    </a:p>
                  </a:txBody>
                  <a:tcPr anchor="ctr"/>
                </a:tc>
                <a:tc>
                  <a:txBody>
                    <a:bodyPr/>
                    <a:lstStyle/>
                    <a:p>
                      <a:pPr algn="ctr"/>
                      <a:r>
                        <a:rPr lang="fr-FR" sz="1400" dirty="0" smtClean="0"/>
                        <a:t>Opportunités</a:t>
                      </a:r>
                      <a:r>
                        <a:rPr lang="fr-FR" sz="1400" baseline="0" dirty="0" smtClean="0"/>
                        <a:t> et a</a:t>
                      </a:r>
                      <a:r>
                        <a:rPr lang="fr-FR" sz="1400" dirty="0" smtClean="0"/>
                        <a:t>vantages</a:t>
                      </a:r>
                      <a:endParaRPr lang="fr-FR" sz="14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400" dirty="0" smtClean="0"/>
                        <a:t>Limite</a:t>
                      </a:r>
                      <a:r>
                        <a:rPr lang="fr-FR" sz="1400" baseline="0" dirty="0" smtClean="0"/>
                        <a:t>s et ampleur du changement</a:t>
                      </a:r>
                      <a:endParaRPr lang="fr-FR" sz="1400" dirty="0"/>
                    </a:p>
                  </a:txBody>
                  <a:tcPr anchor="ctr"/>
                </a:tc>
                <a:extLst>
                  <a:ext uri="{0D108BD9-81ED-4DB2-BD59-A6C34878D82A}">
                    <a16:rowId xmlns:a16="http://schemas.microsoft.com/office/drawing/2014/main" val="3567762728"/>
                  </a:ext>
                </a:extLst>
              </a:tr>
              <a:tr h="1815292">
                <a:tc>
                  <a:txBody>
                    <a:bodyPr/>
                    <a:lstStyle/>
                    <a:p>
                      <a:pPr marL="0" indent="0" algn="l">
                        <a:buFont typeface="Arial" panose="020B0604020202020204" pitchFamily="34" charset="0"/>
                        <a:buNone/>
                      </a:pPr>
                      <a:r>
                        <a:rPr lang="fr-FR" sz="1200" b="1" i="0" dirty="0">
                          <a:solidFill>
                            <a:schemeClr val="tx1"/>
                          </a:solidFill>
                        </a:rPr>
                        <a:t>Impacts sur la qualité du service rendu</a:t>
                      </a: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r>
                        <a:rPr lang="fr-FR" sz="1200" i="1" baseline="0" dirty="0" smtClean="0">
                          <a:solidFill>
                            <a:schemeClr val="tx1"/>
                          </a:solidFill>
                        </a:rPr>
                        <a:t>Meilleure articulation éventuelle du travail entre DG et SG, pouvant améliorer la qualité des actions</a:t>
                      </a:r>
                      <a:endParaRPr lang="fr-FR" sz="1200" i="1" dirty="0" smtClean="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r>
                        <a:rPr lang="fr-FR" sz="1200" i="1" baseline="0" dirty="0" smtClean="0">
                          <a:solidFill>
                            <a:schemeClr val="tx1"/>
                          </a:solidFill>
                        </a:rPr>
                        <a:t>Impact incertain sur l’efficacité de la coordination de l’action internationale ; </a:t>
                      </a:r>
                    </a:p>
                    <a:p>
                      <a:pPr marL="171450" indent="-171450">
                        <a:buFont typeface="Arial" panose="020B0604020202020204" pitchFamily="34" charset="0"/>
                        <a:buChar char="•"/>
                      </a:pPr>
                      <a:r>
                        <a:rPr lang="fr-FR" sz="1200" i="1" baseline="0" dirty="0" smtClean="0">
                          <a:solidFill>
                            <a:schemeClr val="tx1"/>
                          </a:solidFill>
                        </a:rPr>
                        <a:t>Absence de simplification de l’organisation de la fonction européenne et internationale du ministère et problème de lisibilité de l’organisation; </a:t>
                      </a:r>
                    </a:p>
                    <a:p>
                      <a:pPr marL="171450" indent="-171450">
                        <a:buFont typeface="Arial" panose="020B0604020202020204" pitchFamily="34" charset="0"/>
                        <a:buChar char="•"/>
                      </a:pPr>
                      <a:r>
                        <a:rPr lang="fr-FR" sz="1200" i="1" baseline="0" dirty="0" smtClean="0">
                          <a:solidFill>
                            <a:schemeClr val="tx1"/>
                          </a:solidFill>
                        </a:rPr>
                        <a:t>Risque de cloisonnement entre les pôles au sein de la SDAEI, affaiblissement de mutualisation au sein de la SDAEI</a:t>
                      </a: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269321578"/>
                  </a:ext>
                </a:extLst>
              </a:tr>
              <a:tr h="777982">
                <a:tc>
                  <a:txBody>
                    <a:bodyPr/>
                    <a:lstStyle/>
                    <a:p>
                      <a:pPr marL="0" indent="0" algn="l">
                        <a:buFont typeface="Arial" panose="020B0604020202020204" pitchFamily="34" charset="0"/>
                        <a:buNone/>
                      </a:pPr>
                      <a:r>
                        <a:rPr lang="fr-FR" sz="1200" b="1" i="0" dirty="0">
                          <a:solidFill>
                            <a:schemeClr val="tx1"/>
                          </a:solidFill>
                        </a:rPr>
                        <a:t>Impacts </a:t>
                      </a:r>
                      <a:r>
                        <a:rPr lang="fr-FR" sz="1200" b="1" i="0" baseline="0" dirty="0">
                          <a:solidFill>
                            <a:schemeClr val="tx1"/>
                          </a:solidFill>
                        </a:rPr>
                        <a:t>sur les effectifs (quantitatifs et qualitatifs)</a:t>
                      </a:r>
                      <a:endParaRPr lang="fr-FR" sz="1200" b="1" i="0" dirty="0">
                        <a:solidFill>
                          <a:schemeClr val="tx1"/>
                        </a:solidFill>
                      </a:endParaRPr>
                    </a:p>
                  </a:txBody>
                  <a:tcPr anchor="ctr">
                    <a:lnR w="12700" cap="flat" cmpd="sng" algn="ctr">
                      <a:solidFill>
                        <a:schemeClr val="accent1"/>
                      </a:solidFill>
                      <a:prstDash val="solid"/>
                      <a:round/>
                      <a:headEnd type="none" w="med" len="med"/>
                      <a:tailEnd type="none" w="med" len="med"/>
                    </a:lnR>
                  </a:tcPr>
                </a:tc>
                <a:tc>
                  <a:txBody>
                    <a:bodyPr/>
                    <a:lstStyle/>
                    <a:p>
                      <a:pPr marL="0" indent="0">
                        <a:buFont typeface="Arial" panose="020B0604020202020204" pitchFamily="34" charset="0"/>
                        <a:buNone/>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200" b="0" i="1" u="none" strike="noStrike" kern="1200" cap="none" spc="0" normalizeH="0" baseline="0" noProof="0" dirty="0" smtClean="0">
                          <a:ln>
                            <a:noFill/>
                          </a:ln>
                          <a:solidFill>
                            <a:prstClr val="black"/>
                          </a:solidFill>
                          <a:effectLst/>
                          <a:uLnTx/>
                          <a:uFillTx/>
                          <a:latin typeface="+mn-lt"/>
                          <a:ea typeface="+mn-ea"/>
                          <a:cs typeface="+mn-cs"/>
                        </a:rPr>
                        <a:t>Nécessité d’accroissement des effectifs de la SDAEI dans un contexte contraint</a:t>
                      </a:r>
                    </a:p>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718721583"/>
                  </a:ext>
                </a:extLst>
              </a:tr>
              <a:tr h="792714">
                <a:tc>
                  <a:txBody>
                    <a:bodyPr/>
                    <a:lstStyle/>
                    <a:p>
                      <a:pPr marL="0" indent="0" algn="l">
                        <a:buFont typeface="Arial" panose="020B0604020202020204" pitchFamily="34" charset="0"/>
                        <a:buNone/>
                      </a:pPr>
                      <a:r>
                        <a:rPr lang="fr-FR" sz="1200" b="1" i="0" dirty="0">
                          <a:solidFill>
                            <a:schemeClr val="tx1"/>
                          </a:solidFill>
                        </a:rPr>
                        <a:t>Impact</a:t>
                      </a:r>
                      <a:r>
                        <a:rPr lang="fr-FR" sz="1200" b="1" i="0" baseline="0" dirty="0">
                          <a:solidFill>
                            <a:schemeClr val="tx1"/>
                          </a:solidFill>
                        </a:rPr>
                        <a:t> sur les moyens financiers dédiés à la fonction</a:t>
                      </a:r>
                      <a:endParaRPr lang="fr-FR" sz="1200" b="1" i="0" dirty="0">
                        <a:solidFill>
                          <a:schemeClr val="tx1"/>
                        </a:solidFill>
                      </a:endParaRP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5684353"/>
                  </a:ext>
                </a:extLst>
              </a:tr>
              <a:tr h="473684">
                <a:tc>
                  <a:txBody>
                    <a:bodyPr/>
                    <a:lstStyle/>
                    <a:p>
                      <a:pPr marL="0" indent="0" algn="l">
                        <a:buFont typeface="Arial" panose="020B0604020202020204" pitchFamily="34" charset="0"/>
                        <a:buNone/>
                      </a:pPr>
                      <a:r>
                        <a:rPr lang="fr-FR" sz="1200" b="1" i="0" dirty="0">
                          <a:solidFill>
                            <a:schemeClr val="tx1"/>
                          </a:solidFill>
                        </a:rPr>
                        <a:t>Coûts de transition</a:t>
                      </a: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i="1"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1339020668"/>
                  </a:ext>
                </a:extLst>
              </a:tr>
              <a:tr h="259327">
                <a:tc>
                  <a:txBody>
                    <a:bodyPr/>
                    <a:lstStyle/>
                    <a:p>
                      <a:pPr marL="0" indent="0">
                        <a:buFont typeface="Arial" panose="020B0604020202020204" pitchFamily="34" charset="0"/>
                        <a:buNone/>
                      </a:pPr>
                      <a:r>
                        <a:rPr lang="fr-FR" sz="1200" dirty="0">
                          <a:solidFill>
                            <a:schemeClr val="tx1"/>
                          </a:solidFill>
                        </a:rPr>
                        <a:t>…</a:t>
                      </a:r>
                    </a:p>
                  </a:txBody>
                  <a:tcPr anchor="ctr">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dirty="0">
                        <a:solidFill>
                          <a:schemeClr val="tx1"/>
                        </a:solidFill>
                      </a:endParaRPr>
                    </a:p>
                  </a:txBody>
                  <a:tcPr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tcPr>
                </a:tc>
                <a:tc>
                  <a:txBody>
                    <a:bodyPr/>
                    <a:lstStyle/>
                    <a:p>
                      <a:pPr marL="171450" indent="-171450">
                        <a:buFont typeface="Arial" panose="020B0604020202020204" pitchFamily="34" charset="0"/>
                        <a:buChar char="•"/>
                      </a:pPr>
                      <a:endParaRPr lang="fr-FR" sz="1200" dirty="0">
                        <a:solidFill>
                          <a:schemeClr val="tx1"/>
                        </a:solidFill>
                      </a:endParaRPr>
                    </a:p>
                  </a:txBody>
                  <a:tcPr anchor="ctr">
                    <a:lnL w="12700" cap="flat" cmpd="sng" algn="ctr">
                      <a:solidFill>
                        <a:schemeClr val="accent1"/>
                      </a:solidFill>
                      <a:prstDash val="solid"/>
                      <a:round/>
                      <a:headEnd type="none" w="med" len="med"/>
                      <a:tailEnd type="none" w="med" len="med"/>
                    </a:lnL>
                  </a:tcPr>
                </a:tc>
                <a:extLst>
                  <a:ext uri="{0D108BD9-81ED-4DB2-BD59-A6C34878D82A}">
                    <a16:rowId xmlns:a16="http://schemas.microsoft.com/office/drawing/2014/main" val="3739373207"/>
                  </a:ext>
                </a:extLst>
              </a:tr>
            </a:tbl>
          </a:graphicData>
        </a:graphic>
      </p:graphicFrame>
    </p:spTree>
    <p:extLst>
      <p:ext uri="{BB962C8B-B14F-4D97-AF65-F5344CB8AC3E}">
        <p14:creationId xmlns:p14="http://schemas.microsoft.com/office/powerpoint/2010/main" val="27575797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70000" lnSpcReduction="20000"/>
          </a:bodyPr>
          <a:lstStyle/>
          <a:p>
            <a:pPr marL="0" lvl="0" indent="0">
              <a:spcBef>
                <a:spcPts val="0"/>
              </a:spcBef>
              <a:spcAft>
                <a:spcPts val="1200"/>
              </a:spcAft>
              <a:buClr>
                <a:srgbClr val="578ED1">
                  <a:lumMod val="75000"/>
                </a:srgbClr>
              </a:buClr>
              <a:buNone/>
            </a:pPr>
            <a:r>
              <a:rPr lang="fr-FR" sz="1400" dirty="0" smtClean="0">
                <a:solidFill>
                  <a:srgbClr val="578ED1">
                    <a:lumMod val="75000"/>
                  </a:srgbClr>
                </a:solidFill>
              </a:rPr>
              <a:t>Description synthétique des principes d’organisation: </a:t>
            </a:r>
          </a:p>
          <a:p>
            <a:pPr lvl="0">
              <a:spcBef>
                <a:spcPts val="0"/>
              </a:spcBef>
              <a:spcAft>
                <a:spcPts val="300"/>
              </a:spcAft>
              <a:buClr>
                <a:srgbClr val="578ED1">
                  <a:lumMod val="75000"/>
                </a:srgbClr>
              </a:buClr>
              <a:buFont typeface="Arial" panose="020B0604020202020204" pitchFamily="34" charset="0"/>
              <a:buChar char="•"/>
            </a:pPr>
            <a:r>
              <a:rPr lang="fr-FR" sz="1600" b="0" dirty="0">
                <a:solidFill>
                  <a:prstClr val="black"/>
                </a:solidFill>
              </a:rPr>
              <a:t>Permettre au SAJI </a:t>
            </a:r>
            <a:r>
              <a:rPr lang="fr-FR" sz="1600" b="0" dirty="0" smtClean="0">
                <a:solidFill>
                  <a:prstClr val="black"/>
                </a:solidFill>
              </a:rPr>
              <a:t>et </a:t>
            </a:r>
            <a:r>
              <a:rPr lang="fr-FR" sz="1600" b="0" dirty="0">
                <a:solidFill>
                  <a:prstClr val="black"/>
                </a:solidFill>
              </a:rPr>
              <a:t>en son </a:t>
            </a:r>
            <a:r>
              <a:rPr lang="fr-FR" sz="1600" b="0" dirty="0" smtClean="0">
                <a:solidFill>
                  <a:prstClr val="black"/>
                </a:solidFill>
              </a:rPr>
              <a:t>sein à </a:t>
            </a:r>
            <a:r>
              <a:rPr lang="fr-FR" sz="1600" b="0" dirty="0">
                <a:solidFill>
                  <a:prstClr val="black"/>
                </a:solidFill>
              </a:rPr>
              <a:t>la SDAEI de disposer de la taille critique requise pour lui permettre d’assurer sa mission de pilotage et de coordination,  d’appuyer efficacement le réseau des opérateurs du ministère actifs à l’international et de proposer un point d’entrée bien identifié aux interlocuteurs externes ; </a:t>
            </a:r>
          </a:p>
          <a:p>
            <a:pPr lvl="0">
              <a:spcBef>
                <a:spcPts val="0"/>
              </a:spcBef>
              <a:spcAft>
                <a:spcPts val="300"/>
              </a:spcAft>
              <a:buClr>
                <a:srgbClr val="578ED1">
                  <a:lumMod val="75000"/>
                </a:srgbClr>
              </a:buClr>
              <a:buFont typeface="Arial" panose="020B0604020202020204" pitchFamily="34" charset="0"/>
              <a:buChar char="•"/>
            </a:pPr>
            <a:r>
              <a:rPr lang="fr-FR" sz="1600" b="0" dirty="0">
                <a:solidFill>
                  <a:prstClr val="black"/>
                </a:solidFill>
              </a:rPr>
              <a:t>Mieux impliquer les services « métiers » des DG sur les enjeux </a:t>
            </a:r>
            <a:r>
              <a:rPr lang="fr-FR" sz="1600" b="0" dirty="0" smtClean="0">
                <a:solidFill>
                  <a:prstClr val="black"/>
                </a:solidFill>
              </a:rPr>
              <a:t>internationaux</a:t>
            </a:r>
          </a:p>
          <a:p>
            <a:pPr lvl="0">
              <a:spcBef>
                <a:spcPts val="0"/>
              </a:spcBef>
              <a:spcAft>
                <a:spcPts val="300"/>
              </a:spcAft>
              <a:buClr>
                <a:srgbClr val="578ED1">
                  <a:lumMod val="75000"/>
                </a:srgbClr>
              </a:buClr>
              <a:buFont typeface="Arial" panose="020B0604020202020204" pitchFamily="34" charset="0"/>
              <a:buChar char="•"/>
            </a:pPr>
            <a:r>
              <a:rPr lang="fr-FR" sz="1600" b="0" dirty="0">
                <a:solidFill>
                  <a:prstClr val="black"/>
                </a:solidFill>
              </a:rPr>
              <a:t>L</a:t>
            </a:r>
            <a:r>
              <a:rPr lang="fr-FR" sz="1600" b="0" dirty="0" smtClean="0">
                <a:solidFill>
                  <a:prstClr val="black"/>
                </a:solidFill>
              </a:rPr>
              <a:t>imiter les  instances de </a:t>
            </a:r>
            <a:r>
              <a:rPr lang="fr-FR" sz="1600" b="0" dirty="0">
                <a:solidFill>
                  <a:prstClr val="black"/>
                </a:solidFill>
              </a:rPr>
              <a:t>coordination au sein du ministère, en privilégiant un dialogue direct et constant </a:t>
            </a:r>
            <a:r>
              <a:rPr lang="fr-FR" sz="1600" b="0" dirty="0" smtClean="0">
                <a:solidFill>
                  <a:prstClr val="black"/>
                </a:solidFill>
              </a:rPr>
              <a:t> entre le SG et les services métiers</a:t>
            </a:r>
            <a:endParaRPr lang="fr-FR" sz="1600" b="0" dirty="0" smtClean="0">
              <a:solidFill>
                <a:srgbClr val="578ED1">
                  <a:lumMod val="75000"/>
                </a:srgbClr>
              </a:solidFill>
            </a:endParaRPr>
          </a:p>
          <a:p>
            <a:pPr marL="0" lvl="0" indent="0">
              <a:spcBef>
                <a:spcPts val="0"/>
              </a:spcBef>
              <a:spcAft>
                <a:spcPts val="1200"/>
              </a:spcAft>
              <a:buClr>
                <a:srgbClr val="578ED1">
                  <a:lumMod val="75000"/>
                </a:srgbClr>
              </a:buClr>
              <a:buNone/>
            </a:pPr>
            <a:r>
              <a:rPr lang="fr-FR" sz="1400" dirty="0" smtClean="0">
                <a:solidFill>
                  <a:srgbClr val="578ED1">
                    <a:lumMod val="75000"/>
                  </a:srgbClr>
                </a:solidFill>
              </a:rPr>
              <a:t>Adhésion </a:t>
            </a:r>
            <a:r>
              <a:rPr lang="fr-FR" sz="1400" dirty="0">
                <a:solidFill>
                  <a:srgbClr val="578ED1">
                    <a:lumMod val="75000"/>
                  </a:srgbClr>
                </a:solidFill>
              </a:rPr>
              <a:t>des membres du groupe de travail:</a:t>
            </a:r>
          </a:p>
          <a:p>
            <a:pPr marL="0" lvl="0" indent="0">
              <a:lnSpc>
                <a:spcPct val="100000"/>
              </a:lnSpc>
              <a:spcBef>
                <a:spcPts val="0"/>
              </a:spcBef>
              <a:spcAft>
                <a:spcPts val="300"/>
              </a:spcAft>
              <a:buClrTx/>
              <a:buNone/>
            </a:pPr>
            <a:r>
              <a:rPr lang="fr-FR" sz="1400" b="0" dirty="0">
                <a:solidFill>
                  <a:prstClr val="black"/>
                </a:solidFill>
                <a:latin typeface="Arial"/>
              </a:rPr>
              <a:t>Ce scénario, sans recueillir une complète </a:t>
            </a:r>
            <a:r>
              <a:rPr lang="fr-FR" sz="1400" b="0" dirty="0" smtClean="0">
                <a:solidFill>
                  <a:prstClr val="black"/>
                </a:solidFill>
                <a:latin typeface="Arial"/>
              </a:rPr>
              <a:t>adhésion en raison de son impact sur les structures des DG dédiées aux affaires européennes et internationales, </a:t>
            </a:r>
            <a:r>
              <a:rPr lang="fr-FR" sz="1400" b="0" dirty="0">
                <a:solidFill>
                  <a:prstClr val="black"/>
                </a:solidFill>
                <a:latin typeface="Arial"/>
              </a:rPr>
              <a:t>suscite un intérêt significatif ; il est apprécié pour la meilleure coordination qu’il serait susceptible </a:t>
            </a:r>
            <a:r>
              <a:rPr lang="fr-FR" sz="1400" b="0" dirty="0" smtClean="0">
                <a:solidFill>
                  <a:prstClr val="black"/>
                </a:solidFill>
                <a:latin typeface="Arial"/>
              </a:rPr>
              <a:t>d’assurer et pour la visibilité accrue qu’il apporterait à la fonction internationale du ministère, notamment </a:t>
            </a:r>
            <a:r>
              <a:rPr lang="fr-FR" sz="1400" b="0" dirty="0">
                <a:solidFill>
                  <a:prstClr val="black"/>
                </a:solidFill>
                <a:latin typeface="Arial"/>
              </a:rPr>
              <a:t>vis-à-vis du MEAE </a:t>
            </a:r>
            <a:r>
              <a:rPr lang="fr-FR" sz="1400" b="0" dirty="0" smtClean="0">
                <a:solidFill>
                  <a:prstClr val="black"/>
                </a:solidFill>
                <a:latin typeface="Arial"/>
              </a:rPr>
              <a:t>; il permettrait d’apporter une réponse à l’enjeu de la taille critique qui fait actuellement </a:t>
            </a:r>
            <a:r>
              <a:rPr lang="fr-FR" sz="1400" b="0" dirty="0">
                <a:solidFill>
                  <a:prstClr val="black"/>
                </a:solidFill>
                <a:latin typeface="Arial"/>
              </a:rPr>
              <a:t>défaut à la fonction européenne et internationale du ministère. </a:t>
            </a:r>
            <a:endParaRPr lang="fr-FR" sz="1400" b="0" dirty="0" smtClean="0">
              <a:solidFill>
                <a:prstClr val="black"/>
              </a:solidFill>
              <a:latin typeface="Arial"/>
            </a:endParaRPr>
          </a:p>
          <a:p>
            <a:pPr marL="0" lvl="0" indent="0">
              <a:lnSpc>
                <a:spcPct val="100000"/>
              </a:lnSpc>
              <a:spcBef>
                <a:spcPts val="0"/>
              </a:spcBef>
              <a:spcAft>
                <a:spcPts val="300"/>
              </a:spcAft>
              <a:buClrTx/>
              <a:buNone/>
            </a:pPr>
            <a:endParaRPr lang="fr-FR" sz="1200" b="0" dirty="0">
              <a:solidFill>
                <a:prstClr val="black"/>
              </a:solidFill>
              <a:latin typeface="Arial"/>
            </a:endParaRPr>
          </a:p>
          <a:p>
            <a:pPr marL="0" lvl="0" indent="0">
              <a:spcBef>
                <a:spcPts val="0"/>
              </a:spcBef>
              <a:spcAft>
                <a:spcPts val="1200"/>
              </a:spcAft>
              <a:buClr>
                <a:srgbClr val="578ED1">
                  <a:lumMod val="75000"/>
                </a:srgbClr>
              </a:buClr>
              <a:buNone/>
            </a:pPr>
            <a:r>
              <a:rPr lang="fr-FR" sz="1400" dirty="0" smtClean="0">
                <a:solidFill>
                  <a:srgbClr val="578ED1">
                    <a:lumMod val="75000"/>
                  </a:srgbClr>
                </a:solidFill>
              </a:rPr>
              <a:t>Prérequis </a:t>
            </a:r>
            <a:r>
              <a:rPr lang="fr-FR" sz="1400" dirty="0">
                <a:solidFill>
                  <a:srgbClr val="578ED1">
                    <a:lumMod val="75000"/>
                  </a:srgbClr>
                </a:solidFill>
              </a:rPr>
              <a:t>nécessaires à la mise en œuvre du scénario :</a:t>
            </a:r>
            <a:endParaRPr lang="fr-FR" sz="1400" b="0" dirty="0">
              <a:solidFill>
                <a:prstClr val="black"/>
              </a:solidFill>
            </a:endParaRPr>
          </a:p>
          <a:p>
            <a:pPr lvl="0">
              <a:spcBef>
                <a:spcPts val="0"/>
              </a:spcBef>
              <a:spcAft>
                <a:spcPts val="300"/>
              </a:spcAft>
              <a:buClr>
                <a:srgbClr val="578ED1">
                  <a:lumMod val="75000"/>
                </a:srgbClr>
              </a:buClr>
              <a:buFont typeface="Arial" panose="020B0604020202020204" pitchFamily="34" charset="0"/>
              <a:buChar char="•"/>
            </a:pPr>
            <a:r>
              <a:rPr lang="fr-FR" sz="1600" b="0" dirty="0" smtClean="0">
                <a:solidFill>
                  <a:prstClr val="black"/>
                </a:solidFill>
              </a:rPr>
              <a:t>Redéployer les effectifs </a:t>
            </a:r>
            <a:r>
              <a:rPr lang="fr-FR" sz="1600" b="0" dirty="0">
                <a:solidFill>
                  <a:prstClr val="black"/>
                </a:solidFill>
              </a:rPr>
              <a:t>actuels </a:t>
            </a:r>
            <a:r>
              <a:rPr lang="fr-FR" sz="1600" b="0" dirty="0" smtClean="0">
                <a:solidFill>
                  <a:prstClr val="black"/>
                </a:solidFill>
              </a:rPr>
              <a:t>des structures dédiées à l’Europe et à l’international au sein des DG en </a:t>
            </a:r>
            <a:r>
              <a:rPr lang="fr-FR" sz="1600" b="0" dirty="0">
                <a:solidFill>
                  <a:prstClr val="black"/>
                </a:solidFill>
              </a:rPr>
              <a:t>direction de la SDAEI et des services « métiers » des DG ;</a:t>
            </a:r>
          </a:p>
          <a:p>
            <a:pPr lvl="0" algn="just">
              <a:spcBef>
                <a:spcPts val="0"/>
              </a:spcBef>
              <a:spcAft>
                <a:spcPts val="300"/>
              </a:spcAft>
              <a:buClr>
                <a:srgbClr val="578ED1">
                  <a:lumMod val="75000"/>
                </a:srgbClr>
              </a:buClr>
              <a:buFont typeface="Arial" panose="020B0604020202020204" pitchFamily="34" charset="0"/>
              <a:buChar char="•"/>
            </a:pPr>
            <a:r>
              <a:rPr lang="fr-FR" sz="1600" b="0" dirty="0">
                <a:solidFill>
                  <a:prstClr val="black"/>
                </a:solidFill>
              </a:rPr>
              <a:t>Mise en place d’une gouvernance DG/SG (réunion trimestrielle) pour le suivi de la mise en œuvre de la stratégie internationale et d’un « contrat de service » SG/DG pour préciser certaines modalités de fonctionnements (ex: interlocuteur dédié des DG au SAJI/SDAEI sur les dossiers à fort impact sectoriel</a:t>
            </a:r>
            <a:r>
              <a:rPr lang="fr-FR" sz="1600" b="0" dirty="0" smtClean="0">
                <a:solidFill>
                  <a:prstClr val="black"/>
                </a:solidFill>
              </a:rPr>
              <a:t>).</a:t>
            </a:r>
            <a:endParaRPr lang="fr-FR" sz="1600" b="0" dirty="0">
              <a:solidFill>
                <a:prstClr val="black"/>
              </a:solidFill>
            </a:endParaRPr>
          </a:p>
          <a:p>
            <a:endParaRPr lang="fr-FR" dirty="0"/>
          </a:p>
        </p:txBody>
      </p:sp>
      <p:sp>
        <p:nvSpPr>
          <p:cNvPr id="3" name="Titre 2"/>
          <p:cNvSpPr>
            <a:spLocks noGrp="1"/>
          </p:cNvSpPr>
          <p:nvPr>
            <p:ph type="title"/>
          </p:nvPr>
        </p:nvSpPr>
        <p:spPr/>
        <p:txBody>
          <a:bodyPr>
            <a:normAutofit fontScale="90000"/>
          </a:bodyPr>
          <a:lstStyle/>
          <a:p>
            <a:r>
              <a:rPr lang="fr-FR" sz="1400" b="1" dirty="0">
                <a:solidFill>
                  <a:prstClr val="black"/>
                </a:solidFill>
              </a:rPr>
              <a:t>Scénario 3 : Une fonction renforcée sous l’égide du SG s’appuyant sur les services « métiers » directement mobilisés sur les enjeux internationaux</a:t>
            </a:r>
            <a:endParaRPr lang="fr-FR" b="1" dirty="0"/>
          </a:p>
        </p:txBody>
      </p:sp>
    </p:spTree>
    <p:extLst>
      <p:ext uri="{BB962C8B-B14F-4D97-AF65-F5344CB8AC3E}">
        <p14:creationId xmlns:p14="http://schemas.microsoft.com/office/powerpoint/2010/main" val="91641253"/>
      </p:ext>
    </p:extLst>
  </p:cSld>
  <p:clrMapOvr>
    <a:masterClrMapping/>
  </p:clrMapOvr>
</p:sld>
</file>

<file path=ppt/theme/theme1.xml><?xml version="1.0" encoding="utf-8"?>
<a:theme xmlns:a="http://schemas.openxmlformats.org/drawingml/2006/main" name="Thème Office">
  <a:themeElements>
    <a:clrScheme name="MCC">
      <a:dk1>
        <a:sysClr val="windowText" lastClr="000000"/>
      </a:dk1>
      <a:lt1>
        <a:sysClr val="window" lastClr="FFFFFF"/>
      </a:lt1>
      <a:dk2>
        <a:srgbClr val="777777"/>
      </a:dk2>
      <a:lt2>
        <a:srgbClr val="EEECE1"/>
      </a:lt2>
      <a:accent1>
        <a:srgbClr val="578ED1"/>
      </a:accent1>
      <a:accent2>
        <a:srgbClr val="007884"/>
      </a:accent2>
      <a:accent3>
        <a:srgbClr val="C43A2F"/>
      </a:accent3>
      <a:accent4>
        <a:srgbClr val="F05A50"/>
      </a:accent4>
      <a:accent5>
        <a:srgbClr val="E36C09"/>
      </a:accent5>
      <a:accent6>
        <a:srgbClr val="009DAE"/>
      </a:accent6>
      <a:hlink>
        <a:srgbClr val="A69034"/>
      </a:hlink>
      <a:folHlink>
        <a:srgbClr val="800080"/>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sque-MCC-2017.pptx" id="{CCE3152F-16B9-4D78-A037-A503478CD3D3}" vid="{B4C03DD0-EF27-46EB-A928-6C5F145E7637}"/>
    </a:ext>
  </a:extLst>
</a:theme>
</file>

<file path=ppt/theme/theme2.xml><?xml version="1.0" encoding="utf-8"?>
<a:theme xmlns:a="http://schemas.openxmlformats.org/drawingml/2006/main" name="1_Thème Office">
  <a:themeElements>
    <a:clrScheme name="MCC">
      <a:dk1>
        <a:sysClr val="windowText" lastClr="000000"/>
      </a:dk1>
      <a:lt1>
        <a:sysClr val="window" lastClr="FFFFFF"/>
      </a:lt1>
      <a:dk2>
        <a:srgbClr val="777777"/>
      </a:dk2>
      <a:lt2>
        <a:srgbClr val="EEECE1"/>
      </a:lt2>
      <a:accent1>
        <a:srgbClr val="578ED1"/>
      </a:accent1>
      <a:accent2>
        <a:srgbClr val="007884"/>
      </a:accent2>
      <a:accent3>
        <a:srgbClr val="C43A2F"/>
      </a:accent3>
      <a:accent4>
        <a:srgbClr val="F05A50"/>
      </a:accent4>
      <a:accent5>
        <a:srgbClr val="E36C09"/>
      </a:accent5>
      <a:accent6>
        <a:srgbClr val="009DAE"/>
      </a:accent6>
      <a:hlink>
        <a:srgbClr val="A69034"/>
      </a:hlink>
      <a:folHlink>
        <a:srgbClr val="800080"/>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sque-MCC-2017.pptx" id="{CCE3152F-16B9-4D78-A037-A503478CD3D3}" vid="{B4C03DD0-EF27-46EB-A928-6C5F145E7637}"/>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FEC900FCAFB3643BDC25284A3FE46A2" ma:contentTypeVersion="0" ma:contentTypeDescription="Crée un document." ma:contentTypeScope="" ma:versionID="80ddbb23ea61929b8d4aee039d175e39">
  <xsd:schema xmlns:xsd="http://www.w3.org/2001/XMLSchema" xmlns:xs="http://www.w3.org/2001/XMLSchema" xmlns:p="http://schemas.microsoft.com/office/2006/metadata/properties" targetNamespace="http://schemas.microsoft.com/office/2006/metadata/properties" ma:root="true" ma:fieldsID="ab09c1ba23edfaa45a5e9d385267c9b5">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72EB5EA-0BC5-4F12-A951-F3FA71AD81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50D4AD75-062B-4C3A-AD6B-8AD564D787B6}">
  <ds:schemaRefs>
    <ds:schemaRef ds:uri="http://schemas.microsoft.com/office/2006/metadata/properties"/>
    <ds:schemaRef ds:uri="http://purl.org/dc/elements/1.1/"/>
    <ds:schemaRef ds:uri="http://schemas.microsoft.com/office/infopath/2007/PartnerControls"/>
    <ds:schemaRef ds:uri="http://purl.org/dc/dcmitype/"/>
    <ds:schemaRef ds:uri="http://www.w3.org/XML/1998/namespace"/>
    <ds:schemaRef ds:uri="http://purl.org/dc/terms/"/>
    <ds:schemaRef ds:uri="http://schemas.microsoft.com/office/2006/documentManagement/types"/>
    <ds:schemaRef ds:uri="http://schemas.openxmlformats.org/package/2006/metadata/core-properties"/>
  </ds:schemaRefs>
</ds:datastoreItem>
</file>

<file path=customXml/itemProps3.xml><?xml version="1.0" encoding="utf-8"?>
<ds:datastoreItem xmlns:ds="http://schemas.openxmlformats.org/officeDocument/2006/customXml" ds:itemID="{8DF19C67-959A-4AFC-AC4E-F23580853C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Masque-MCC-2017</Template>
  <TotalTime>6947</TotalTime>
  <Words>2910</Words>
  <Application>Microsoft Office PowerPoint</Application>
  <PresentationFormat>Affichage à l'écran (4:3)</PresentationFormat>
  <Paragraphs>188</Paragraphs>
  <Slides>16</Slides>
  <Notes>0</Notes>
  <HiddenSlides>0</HiddenSlides>
  <MMClips>0</MMClips>
  <ScaleCrop>false</ScaleCrop>
  <HeadingPairs>
    <vt:vector size="6" baseType="variant">
      <vt:variant>
        <vt:lpstr>Polices utilisées</vt:lpstr>
      </vt:variant>
      <vt:variant>
        <vt:i4>3</vt:i4>
      </vt:variant>
      <vt:variant>
        <vt:lpstr>Thème</vt:lpstr>
      </vt:variant>
      <vt:variant>
        <vt:i4>2</vt:i4>
      </vt:variant>
      <vt:variant>
        <vt:lpstr>Titres des diapositives</vt:lpstr>
      </vt:variant>
      <vt:variant>
        <vt:i4>16</vt:i4>
      </vt:variant>
    </vt:vector>
  </HeadingPairs>
  <TitlesOfParts>
    <vt:vector size="21" baseType="lpstr">
      <vt:lpstr>Arial</vt:lpstr>
      <vt:lpstr>Arial Narrow</vt:lpstr>
      <vt:lpstr>Calibri</vt:lpstr>
      <vt:lpstr>Thème Office</vt:lpstr>
      <vt:lpstr>1_Thème Office</vt:lpstr>
      <vt:lpstr>Chantier « Administration centrale stratège »  (Document de travail strictement confidentiel)  Mission de réflexion et de propositions sur les missions et l’organisation de l’administration centrale</vt:lpstr>
      <vt:lpstr>Contexte général : une montée en puissance historique des enjeux européens et internationaux pour le ministère </vt:lpstr>
      <vt:lpstr>Les principaux enjeux identifiés</vt:lpstr>
      <vt:lpstr>Scénarios identifiés par le groupe de travail</vt:lpstr>
      <vt:lpstr>Scénario 1 : Maintien de l’organisation actuelle sous réserve de plusieurs améliorations des procédures de coordination et des outils</vt:lpstr>
      <vt:lpstr>Scénario 1 : Maintien de l’organisation actuelle sous réserve de plusieurs améliorations des procédures de coordination et des outils</vt:lpstr>
      <vt:lpstr>Scénario 2 : Renforcement de la coordination, réorganisation en 4 pôles de la SDAEI et maintien en l’état des services de coordination européenne et internationale des DG</vt:lpstr>
      <vt:lpstr>Scénario 2 : Renforcement de la coordination et organisation en 4 pôles de la SDAEI et maintien des services de coordination européenne et internationale des DG </vt:lpstr>
      <vt:lpstr>Scénario 3 : Une fonction renforcée sous l’égide du SG s’appuyant sur les services « métiers » directement mobilisés sur les enjeux internationaux</vt:lpstr>
      <vt:lpstr>Scénario 3 : Une fonction renforcée sous l’égide du SG s’appuyant sur les services « métiers » directement mobilisés sur les enjeux internationaux</vt:lpstr>
      <vt:lpstr>Scénario 4 : Fusion de l’ensemble des services internationaux au sein d’une délégation aux affaires européennes et internationales </vt:lpstr>
      <vt:lpstr>Scénario 4 : Fusion de l’ensemble des services internationaux au sein d’une délégation aux affaires européennes et internationales</vt:lpstr>
      <vt:lpstr>Scénario 5 : Création d’une délégation aux affaires européennes et internationales sous l’autorité du SG (comme le DAT ou la DICOM) intégrant une partie des agents des services européens et internationaux des DG. </vt:lpstr>
      <vt:lpstr>Scénario 5: Création d’une délégation aux affaires européennes et internationales sous l’autorité du SG intégrant une partie des agents des services européens et internationaux des DG.</vt:lpstr>
      <vt:lpstr>Scénario 6 :Suppression de la compétence communautaire au sein du SG et transfert vers les DG</vt:lpstr>
      <vt:lpstr>Scénario 6 :Suppression de la compétence communautaire au sein du SG et transfert vers les DG </vt:lpstr>
    </vt:vector>
  </TitlesOfParts>
  <Company>Ministère de la Culture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COMITE DE DIRECTION du ministère de la Culture  Contribution ministérielle aux travaux du CAP 221</dc:title>
  <dc:creator>yvan.navarro</dc:creator>
  <cp:lastModifiedBy>alban.de-nervaux alban.de-nervaux</cp:lastModifiedBy>
  <cp:revision>483</cp:revision>
  <cp:lastPrinted>2018-10-22T16:02:06Z</cp:lastPrinted>
  <dcterms:created xsi:type="dcterms:W3CDTF">2017-10-12T15:15:46Z</dcterms:created>
  <dcterms:modified xsi:type="dcterms:W3CDTF">2018-10-22T18:28:44Z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0x0101000FEC900FCAFB3643BDC25284A3FE46A2</vt:lpwstr>
  </property>
</Properties>
</file>