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sabelle.gadrey isabelle.gadrey" initials="ii" lastIdx="11" clrIdx="0">
    <p:extLst>
      <p:ext uri="{19B8F6BF-5375-455C-9EA6-DF929625EA0E}">
        <p15:presenceInfo xmlns:p15="http://schemas.microsoft.com/office/powerpoint/2012/main" userId="isabelle.gadrey isabelle.gadre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10"/>
    </c:view3D>
    <c:floor>
      <c:thickness val="0"/>
      <c:spPr>
        <a:solidFill>
          <a:srgbClr val="D9D9D9"/>
        </a:solidFill>
        <a:ln>
          <a:noFill/>
        </a:ln>
      </c:spPr>
    </c:floor>
    <c:sideWall>
      <c:thickness val="0"/>
    </c:sideWall>
    <c:backWall>
      <c:thickness val="0"/>
      <c:spPr>
        <a:solidFill>
          <a:srgbClr val="D9D9D9"/>
        </a:solidFill>
        <a:ln>
          <a:noFill/>
        </a:ln>
      </c:spPr>
    </c:backWall>
    <c:plotArea>
      <c:layout/>
      <c:pie3DChart>
        <c:varyColors val="1"/>
        <c:ser>
          <c:idx val="0"/>
          <c:order val="0"/>
          <c:tx>
            <c:strRef>
              <c:f>label 0</c:f>
              <c:strCache>
                <c:ptCount val="1"/>
                <c:pt idx="0">
                  <c:v>Colonne C</c:v>
                </c:pt>
              </c:strCache>
            </c:strRef>
          </c:tx>
          <c:spPr>
            <a:solidFill>
              <a:srgbClr val="004586"/>
            </a:solidFill>
            <a:ln>
              <a:noFill/>
            </a:ln>
          </c:spPr>
          <c:dPt>
            <c:idx val="0"/>
            <c:bubble3D val="0"/>
            <c:extLst>
              <c:ext xmlns:c16="http://schemas.microsoft.com/office/drawing/2014/chart" uri="{C3380CC4-5D6E-409C-BE32-E72D297353CC}">
                <c16:uniqueId val="{00000000-73EC-4F27-B72D-7CE45CD2FE08}"/>
              </c:ext>
            </c:extLst>
          </c:dPt>
          <c:dPt>
            <c:idx val="1"/>
            <c:bubble3D val="0"/>
            <c:spPr>
              <a:solidFill>
                <a:srgbClr val="FF420E"/>
              </a:solidFill>
              <a:ln>
                <a:noFill/>
              </a:ln>
            </c:spPr>
            <c:extLst>
              <c:ext xmlns:c16="http://schemas.microsoft.com/office/drawing/2014/chart" uri="{C3380CC4-5D6E-409C-BE32-E72D297353CC}">
                <c16:uniqueId val="{00000002-73EC-4F27-B72D-7CE45CD2FE08}"/>
              </c:ext>
            </c:extLst>
          </c:dPt>
          <c:dPt>
            <c:idx val="2"/>
            <c:bubble3D val="0"/>
            <c:spPr>
              <a:solidFill>
                <a:srgbClr val="FFD320"/>
              </a:solidFill>
              <a:ln>
                <a:noFill/>
              </a:ln>
            </c:spPr>
            <c:extLst>
              <c:ext xmlns:c16="http://schemas.microsoft.com/office/drawing/2014/chart" uri="{C3380CC4-5D6E-409C-BE32-E72D297353CC}">
                <c16:uniqueId val="{00000004-73EC-4F27-B72D-7CE45CD2FE08}"/>
              </c:ext>
            </c:extLst>
          </c:dPt>
          <c:dPt>
            <c:idx val="3"/>
            <c:bubble3D val="0"/>
            <c:spPr>
              <a:solidFill>
                <a:srgbClr val="579D1C"/>
              </a:solidFill>
              <a:ln>
                <a:noFill/>
              </a:ln>
            </c:spPr>
            <c:extLst>
              <c:ext xmlns:c16="http://schemas.microsoft.com/office/drawing/2014/chart" uri="{C3380CC4-5D6E-409C-BE32-E72D297353CC}">
                <c16:uniqueId val="{00000006-73EC-4F27-B72D-7CE45CD2FE08}"/>
              </c:ext>
            </c:extLst>
          </c:dPt>
          <c:dPt>
            <c:idx val="4"/>
            <c:bubble3D val="0"/>
            <c:spPr>
              <a:solidFill>
                <a:srgbClr val="7E0021"/>
              </a:solidFill>
              <a:ln>
                <a:noFill/>
              </a:ln>
            </c:spPr>
            <c:extLst>
              <c:ext xmlns:c16="http://schemas.microsoft.com/office/drawing/2014/chart" uri="{C3380CC4-5D6E-409C-BE32-E72D297353CC}">
                <c16:uniqueId val="{00000008-73EC-4F27-B72D-7CE45CD2FE08}"/>
              </c:ext>
            </c:extLst>
          </c:dPt>
          <c:dPt>
            <c:idx val="5"/>
            <c:bubble3D val="0"/>
            <c:spPr>
              <a:solidFill>
                <a:srgbClr val="83CAFF"/>
              </a:solidFill>
              <a:ln>
                <a:noFill/>
              </a:ln>
            </c:spPr>
            <c:extLst>
              <c:ext xmlns:c16="http://schemas.microsoft.com/office/drawing/2014/chart" uri="{C3380CC4-5D6E-409C-BE32-E72D297353CC}">
                <c16:uniqueId val="{0000000A-73EC-4F27-B72D-7CE45CD2FE08}"/>
              </c:ext>
            </c:extLst>
          </c:dPt>
          <c:dPt>
            <c:idx val="6"/>
            <c:bubble3D val="0"/>
            <c:spPr>
              <a:solidFill>
                <a:srgbClr val="314004"/>
              </a:solidFill>
              <a:ln>
                <a:noFill/>
              </a:ln>
            </c:spPr>
            <c:extLst>
              <c:ext xmlns:c16="http://schemas.microsoft.com/office/drawing/2014/chart" uri="{C3380CC4-5D6E-409C-BE32-E72D297353CC}">
                <c16:uniqueId val="{0000000C-73EC-4F27-B72D-7CE45CD2FE08}"/>
              </c:ext>
            </c:extLst>
          </c:dPt>
          <c:dPt>
            <c:idx val="7"/>
            <c:bubble3D val="0"/>
            <c:spPr>
              <a:solidFill>
                <a:srgbClr val="AECF00"/>
              </a:solidFill>
              <a:ln>
                <a:noFill/>
              </a:ln>
            </c:spPr>
            <c:extLst>
              <c:ext xmlns:c16="http://schemas.microsoft.com/office/drawing/2014/chart" uri="{C3380CC4-5D6E-409C-BE32-E72D297353CC}">
                <c16:uniqueId val="{0000000E-73EC-4F27-B72D-7CE45CD2FE08}"/>
              </c:ext>
            </c:extLst>
          </c:dPt>
          <c:dPt>
            <c:idx val="8"/>
            <c:bubble3D val="0"/>
            <c:spPr>
              <a:solidFill>
                <a:srgbClr val="4B1F6F"/>
              </a:solidFill>
              <a:ln>
                <a:noFill/>
              </a:ln>
            </c:spPr>
            <c:extLst>
              <c:ext xmlns:c16="http://schemas.microsoft.com/office/drawing/2014/chart" uri="{C3380CC4-5D6E-409C-BE32-E72D297353CC}">
                <c16:uniqueId val="{00000010-73EC-4F27-B72D-7CE45CD2FE08}"/>
              </c:ext>
            </c:extLst>
          </c:dPt>
          <c:dLbls>
            <c:dLbl>
              <c:idx val="0"/>
              <c:dLblPos val="ctr"/>
              <c:showLegendKey val="0"/>
              <c:showVal val="0"/>
              <c:showCatName val="0"/>
              <c:showSerName val="0"/>
              <c:showPercent val="1"/>
              <c:showBubbleSize val="1"/>
              <c:extLst>
                <c:ext xmlns:c15="http://schemas.microsoft.com/office/drawing/2012/chart" uri="{CE6537A1-D6FC-4f65-9D91-7224C49458BB}"/>
                <c:ext xmlns:c16="http://schemas.microsoft.com/office/drawing/2014/chart" uri="{C3380CC4-5D6E-409C-BE32-E72D297353CC}">
                  <c16:uniqueId val="{00000000-73EC-4F27-B72D-7CE45CD2FE08}"/>
                </c:ext>
              </c:extLst>
            </c:dLbl>
            <c:dLbl>
              <c:idx val="1"/>
              <c:dLblPos val="ctr"/>
              <c:showLegendKey val="0"/>
              <c:showVal val="0"/>
              <c:showCatName val="0"/>
              <c:showSerName val="0"/>
              <c:showPercent val="1"/>
              <c:showBubbleSize val="1"/>
              <c:extLst>
                <c:ext xmlns:c15="http://schemas.microsoft.com/office/drawing/2012/chart" uri="{CE6537A1-D6FC-4f65-9D91-7224C49458BB}"/>
                <c:ext xmlns:c16="http://schemas.microsoft.com/office/drawing/2014/chart" uri="{C3380CC4-5D6E-409C-BE32-E72D297353CC}">
                  <c16:uniqueId val="{00000002-73EC-4F27-B72D-7CE45CD2FE08}"/>
                </c:ext>
              </c:extLst>
            </c:dLbl>
            <c:dLbl>
              <c:idx val="2"/>
              <c:dLblPos val="ctr"/>
              <c:showLegendKey val="0"/>
              <c:showVal val="0"/>
              <c:showCatName val="0"/>
              <c:showSerName val="0"/>
              <c:showPercent val="1"/>
              <c:showBubbleSize val="1"/>
              <c:extLst>
                <c:ext xmlns:c15="http://schemas.microsoft.com/office/drawing/2012/chart" uri="{CE6537A1-D6FC-4f65-9D91-7224C49458BB}"/>
                <c:ext xmlns:c16="http://schemas.microsoft.com/office/drawing/2014/chart" uri="{C3380CC4-5D6E-409C-BE32-E72D297353CC}">
                  <c16:uniqueId val="{00000004-73EC-4F27-B72D-7CE45CD2FE08}"/>
                </c:ext>
              </c:extLst>
            </c:dLbl>
            <c:dLbl>
              <c:idx val="3"/>
              <c:dLblPos val="outEnd"/>
              <c:showLegendKey val="0"/>
              <c:showVal val="0"/>
              <c:showCatName val="0"/>
              <c:showSerName val="0"/>
              <c:showPercent val="1"/>
              <c:showBubbleSize val="1"/>
              <c:extLst>
                <c:ext xmlns:c15="http://schemas.microsoft.com/office/drawing/2012/chart" uri="{CE6537A1-D6FC-4f65-9D91-7224C49458BB}"/>
                <c:ext xmlns:c16="http://schemas.microsoft.com/office/drawing/2014/chart" uri="{C3380CC4-5D6E-409C-BE32-E72D297353CC}">
                  <c16:uniqueId val="{00000006-73EC-4F27-B72D-7CE45CD2FE08}"/>
                </c:ext>
              </c:extLst>
            </c:dLbl>
            <c:dLbl>
              <c:idx val="5"/>
              <c:dLblPos val="outEnd"/>
              <c:showLegendKey val="0"/>
              <c:showVal val="0"/>
              <c:showCatName val="0"/>
              <c:showSerName val="0"/>
              <c:showPercent val="1"/>
              <c:showBubbleSize val="1"/>
              <c:extLst>
                <c:ext xmlns:c15="http://schemas.microsoft.com/office/drawing/2012/chart" uri="{CE6537A1-D6FC-4f65-9D91-7224C49458BB}"/>
                <c:ext xmlns:c16="http://schemas.microsoft.com/office/drawing/2014/chart" uri="{C3380CC4-5D6E-409C-BE32-E72D297353CC}">
                  <c16:uniqueId val="{0000000A-73EC-4F27-B72D-7CE45CD2FE08}"/>
                </c:ext>
              </c:extLst>
            </c:dLbl>
            <c:dLbl>
              <c:idx val="6"/>
              <c:dLblPos val="outEnd"/>
              <c:showLegendKey val="0"/>
              <c:showVal val="0"/>
              <c:showCatName val="0"/>
              <c:showSerName val="0"/>
              <c:showPercent val="1"/>
              <c:showBubbleSize val="1"/>
              <c:extLst>
                <c:ext xmlns:c15="http://schemas.microsoft.com/office/drawing/2012/chart" uri="{CE6537A1-D6FC-4f65-9D91-7224C49458BB}"/>
                <c:ext xmlns:c16="http://schemas.microsoft.com/office/drawing/2014/chart" uri="{C3380CC4-5D6E-409C-BE32-E72D297353CC}">
                  <c16:uniqueId val="{0000000C-73EC-4F27-B72D-7CE45CD2FE08}"/>
                </c:ext>
              </c:extLst>
            </c:dLbl>
            <c:dLbl>
              <c:idx val="7"/>
              <c:dLblPos val="ctr"/>
              <c:showLegendKey val="0"/>
              <c:showVal val="0"/>
              <c:showCatName val="0"/>
              <c:showSerName val="0"/>
              <c:showPercent val="1"/>
              <c:showBubbleSize val="1"/>
              <c:extLst>
                <c:ext xmlns:c15="http://schemas.microsoft.com/office/drawing/2012/chart" uri="{CE6537A1-D6FC-4f65-9D91-7224C49458BB}"/>
                <c:ext xmlns:c16="http://schemas.microsoft.com/office/drawing/2014/chart" uri="{C3380CC4-5D6E-409C-BE32-E72D297353CC}">
                  <c16:uniqueId val="{0000000E-73EC-4F27-B72D-7CE45CD2FE08}"/>
                </c:ext>
              </c:extLst>
            </c:dLbl>
            <c:dLbl>
              <c:idx val="8"/>
              <c:dLblPos val="outEnd"/>
              <c:showLegendKey val="0"/>
              <c:showVal val="0"/>
              <c:showCatName val="0"/>
              <c:showSerName val="0"/>
              <c:showPercent val="1"/>
              <c:showBubbleSize val="1"/>
              <c:extLst>
                <c:ext xmlns:c15="http://schemas.microsoft.com/office/drawing/2012/chart" uri="{CE6537A1-D6FC-4f65-9D91-7224C49458BB}"/>
                <c:ext xmlns:c16="http://schemas.microsoft.com/office/drawing/2014/chart" uri="{C3380CC4-5D6E-409C-BE32-E72D297353CC}">
                  <c16:uniqueId val="{00000010-73EC-4F27-B72D-7CE45CD2FE08}"/>
                </c:ext>
              </c:extLst>
            </c:dLbl>
            <c:spPr>
              <a:noFill/>
              <a:ln>
                <a:noFill/>
              </a:ln>
              <a:effectLst/>
            </c:spPr>
            <c:dLblPos val="bestFit"/>
            <c:showLegendKey val="0"/>
            <c:showVal val="0"/>
            <c:showCatName val="0"/>
            <c:showSerName val="0"/>
            <c:showPercent val="1"/>
            <c:showBubbleSize val="1"/>
            <c:showLeaderLines val="0"/>
            <c:extLst>
              <c:ext xmlns:c15="http://schemas.microsoft.com/office/drawing/2012/chart" uri="{CE6537A1-D6FC-4f65-9D91-7224C49458BB}"/>
            </c:extLst>
          </c:dLbls>
          <c:cat>
            <c:strRef>
              <c:f>categories</c:f>
              <c:strCache>
                <c:ptCount val="9"/>
                <c:pt idx="0">
                  <c:v>SCI des régions – SNI</c:v>
                </c:pt>
                <c:pt idx="1">
                  <c:v>Immobilière-3F</c:v>
                </c:pt>
                <c:pt idx="2">
                  <c:v>OPH – Versailles Habitat</c:v>
                </c:pt>
                <c:pt idx="3">
                  <c:v>OPH Ivry s/Seine</c:v>
                </c:pt>
                <c:pt idx="4">
                  <c:v>OGIF-France Habitation</c:v>
                </c:pt>
                <c:pt idx="5">
                  <c:v>ELOGIE – SIEMP</c:v>
                </c:pt>
                <c:pt idx="6">
                  <c:v>OPIEVOY / Les Résidences Yvelines Essonne</c:v>
                </c:pt>
                <c:pt idx="7">
                  <c:v>LOGIREP</c:v>
                </c:pt>
                <c:pt idx="8">
                  <c:v>Toît et Joie/Coallia</c:v>
                </c:pt>
              </c:strCache>
            </c:strRef>
          </c:cat>
          <c:val>
            <c:numRef>
              <c:f>0</c:f>
              <c:numCache>
                <c:formatCode>General</c:formatCode>
                <c:ptCount val="9"/>
                <c:pt idx="0">
                  <c:v>0.38571428571428601</c:v>
                </c:pt>
                <c:pt idx="1">
                  <c:v>0.34285714285714303</c:v>
                </c:pt>
                <c:pt idx="2">
                  <c:v>9.2857142857142902E-2</c:v>
                </c:pt>
                <c:pt idx="3">
                  <c:v>3.5714285714285698E-2</c:v>
                </c:pt>
                <c:pt idx="4">
                  <c:v>4.5238095238095202E-2</c:v>
                </c:pt>
                <c:pt idx="5">
                  <c:v>3.8095238095238099E-2</c:v>
                </c:pt>
                <c:pt idx="6">
                  <c:v>3.0952380952380999E-2</c:v>
                </c:pt>
                <c:pt idx="7">
                  <c:v>2.1428571428571401E-2</c:v>
                </c:pt>
                <c:pt idx="8">
                  <c:v>7.14285714285714E-3</c:v>
                </c:pt>
              </c:numCache>
            </c:numRef>
          </c:val>
          <c:extLst>
            <c:ext xmlns:c16="http://schemas.microsoft.com/office/drawing/2014/chart" uri="{C3380CC4-5D6E-409C-BE32-E72D297353CC}">
              <c16:uniqueId val="{00000011-73EC-4F27-B72D-7CE45CD2FE08}"/>
            </c:ext>
          </c:extLst>
        </c:ser>
        <c:dLbls>
          <c:showLegendKey val="0"/>
          <c:showVal val="0"/>
          <c:showCatName val="0"/>
          <c:showSerName val="0"/>
          <c:showPercent val="0"/>
          <c:showBubbleSize val="0"/>
          <c:showLeaderLines val="0"/>
        </c:dLbls>
      </c:pie3DChart>
      <c:spPr>
        <a:solidFill>
          <a:srgbClr val="D9D9D9"/>
        </a:solidFill>
        <a:ln>
          <a:noFill/>
        </a:ln>
      </c:spPr>
    </c:plotArea>
    <c:legend>
      <c:legendPos val="b"/>
      <c:overlay val="0"/>
      <c:spPr>
        <a:noFill/>
        <a:ln>
          <a:noFill/>
        </a:ln>
      </c:spPr>
      <c:txPr>
        <a:bodyPr/>
        <a:lstStyle/>
        <a:p>
          <a:pPr>
            <a:defRPr sz="800" b="1" strike="noStrike" spc="-1">
              <a:solidFill>
                <a:srgbClr val="000000"/>
              </a:solidFill>
              <a:latin typeface="Arial"/>
            </a:defRPr>
          </a:pPr>
          <a:endParaRPr lang="fr-FR"/>
        </a:p>
      </c:txPr>
    </c:legend>
    <c:plotVisOnly val="1"/>
    <c:dispBlanksAs val="zero"/>
    <c:showDLblsOverMax val="1"/>
  </c:chart>
  <c:spPr>
    <a:solidFill>
      <a:srgbClr val="FFFFFF"/>
    </a:solidFill>
    <a:ln w="36000">
      <a:solidFill>
        <a:srgbClr val="000000"/>
      </a:solidFill>
      <a:round/>
    </a:ln>
  </c:spPr>
</c:chartSpace>
</file>

<file path=ppt/comments/comment1.xml><?xml version="1.0" encoding="utf-8"?>
<p:cmLst xmlns:a="http://schemas.openxmlformats.org/drawingml/2006/main" xmlns:r="http://schemas.openxmlformats.org/officeDocument/2006/relationships" xmlns:p="http://schemas.openxmlformats.org/presentationml/2006/main">
  <p:cm authorId="1" dt="2019-03-26T20:20:28.567" idx="8">
    <p:pos x="6679" y="2523"/>
    <p:text>" nous avons fait part" ? au Gt ?</p:text>
    <p:extLst>
      <p:ext uri="{C676402C-5697-4E1C-873F-D02D1690AC5C}">
        <p15:threadingInfo xmlns:p15="http://schemas.microsoft.com/office/powerpoint/2012/main" timeZoneBias="-6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4D60714A-FCB2-49C9-8D9A-1998005587B9}" type="datetimeFigureOut">
              <a:rPr lang="fr-FR" smtClean="0"/>
              <a:t>27/03/2019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FB5E49-0A07-4BC1-AF5A-3FF68656F433}" type="slidenum">
              <a:rPr lang="fr-FR" smtClean="0"/>
              <a:t>‹N°›</a:t>
            </a:fld>
            <a:endParaRPr lang="fr-FR"/>
          </a:p>
        </p:txBody>
      </p:sp>
    </p:spTree>
    <p:extLst>
      <p:ext uri="{BB962C8B-B14F-4D97-AF65-F5344CB8AC3E}">
        <p14:creationId xmlns:p14="http://schemas.microsoft.com/office/powerpoint/2010/main" val="478183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D60714A-FCB2-49C9-8D9A-1998005587B9}" type="datetimeFigureOut">
              <a:rPr lang="fr-FR" smtClean="0"/>
              <a:t>27/03/2019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FB5E49-0A07-4BC1-AF5A-3FF68656F433}" type="slidenum">
              <a:rPr lang="fr-FR" smtClean="0"/>
              <a:t>‹N°›</a:t>
            </a:fld>
            <a:endParaRPr lang="fr-FR"/>
          </a:p>
        </p:txBody>
      </p:sp>
    </p:spTree>
    <p:extLst>
      <p:ext uri="{BB962C8B-B14F-4D97-AF65-F5344CB8AC3E}">
        <p14:creationId xmlns:p14="http://schemas.microsoft.com/office/powerpoint/2010/main" val="887869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D60714A-FCB2-49C9-8D9A-1998005587B9}" type="datetimeFigureOut">
              <a:rPr lang="fr-FR" smtClean="0"/>
              <a:t>27/03/2019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FB5E49-0A07-4BC1-AF5A-3FF68656F433}" type="slidenum">
              <a:rPr lang="fr-FR" smtClean="0"/>
              <a:t>‹N°›</a:t>
            </a:fld>
            <a:endParaRPr lang="fr-FR"/>
          </a:p>
        </p:txBody>
      </p:sp>
    </p:spTree>
    <p:extLst>
      <p:ext uri="{BB962C8B-B14F-4D97-AF65-F5344CB8AC3E}">
        <p14:creationId xmlns:p14="http://schemas.microsoft.com/office/powerpoint/2010/main" val="3377563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D60714A-FCB2-49C9-8D9A-1998005587B9}" type="datetimeFigureOut">
              <a:rPr lang="fr-FR" smtClean="0"/>
              <a:t>27/03/2019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FB5E49-0A07-4BC1-AF5A-3FF68656F433}" type="slidenum">
              <a:rPr lang="fr-FR" smtClean="0"/>
              <a:t>‹N°›</a:t>
            </a:fld>
            <a:endParaRPr lang="fr-FR"/>
          </a:p>
        </p:txBody>
      </p:sp>
    </p:spTree>
    <p:extLst>
      <p:ext uri="{BB962C8B-B14F-4D97-AF65-F5344CB8AC3E}">
        <p14:creationId xmlns:p14="http://schemas.microsoft.com/office/powerpoint/2010/main" val="3318969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4D60714A-FCB2-49C9-8D9A-1998005587B9}" type="datetimeFigureOut">
              <a:rPr lang="fr-FR" smtClean="0"/>
              <a:t>27/03/2019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FB5E49-0A07-4BC1-AF5A-3FF68656F433}" type="slidenum">
              <a:rPr lang="fr-FR" smtClean="0"/>
              <a:t>‹N°›</a:t>
            </a:fld>
            <a:endParaRPr lang="fr-FR"/>
          </a:p>
        </p:txBody>
      </p:sp>
    </p:spTree>
    <p:extLst>
      <p:ext uri="{BB962C8B-B14F-4D97-AF65-F5344CB8AC3E}">
        <p14:creationId xmlns:p14="http://schemas.microsoft.com/office/powerpoint/2010/main" val="2403177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D60714A-FCB2-49C9-8D9A-1998005587B9}" type="datetimeFigureOut">
              <a:rPr lang="fr-FR" smtClean="0"/>
              <a:t>27/03/2019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FB5E49-0A07-4BC1-AF5A-3FF68656F433}" type="slidenum">
              <a:rPr lang="fr-FR" smtClean="0"/>
              <a:t>‹N°›</a:t>
            </a:fld>
            <a:endParaRPr lang="fr-FR"/>
          </a:p>
        </p:txBody>
      </p:sp>
    </p:spTree>
    <p:extLst>
      <p:ext uri="{BB962C8B-B14F-4D97-AF65-F5344CB8AC3E}">
        <p14:creationId xmlns:p14="http://schemas.microsoft.com/office/powerpoint/2010/main" val="3795623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D60714A-FCB2-49C9-8D9A-1998005587B9}" type="datetimeFigureOut">
              <a:rPr lang="fr-FR" smtClean="0"/>
              <a:t>27/03/2019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FFB5E49-0A07-4BC1-AF5A-3FF68656F433}" type="slidenum">
              <a:rPr lang="fr-FR" smtClean="0"/>
              <a:t>‹N°›</a:t>
            </a:fld>
            <a:endParaRPr lang="fr-FR"/>
          </a:p>
        </p:txBody>
      </p:sp>
    </p:spTree>
    <p:extLst>
      <p:ext uri="{BB962C8B-B14F-4D97-AF65-F5344CB8AC3E}">
        <p14:creationId xmlns:p14="http://schemas.microsoft.com/office/powerpoint/2010/main" val="110205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D60714A-FCB2-49C9-8D9A-1998005587B9}" type="datetimeFigureOut">
              <a:rPr lang="fr-FR" smtClean="0"/>
              <a:t>27/03/2019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FFB5E49-0A07-4BC1-AF5A-3FF68656F433}" type="slidenum">
              <a:rPr lang="fr-FR" smtClean="0"/>
              <a:t>‹N°›</a:t>
            </a:fld>
            <a:endParaRPr lang="fr-FR"/>
          </a:p>
        </p:txBody>
      </p:sp>
    </p:spTree>
    <p:extLst>
      <p:ext uri="{BB962C8B-B14F-4D97-AF65-F5344CB8AC3E}">
        <p14:creationId xmlns:p14="http://schemas.microsoft.com/office/powerpoint/2010/main" val="410078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D60714A-FCB2-49C9-8D9A-1998005587B9}" type="datetimeFigureOut">
              <a:rPr lang="fr-FR" smtClean="0"/>
              <a:t>27/03/2019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FFB5E49-0A07-4BC1-AF5A-3FF68656F433}" type="slidenum">
              <a:rPr lang="fr-FR" smtClean="0"/>
              <a:t>‹N°›</a:t>
            </a:fld>
            <a:endParaRPr lang="fr-FR"/>
          </a:p>
        </p:txBody>
      </p:sp>
    </p:spTree>
    <p:extLst>
      <p:ext uri="{BB962C8B-B14F-4D97-AF65-F5344CB8AC3E}">
        <p14:creationId xmlns:p14="http://schemas.microsoft.com/office/powerpoint/2010/main" val="4215247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D60714A-FCB2-49C9-8D9A-1998005587B9}" type="datetimeFigureOut">
              <a:rPr lang="fr-FR" smtClean="0"/>
              <a:t>27/03/2019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FB5E49-0A07-4BC1-AF5A-3FF68656F433}" type="slidenum">
              <a:rPr lang="fr-FR" smtClean="0"/>
              <a:t>‹N°›</a:t>
            </a:fld>
            <a:endParaRPr lang="fr-FR"/>
          </a:p>
        </p:txBody>
      </p:sp>
    </p:spTree>
    <p:extLst>
      <p:ext uri="{BB962C8B-B14F-4D97-AF65-F5344CB8AC3E}">
        <p14:creationId xmlns:p14="http://schemas.microsoft.com/office/powerpoint/2010/main" val="559981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D60714A-FCB2-49C9-8D9A-1998005587B9}" type="datetimeFigureOut">
              <a:rPr lang="fr-FR" smtClean="0"/>
              <a:t>27/03/2019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FB5E49-0A07-4BC1-AF5A-3FF68656F433}" type="slidenum">
              <a:rPr lang="fr-FR" smtClean="0"/>
              <a:t>‹N°›</a:t>
            </a:fld>
            <a:endParaRPr lang="fr-FR"/>
          </a:p>
        </p:txBody>
      </p:sp>
    </p:spTree>
    <p:extLst>
      <p:ext uri="{BB962C8B-B14F-4D97-AF65-F5344CB8AC3E}">
        <p14:creationId xmlns:p14="http://schemas.microsoft.com/office/powerpoint/2010/main" val="165449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60714A-FCB2-49C9-8D9A-1998005587B9}" type="datetimeFigureOut">
              <a:rPr lang="fr-FR" smtClean="0"/>
              <a:t>27/03/2019</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FB5E49-0A07-4BC1-AF5A-3FF68656F433}" type="slidenum">
              <a:rPr lang="fr-FR" smtClean="0"/>
              <a:t>‹N°›</a:t>
            </a:fld>
            <a:endParaRPr lang="fr-FR"/>
          </a:p>
        </p:txBody>
      </p:sp>
    </p:spTree>
    <p:extLst>
      <p:ext uri="{BB962C8B-B14F-4D97-AF65-F5344CB8AC3E}">
        <p14:creationId xmlns:p14="http://schemas.microsoft.com/office/powerpoint/2010/main" val="2232910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dirty="0" smtClean="0"/>
              <a:t>Groupe de travail</a:t>
            </a:r>
            <a:br>
              <a:rPr lang="fr-FR" dirty="0" smtClean="0"/>
            </a:br>
            <a:r>
              <a:rPr lang="fr-FR" dirty="0" smtClean="0"/>
              <a:t> logement social</a:t>
            </a:r>
            <a:endParaRPr lang="fr-FR" dirty="0"/>
          </a:p>
        </p:txBody>
      </p:sp>
      <p:sp>
        <p:nvSpPr>
          <p:cNvPr id="3" name="Sous-titre 2"/>
          <p:cNvSpPr>
            <a:spLocks noGrp="1"/>
          </p:cNvSpPr>
          <p:nvPr>
            <p:ph type="subTitle" idx="1"/>
          </p:nvPr>
        </p:nvSpPr>
        <p:spPr/>
        <p:txBody>
          <a:bodyPr/>
          <a:lstStyle/>
          <a:p>
            <a:r>
              <a:rPr lang="fr-FR" dirty="0" smtClean="0"/>
              <a:t>4 Avril 2019</a:t>
            </a:r>
            <a:endParaRPr lang="fr-FR" dirty="0"/>
          </a:p>
        </p:txBody>
      </p:sp>
    </p:spTree>
    <p:extLst>
      <p:ext uri="{BB962C8B-B14F-4D97-AF65-F5344CB8AC3E}">
        <p14:creationId xmlns:p14="http://schemas.microsoft.com/office/powerpoint/2010/main" val="757158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Deux leviers pour une cellule logement</a:t>
            </a:r>
          </a:p>
        </p:txBody>
      </p:sp>
      <p:sp>
        <p:nvSpPr>
          <p:cNvPr id="3" name="Espace réservé du contenu 2"/>
          <p:cNvSpPr>
            <a:spLocks noGrp="1"/>
          </p:cNvSpPr>
          <p:nvPr>
            <p:ph idx="1"/>
          </p:nvPr>
        </p:nvSpPr>
        <p:spPr/>
        <p:txBody>
          <a:bodyPr/>
          <a:lstStyle/>
          <a:p>
            <a:pPr>
              <a:buFontTx/>
              <a:buChar char="-"/>
            </a:pPr>
            <a:r>
              <a:rPr lang="fr-FR" b="1" dirty="0" smtClean="0"/>
              <a:t>Parc </a:t>
            </a:r>
            <a:r>
              <a:rPr lang="fr-FR" b="1" dirty="0"/>
              <a:t>préfectoral avec le nouveau circuit et </a:t>
            </a:r>
            <a:r>
              <a:rPr lang="fr-FR" b="1" dirty="0" smtClean="0"/>
              <a:t>système SYPLO-BALAE</a:t>
            </a:r>
            <a:br>
              <a:rPr lang="fr-FR" b="1" dirty="0" smtClean="0"/>
            </a:br>
            <a:r>
              <a:rPr lang="fr-FR" b="1" dirty="0" smtClean="0"/>
              <a:t>depuis </a:t>
            </a:r>
            <a:r>
              <a:rPr lang="fr-FR" b="1" dirty="0"/>
              <a:t>avril </a:t>
            </a:r>
            <a:r>
              <a:rPr lang="fr-FR" b="1" dirty="0" smtClean="0"/>
              <a:t>2015</a:t>
            </a:r>
          </a:p>
          <a:p>
            <a:pPr>
              <a:buFontTx/>
              <a:buChar char="-"/>
            </a:pPr>
            <a:r>
              <a:rPr lang="fr-FR" b="1" dirty="0" smtClean="0"/>
              <a:t>Parc </a:t>
            </a:r>
            <a:r>
              <a:rPr lang="fr-FR" b="1" dirty="0"/>
              <a:t>ministériel composé d’acquisitions de droits </a:t>
            </a:r>
            <a:r>
              <a:rPr lang="fr-FR" b="1" dirty="0" smtClean="0"/>
              <a:t>de suite au</a:t>
            </a:r>
            <a:br>
              <a:rPr lang="fr-FR" b="1" dirty="0" smtClean="0"/>
            </a:br>
            <a:r>
              <a:rPr lang="fr-FR" b="1" dirty="0" smtClean="0"/>
              <a:t>  </a:t>
            </a:r>
            <a:r>
              <a:rPr lang="fr-FR" b="1" dirty="0"/>
              <a:t>partenaires bailleurs </a:t>
            </a:r>
            <a:r>
              <a:rPr lang="fr-FR" b="1" dirty="0" smtClean="0"/>
              <a:t>sociaux</a:t>
            </a:r>
          </a:p>
          <a:p>
            <a:pPr>
              <a:buFontTx/>
              <a:buChar char="-"/>
            </a:pPr>
            <a:endParaRPr lang="fr-FR" dirty="0"/>
          </a:p>
        </p:txBody>
      </p:sp>
      <p:pic>
        <p:nvPicPr>
          <p:cNvPr id="5" name="Image 4"/>
          <p:cNvPicPr>
            <a:picLocks noChangeAspect="1"/>
          </p:cNvPicPr>
          <p:nvPr/>
        </p:nvPicPr>
        <p:blipFill>
          <a:blip r:embed="rId2"/>
          <a:stretch>
            <a:fillRect/>
          </a:stretch>
        </p:blipFill>
        <p:spPr>
          <a:xfrm>
            <a:off x="2446591" y="3833241"/>
            <a:ext cx="7134225" cy="2190750"/>
          </a:xfrm>
          <a:prstGeom prst="rect">
            <a:avLst/>
          </a:prstGeom>
        </p:spPr>
      </p:pic>
    </p:spTree>
    <p:extLst>
      <p:ext uri="{BB962C8B-B14F-4D97-AF65-F5344CB8AC3E}">
        <p14:creationId xmlns:p14="http://schemas.microsoft.com/office/powerpoint/2010/main" val="2139368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Focus parc propre composition du parc</a:t>
            </a:r>
            <a:endParaRPr lang="fr-FR" dirty="0"/>
          </a:p>
        </p:txBody>
      </p:sp>
      <p:sp>
        <p:nvSpPr>
          <p:cNvPr id="3" name="Espace réservé du contenu 2"/>
          <p:cNvSpPr>
            <a:spLocks noGrp="1"/>
          </p:cNvSpPr>
          <p:nvPr>
            <p:ph idx="1"/>
          </p:nvPr>
        </p:nvSpPr>
        <p:spPr/>
        <p:txBody>
          <a:bodyPr/>
          <a:lstStyle/>
          <a:p>
            <a:endParaRPr lang="fr-FR" dirty="0" smtClean="0"/>
          </a:p>
          <a:p>
            <a:pPr marL="0" indent="0">
              <a:buNone/>
            </a:pPr>
            <a:r>
              <a:rPr lang="fr-FR" dirty="0" smtClean="0"/>
              <a:t>Un </a:t>
            </a:r>
            <a:r>
              <a:rPr lang="fr-FR" dirty="0"/>
              <a:t>parc composé de 420 logements fin 2018</a:t>
            </a:r>
          </a:p>
          <a:p>
            <a:endParaRPr lang="fr-FR" dirty="0"/>
          </a:p>
          <a:p>
            <a:pPr marL="0" indent="0">
              <a:buNone/>
            </a:pPr>
            <a:r>
              <a:rPr lang="fr-FR" dirty="0"/>
              <a:t>Deux EPA (Louvre et BNF) disposent également de droits de suite sur lesquels ils peuvent positionner leurs agents mais nombreux sont les agents de ces EP qui sont logés sur le parc ministériel</a:t>
            </a:r>
          </a:p>
          <a:p>
            <a:pPr marL="0" indent="0">
              <a:buNone/>
            </a:pPr>
            <a:r>
              <a:rPr lang="fr-FR" dirty="0"/>
              <a:t/>
            </a:r>
            <a:br>
              <a:rPr lang="fr-FR" dirty="0"/>
            </a:br>
            <a:endParaRPr lang="fr-FR" dirty="0"/>
          </a:p>
        </p:txBody>
      </p:sp>
    </p:spTree>
    <p:extLst>
      <p:ext uri="{BB962C8B-B14F-4D97-AF65-F5344CB8AC3E}">
        <p14:creationId xmlns:p14="http://schemas.microsoft.com/office/powerpoint/2010/main" val="1420587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Focus parc propre</a:t>
            </a:r>
            <a:endParaRPr lang="fr-FR" dirty="0"/>
          </a:p>
        </p:txBody>
      </p:sp>
      <p:sp>
        <p:nvSpPr>
          <p:cNvPr id="3" name="Espace réservé du contenu 2"/>
          <p:cNvSpPr>
            <a:spLocks noGrp="1"/>
          </p:cNvSpPr>
          <p:nvPr>
            <p:ph idx="1"/>
          </p:nvPr>
        </p:nvSpPr>
        <p:spPr/>
        <p:txBody>
          <a:bodyPr/>
          <a:lstStyle/>
          <a:p>
            <a:pPr marL="0" indent="0" algn="ctr">
              <a:buNone/>
            </a:pPr>
            <a:r>
              <a:rPr lang="fr-FR" b="1" dirty="0" smtClean="0"/>
              <a:t>Par mode de financement</a:t>
            </a:r>
          </a:p>
          <a:p>
            <a:pPr marL="0" indent="0">
              <a:buNone/>
            </a:pPr>
            <a:endParaRPr lang="fr-FR" dirty="0"/>
          </a:p>
        </p:txBody>
      </p:sp>
      <p:pic>
        <p:nvPicPr>
          <p:cNvPr id="4" name="Image6"/>
          <p:cNvPicPr/>
          <p:nvPr/>
        </p:nvPicPr>
        <p:blipFill>
          <a:blip r:embed="rId2"/>
          <a:stretch>
            <a:fillRect/>
          </a:stretch>
        </p:blipFill>
        <p:spPr bwMode="auto">
          <a:xfrm>
            <a:off x="3214687" y="2559558"/>
            <a:ext cx="5762625" cy="3238500"/>
          </a:xfrm>
          <a:prstGeom prst="rect">
            <a:avLst/>
          </a:prstGeom>
        </p:spPr>
      </p:pic>
    </p:spTree>
    <p:extLst>
      <p:ext uri="{BB962C8B-B14F-4D97-AF65-F5344CB8AC3E}">
        <p14:creationId xmlns:p14="http://schemas.microsoft.com/office/powerpoint/2010/main" val="1981303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Focus parc propre</a:t>
            </a:r>
            <a:endParaRPr lang="fr-FR" dirty="0"/>
          </a:p>
        </p:txBody>
      </p:sp>
      <p:sp>
        <p:nvSpPr>
          <p:cNvPr id="3" name="Espace réservé du contenu 2"/>
          <p:cNvSpPr>
            <a:spLocks noGrp="1"/>
          </p:cNvSpPr>
          <p:nvPr>
            <p:ph idx="1"/>
          </p:nvPr>
        </p:nvSpPr>
        <p:spPr/>
        <p:txBody>
          <a:bodyPr/>
          <a:lstStyle/>
          <a:p>
            <a:pPr marL="0" indent="0" algn="ctr">
              <a:buNone/>
            </a:pPr>
            <a:r>
              <a:rPr lang="fr-FR" b="1" dirty="0" smtClean="0"/>
              <a:t>Par typologie de logement</a:t>
            </a:r>
          </a:p>
          <a:p>
            <a:pPr marL="0" indent="0" algn="ctr">
              <a:buNone/>
            </a:pPr>
            <a:endParaRPr lang="fr-FR" b="1" dirty="0"/>
          </a:p>
          <a:p>
            <a:pPr marL="0" indent="0" algn="ctr">
              <a:buNone/>
            </a:pPr>
            <a:endParaRPr lang="fr-FR" b="1" dirty="0" smtClean="0"/>
          </a:p>
          <a:p>
            <a:pPr marL="0" indent="0">
              <a:buNone/>
            </a:pPr>
            <a:endParaRPr lang="fr-FR" dirty="0" smtClean="0"/>
          </a:p>
          <a:p>
            <a:pPr marL="0" indent="0">
              <a:buNone/>
            </a:pPr>
            <a:endParaRPr lang="fr-FR" dirty="0"/>
          </a:p>
        </p:txBody>
      </p:sp>
      <p:pic>
        <p:nvPicPr>
          <p:cNvPr id="4" name="Image7"/>
          <p:cNvPicPr/>
          <p:nvPr/>
        </p:nvPicPr>
        <p:blipFill>
          <a:blip r:embed="rId2"/>
          <a:stretch>
            <a:fillRect/>
          </a:stretch>
        </p:blipFill>
        <p:spPr bwMode="auto">
          <a:xfrm>
            <a:off x="3214687" y="2641854"/>
            <a:ext cx="5762625" cy="3238500"/>
          </a:xfrm>
          <a:prstGeom prst="rect">
            <a:avLst/>
          </a:prstGeom>
        </p:spPr>
      </p:pic>
    </p:spTree>
    <p:extLst>
      <p:ext uri="{BB962C8B-B14F-4D97-AF65-F5344CB8AC3E}">
        <p14:creationId xmlns:p14="http://schemas.microsoft.com/office/powerpoint/2010/main" val="3041504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Focus parc propre</a:t>
            </a:r>
            <a:endParaRPr lang="fr-FR" dirty="0"/>
          </a:p>
        </p:txBody>
      </p:sp>
      <p:sp>
        <p:nvSpPr>
          <p:cNvPr id="3" name="Espace réservé du contenu 2"/>
          <p:cNvSpPr>
            <a:spLocks noGrp="1"/>
          </p:cNvSpPr>
          <p:nvPr>
            <p:ph idx="1"/>
          </p:nvPr>
        </p:nvSpPr>
        <p:spPr/>
        <p:txBody>
          <a:bodyPr/>
          <a:lstStyle/>
          <a:p>
            <a:pPr marL="0" indent="0" algn="ctr">
              <a:buNone/>
            </a:pPr>
            <a:r>
              <a:rPr lang="fr-FR" b="1" dirty="0" smtClean="0"/>
              <a:t>Par localisation</a:t>
            </a:r>
          </a:p>
          <a:p>
            <a:pPr marL="0" indent="0" algn="ctr">
              <a:buNone/>
            </a:pPr>
            <a:endParaRPr lang="fr-FR" b="1" dirty="0"/>
          </a:p>
          <a:p>
            <a:pPr marL="0" indent="0" algn="ctr">
              <a:buNone/>
            </a:pPr>
            <a:endParaRPr lang="fr-FR" b="1" dirty="0" smtClean="0"/>
          </a:p>
          <a:p>
            <a:endParaRPr lang="fr-FR" dirty="0"/>
          </a:p>
        </p:txBody>
      </p:sp>
      <p:pic>
        <p:nvPicPr>
          <p:cNvPr id="4" name="Image5"/>
          <p:cNvPicPr/>
          <p:nvPr/>
        </p:nvPicPr>
        <p:blipFill>
          <a:blip r:embed="rId2"/>
          <a:stretch>
            <a:fillRect/>
          </a:stretch>
        </p:blipFill>
        <p:spPr bwMode="auto">
          <a:xfrm>
            <a:off x="3214687" y="2504694"/>
            <a:ext cx="5762625" cy="3238500"/>
          </a:xfrm>
          <a:prstGeom prst="rect">
            <a:avLst/>
          </a:prstGeom>
        </p:spPr>
      </p:pic>
    </p:spTree>
    <p:extLst>
      <p:ext uri="{BB962C8B-B14F-4D97-AF65-F5344CB8AC3E}">
        <p14:creationId xmlns:p14="http://schemas.microsoft.com/office/powerpoint/2010/main" val="2605952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Focus parc propre</a:t>
            </a:r>
            <a:endParaRPr lang="fr-FR" dirty="0"/>
          </a:p>
        </p:txBody>
      </p:sp>
      <p:sp>
        <p:nvSpPr>
          <p:cNvPr id="3" name="Espace réservé du contenu 2"/>
          <p:cNvSpPr>
            <a:spLocks noGrp="1"/>
          </p:cNvSpPr>
          <p:nvPr>
            <p:ph idx="1"/>
          </p:nvPr>
        </p:nvSpPr>
        <p:spPr/>
        <p:txBody>
          <a:bodyPr/>
          <a:lstStyle/>
          <a:p>
            <a:pPr marL="0" indent="0" algn="ctr">
              <a:buNone/>
            </a:pPr>
            <a:r>
              <a:rPr lang="fr-FR" b="1" dirty="0" smtClean="0"/>
              <a:t>Par bailleurs partenaires</a:t>
            </a:r>
          </a:p>
          <a:p>
            <a:pPr marL="0" indent="0" algn="ctr">
              <a:buNone/>
            </a:pPr>
            <a:endParaRPr lang="fr-FR" b="1" dirty="0"/>
          </a:p>
          <a:p>
            <a:pPr marL="0" indent="0" algn="ctr">
              <a:buNone/>
            </a:pPr>
            <a:endParaRPr lang="fr-FR" b="1" dirty="0" smtClean="0"/>
          </a:p>
        </p:txBody>
      </p:sp>
      <p:graphicFrame>
        <p:nvGraphicFramePr>
          <p:cNvPr id="4" name="Graphique 3"/>
          <p:cNvGraphicFramePr/>
          <p:nvPr>
            <p:extLst>
              <p:ext uri="{D42A27DB-BD31-4B8C-83A1-F6EECF244321}">
                <p14:modId xmlns:p14="http://schemas.microsoft.com/office/powerpoint/2010/main" val="1384112989"/>
              </p:ext>
            </p:extLst>
          </p:nvPr>
        </p:nvGraphicFramePr>
        <p:xfrm>
          <a:off x="3389693" y="2586355"/>
          <a:ext cx="5760085" cy="32397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3691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Hébergement d’urgence</a:t>
            </a:r>
            <a:endParaRPr lang="fr-FR" dirty="0"/>
          </a:p>
        </p:txBody>
      </p:sp>
      <p:sp>
        <p:nvSpPr>
          <p:cNvPr id="3" name="Espace réservé du contenu 2"/>
          <p:cNvSpPr>
            <a:spLocks noGrp="1"/>
          </p:cNvSpPr>
          <p:nvPr>
            <p:ph idx="1"/>
          </p:nvPr>
        </p:nvSpPr>
        <p:spPr/>
        <p:txBody>
          <a:bodyPr>
            <a:normAutofit fontScale="77500" lnSpcReduction="20000"/>
          </a:bodyPr>
          <a:lstStyle/>
          <a:p>
            <a:pPr marL="0" indent="0">
              <a:buNone/>
            </a:pPr>
            <a:r>
              <a:rPr lang="fr-FR" dirty="0"/>
              <a:t>Les délais d’accès au logement social sont extrêmement variables mais s’inscrivent habituellement sur quelques mois sur le parc préfectoral comme sur le parc ministériel. </a:t>
            </a:r>
          </a:p>
          <a:p>
            <a:pPr marL="0" indent="0">
              <a:buNone/>
            </a:pPr>
            <a:r>
              <a:rPr lang="fr-FR" dirty="0"/>
              <a:t>Si les délais laissés aux réservataires pour proposer des candidats se sont considérablement raccourcis tous les bailleurs n’ont pas la même périodicité dans l’organisation de leurs commissions et les délais d’entrée dans les lieux peuvent être rallongés par des travaux menés par le bailleur entre deux occupations. </a:t>
            </a:r>
          </a:p>
          <a:p>
            <a:pPr marL="0" indent="0">
              <a:buNone/>
            </a:pPr>
            <a:r>
              <a:rPr lang="fr-FR" dirty="0"/>
              <a:t>Cette durée permet à la plupart des agents retenus de s’organiser pour déposer leur propre préavis et organiser leur déménagement. </a:t>
            </a:r>
          </a:p>
          <a:p>
            <a:pPr marL="0" indent="0">
              <a:buNone/>
            </a:pPr>
            <a:r>
              <a:rPr lang="fr-FR" dirty="0"/>
              <a:t>Plusieurs </a:t>
            </a:r>
            <a:r>
              <a:rPr lang="fr-FR" dirty="0" smtClean="0"/>
              <a:t>situations d’urgence </a:t>
            </a:r>
            <a:r>
              <a:rPr lang="fr-FR" dirty="0"/>
              <a:t>nécessitent cependant un raccourcissement de ces délais et nous avions fait part en 2018 de nos recherches de solutions d’accès plus rapides à un hébergement temporaire avant l’accès au logement social pérenne.</a:t>
            </a:r>
          </a:p>
          <a:p>
            <a:pPr marL="0" indent="0">
              <a:buNone/>
            </a:pPr>
            <a:r>
              <a:rPr lang="fr-FR" dirty="0"/>
              <a:t>En dehors des </a:t>
            </a:r>
            <a:r>
              <a:rPr lang="fr-FR" b="1" dirty="0"/>
              <a:t>chèques nuitées</a:t>
            </a:r>
            <a:r>
              <a:rPr lang="fr-FR" dirty="0"/>
              <a:t> délivrés par la régie du BAS grâce au partenariat avec la SRIAS Ile de France deux autres partenariats permettent de rechercher et de proposer des solutions d’hébergement en résidence meublée.</a:t>
            </a:r>
          </a:p>
          <a:p>
            <a:endParaRPr lang="fr-FR" dirty="0"/>
          </a:p>
        </p:txBody>
      </p:sp>
    </p:spTree>
    <p:extLst>
      <p:ext uri="{BB962C8B-B14F-4D97-AF65-F5344CB8AC3E}">
        <p14:creationId xmlns:p14="http://schemas.microsoft.com/office/powerpoint/2010/main" val="497301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Hébergement d’urgence</a:t>
            </a:r>
            <a:endParaRPr lang="fr-FR" dirty="0"/>
          </a:p>
        </p:txBody>
      </p:sp>
      <p:sp>
        <p:nvSpPr>
          <p:cNvPr id="3" name="Espace réservé du contenu 2"/>
          <p:cNvSpPr>
            <a:spLocks noGrp="1"/>
          </p:cNvSpPr>
          <p:nvPr>
            <p:ph idx="1"/>
          </p:nvPr>
        </p:nvSpPr>
        <p:spPr/>
        <p:txBody>
          <a:bodyPr>
            <a:normAutofit fontScale="92500"/>
          </a:bodyPr>
          <a:lstStyle/>
          <a:p>
            <a:pPr marL="0" indent="0">
              <a:buNone/>
            </a:pPr>
            <a:r>
              <a:rPr lang="fr-FR" b="1" dirty="0"/>
              <a:t>TOIT ET JOIE / COALIA</a:t>
            </a:r>
            <a:endParaRPr lang="fr-FR" dirty="0"/>
          </a:p>
          <a:p>
            <a:pPr marL="0" indent="0">
              <a:buNone/>
            </a:pPr>
            <a:r>
              <a:rPr lang="fr-FR" dirty="0"/>
              <a:t>En avril 2018 une convention a été signée entre le ministère de la culture et le bailleur de la poste qui rénovait une résidence dans le XIVème arrondissement. Le ministère a réservé deux studios et un T1 bis (sélectionné pour pouvoir héberger un adulte et un enfant) dans la résidence Gaston Bachelard 95, boulevard Brune 75014 Paris inaugurée en mai 2018. </a:t>
            </a:r>
          </a:p>
          <a:p>
            <a:pPr marL="0" indent="0">
              <a:buNone/>
            </a:pPr>
            <a:r>
              <a:rPr lang="fr-FR" dirty="0"/>
              <a:t>Depuis Mai 2018 ces trois logements ont rempli leur objectif en permettant </a:t>
            </a:r>
            <a:r>
              <a:rPr lang="fr-FR" dirty="0" smtClean="0"/>
              <a:t>d’héberger en urgence 6 </a:t>
            </a:r>
            <a:r>
              <a:rPr lang="fr-FR" dirty="0"/>
              <a:t>agents (dont une mère et sa fille) en situation complexe (expulsion, indisponibilité du logement pérenne, rupture familiale, prise de poste en Ile de France sans aucune famille ou connaissance y résidant, …) .</a:t>
            </a:r>
          </a:p>
          <a:p>
            <a:endParaRPr lang="fr-FR" dirty="0"/>
          </a:p>
        </p:txBody>
      </p:sp>
    </p:spTree>
    <p:extLst>
      <p:ext uri="{BB962C8B-B14F-4D97-AF65-F5344CB8AC3E}">
        <p14:creationId xmlns:p14="http://schemas.microsoft.com/office/powerpoint/2010/main" val="26744729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Hébergement d’urgence</a:t>
            </a:r>
            <a:endParaRPr lang="fr-FR" dirty="0"/>
          </a:p>
        </p:txBody>
      </p:sp>
      <p:sp>
        <p:nvSpPr>
          <p:cNvPr id="3" name="Espace réservé du contenu 2"/>
          <p:cNvSpPr>
            <a:spLocks noGrp="1"/>
          </p:cNvSpPr>
          <p:nvPr>
            <p:ph idx="1"/>
          </p:nvPr>
        </p:nvSpPr>
        <p:spPr/>
        <p:txBody>
          <a:bodyPr>
            <a:normAutofit fontScale="77500" lnSpcReduction="20000"/>
          </a:bodyPr>
          <a:lstStyle/>
          <a:p>
            <a:pPr marL="0" indent="0">
              <a:buNone/>
            </a:pPr>
            <a:r>
              <a:rPr lang="fr-FR" b="1" dirty="0"/>
              <a:t>RESIDENCES </a:t>
            </a:r>
            <a:r>
              <a:rPr lang="fr-FR" b="1" dirty="0" smtClean="0"/>
              <a:t>PARME</a:t>
            </a:r>
          </a:p>
          <a:p>
            <a:pPr marL="0" indent="0">
              <a:buNone/>
            </a:pPr>
            <a:r>
              <a:rPr lang="fr-FR" dirty="0"/>
              <a:t>Dans le cadre de ses échanges avec plusieurs partenaires potentiels le ministère s’est rapproché du bailleur de la SNCF. Si aucun partenariat n’a pu être conclus sur le logement social pérenne ICF Habitat a proposé d’ouvrir l’accès à ses résidences meublées qui correspondent au réseau PARMES.</a:t>
            </a:r>
            <a:r>
              <a:rPr lang="fr-FR" b="1" dirty="0"/>
              <a:t> </a:t>
            </a:r>
            <a:r>
              <a:rPr lang="fr-FR" dirty="0"/>
              <a:t>Acteur de l’économie sociale et solidaire spécialisé dans l’hébergement temporaire meublé le réseau PARME gère une trentaine de résidence meublées dans le nord et l’est de Paris et dans les communes limitrophes.</a:t>
            </a:r>
          </a:p>
          <a:p>
            <a:pPr marL="0" indent="0">
              <a:buNone/>
            </a:pPr>
            <a:r>
              <a:rPr lang="fr-FR" dirty="0"/>
              <a:t>Les solutions proposées se déclinent à la semaine ou au mois.</a:t>
            </a:r>
          </a:p>
          <a:p>
            <a:pPr marL="0" indent="0">
              <a:buNone/>
            </a:pPr>
            <a:r>
              <a:rPr lang="fr-FR" dirty="0"/>
              <a:t>Une chambre de 12 à 15m² à Paris ou en Ile de France peut être </a:t>
            </a:r>
            <a:r>
              <a:rPr lang="fr-FR" dirty="0" smtClean="0"/>
              <a:t>proposée </a:t>
            </a:r>
            <a:r>
              <a:rPr lang="fr-FR" dirty="0"/>
              <a:t>à 170€/semaine  ou 530€ par mois toutes charges comprises et sans taxe d’habitation.</a:t>
            </a:r>
          </a:p>
          <a:p>
            <a:pPr marL="0" indent="0">
              <a:buNone/>
            </a:pPr>
            <a:r>
              <a:rPr lang="fr-FR" dirty="0"/>
              <a:t>Un studio de 12 à 27m² peut être proposé à 200€/semaine ou 670€ par mois.</a:t>
            </a:r>
          </a:p>
          <a:p>
            <a:pPr marL="0" indent="0">
              <a:buNone/>
            </a:pPr>
            <a:r>
              <a:rPr lang="fr-FR" dirty="0"/>
              <a:t>Sur présentation d’une situation susceptible d’accéder à l’hébergement temporaire le contact d’ICF habitat nous informe des solutions disponibles sur le réseau PARME. </a:t>
            </a:r>
          </a:p>
          <a:p>
            <a:pPr marL="0" indent="0">
              <a:buNone/>
            </a:pPr>
            <a:endParaRPr lang="fr-FR" b="1" dirty="0"/>
          </a:p>
          <a:p>
            <a:pPr marL="0" indent="0">
              <a:buNone/>
            </a:pPr>
            <a:endParaRPr lang="fr-FR" dirty="0"/>
          </a:p>
          <a:p>
            <a:endParaRPr lang="fr-FR" dirty="0"/>
          </a:p>
        </p:txBody>
      </p:sp>
    </p:spTree>
    <p:extLst>
      <p:ext uri="{BB962C8B-B14F-4D97-AF65-F5344CB8AC3E}">
        <p14:creationId xmlns:p14="http://schemas.microsoft.com/office/powerpoint/2010/main" val="2559995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Politique du logement social</a:t>
            </a:r>
            <a:endParaRPr lang="fr-FR" dirty="0"/>
          </a:p>
        </p:txBody>
      </p:sp>
      <p:sp>
        <p:nvSpPr>
          <p:cNvPr id="3" name="Espace réservé du contenu 2"/>
          <p:cNvSpPr>
            <a:spLocks noGrp="1"/>
          </p:cNvSpPr>
          <p:nvPr>
            <p:ph idx="1"/>
          </p:nvPr>
        </p:nvSpPr>
        <p:spPr/>
        <p:txBody>
          <a:bodyPr/>
          <a:lstStyle/>
          <a:p>
            <a:r>
              <a:rPr lang="fr-FR" dirty="0"/>
              <a:t>Quelques fondamentaux sur la population du </a:t>
            </a:r>
            <a:r>
              <a:rPr lang="fr-FR" dirty="0" smtClean="0"/>
              <a:t>ministère</a:t>
            </a:r>
          </a:p>
          <a:p>
            <a:r>
              <a:rPr lang="fr-FR" dirty="0"/>
              <a:t>La place du logement social dans les politiques sociales ministérielles</a:t>
            </a:r>
          </a:p>
          <a:p>
            <a:r>
              <a:rPr lang="fr-FR" dirty="0"/>
              <a:t>Un action ministérielle concentrée sur l’Ile de France</a:t>
            </a:r>
          </a:p>
          <a:p>
            <a:r>
              <a:rPr lang="fr-FR" dirty="0"/>
              <a:t>Caractéristiques d’une population de demandeurs</a:t>
            </a:r>
          </a:p>
          <a:p>
            <a:r>
              <a:rPr lang="fr-FR" dirty="0"/>
              <a:t>Une cellule logement mobilisée sur deux leviers - résultats</a:t>
            </a:r>
          </a:p>
          <a:p>
            <a:r>
              <a:rPr lang="fr-FR" dirty="0" smtClean="0"/>
              <a:t>Focus sur l’hébergement d’urgence</a:t>
            </a:r>
            <a:endParaRPr lang="fr-FR" dirty="0"/>
          </a:p>
        </p:txBody>
      </p:sp>
    </p:spTree>
    <p:extLst>
      <p:ext uri="{BB962C8B-B14F-4D97-AF65-F5344CB8AC3E}">
        <p14:creationId xmlns:p14="http://schemas.microsoft.com/office/powerpoint/2010/main" val="2550096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Quelques </a:t>
            </a:r>
            <a:r>
              <a:rPr lang="fr-FR" dirty="0" smtClean="0"/>
              <a:t>fondamentaux </a:t>
            </a:r>
            <a:r>
              <a:rPr lang="fr-FR" sz="2000" dirty="0" smtClean="0"/>
              <a:t>( sources bilans sociaux BER)</a:t>
            </a:r>
            <a:endParaRPr lang="fr-FR" sz="2000" dirty="0"/>
          </a:p>
        </p:txBody>
      </p:sp>
      <p:sp>
        <p:nvSpPr>
          <p:cNvPr id="3" name="Espace réservé du contenu 2"/>
          <p:cNvSpPr>
            <a:spLocks noGrp="1"/>
          </p:cNvSpPr>
          <p:nvPr>
            <p:ph idx="1"/>
          </p:nvPr>
        </p:nvSpPr>
        <p:spPr/>
        <p:txBody>
          <a:bodyPr/>
          <a:lstStyle/>
          <a:p>
            <a:r>
              <a:rPr lang="fr-FR" dirty="0"/>
              <a:t>- Effectifs 22 000 </a:t>
            </a:r>
            <a:r>
              <a:rPr lang="fr-FR" dirty="0" smtClean="0"/>
              <a:t>agents </a:t>
            </a:r>
            <a:r>
              <a:rPr lang="fr-FR" sz="2000" dirty="0" smtClean="0"/>
              <a:t>(périmètre ministériel hors EPIC)</a:t>
            </a:r>
            <a:endParaRPr lang="fr-FR" sz="2000" dirty="0"/>
          </a:p>
          <a:p>
            <a:r>
              <a:rPr lang="fr-FR" dirty="0"/>
              <a:t>Dont près de 11 000 en poste dans 58 établissements </a:t>
            </a:r>
            <a:r>
              <a:rPr lang="fr-FR" dirty="0" smtClean="0"/>
              <a:t>publics administratifs</a:t>
            </a:r>
            <a:endParaRPr lang="fr-FR" dirty="0"/>
          </a:p>
          <a:p>
            <a:r>
              <a:rPr lang="fr-FR" dirty="0"/>
              <a:t>- 46 % de femmes et 54 % d’hommes</a:t>
            </a:r>
          </a:p>
          <a:p>
            <a:r>
              <a:rPr lang="fr-FR" dirty="0"/>
              <a:t>- Age moyen de 49 ans</a:t>
            </a:r>
          </a:p>
          <a:p>
            <a:r>
              <a:rPr lang="fr-FR" dirty="0"/>
              <a:t>- Environ 70 % en poste en Île de France</a:t>
            </a:r>
          </a:p>
        </p:txBody>
      </p:sp>
    </p:spTree>
    <p:extLst>
      <p:ext uri="{BB962C8B-B14F-4D97-AF65-F5344CB8AC3E}">
        <p14:creationId xmlns:p14="http://schemas.microsoft.com/office/powerpoint/2010/main" val="1825573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Place du logement social</a:t>
            </a:r>
          </a:p>
        </p:txBody>
      </p:sp>
      <p:sp>
        <p:nvSpPr>
          <p:cNvPr id="3" name="Espace réservé du contenu 2"/>
          <p:cNvSpPr>
            <a:spLocks noGrp="1"/>
          </p:cNvSpPr>
          <p:nvPr>
            <p:ph idx="1"/>
          </p:nvPr>
        </p:nvSpPr>
        <p:spPr/>
        <p:txBody>
          <a:bodyPr/>
          <a:lstStyle/>
          <a:p>
            <a:r>
              <a:rPr lang="fr-FR" dirty="0"/>
              <a:t>Un budget annuel de 900 000€ à 1M€</a:t>
            </a:r>
          </a:p>
          <a:p>
            <a:r>
              <a:rPr lang="fr-FR" dirty="0"/>
              <a:t>correspondant selon les années entre 17 à 20 %</a:t>
            </a:r>
          </a:p>
          <a:p>
            <a:r>
              <a:rPr lang="fr-FR" dirty="0"/>
              <a:t>du budget total de l’action </a:t>
            </a:r>
            <a:r>
              <a:rPr lang="fr-FR" dirty="0" smtClean="0"/>
              <a:t>sociale</a:t>
            </a:r>
          </a:p>
          <a:p>
            <a:pPr algn="ctr"/>
            <a:endParaRPr lang="fr-FR" dirty="0" smtClean="0"/>
          </a:p>
          <a:p>
            <a:pPr algn="ctr"/>
            <a:endParaRPr lang="fr-FR" dirty="0"/>
          </a:p>
          <a:p>
            <a:pPr algn="ctr"/>
            <a:endParaRPr lang="fr-FR" dirty="0" smtClean="0"/>
          </a:p>
          <a:p>
            <a:pPr algn="ctr"/>
            <a:endParaRPr lang="fr-FR" dirty="0"/>
          </a:p>
          <a:p>
            <a:r>
              <a:rPr lang="fr-FR" dirty="0"/>
              <a:t>Une cellule logement composée de deux agents à temps </a:t>
            </a:r>
            <a:r>
              <a:rPr lang="fr-FR" dirty="0" smtClean="0"/>
              <a:t>plein</a:t>
            </a:r>
          </a:p>
          <a:p>
            <a:pPr algn="ctr"/>
            <a:endParaRPr lang="fr-FR" dirty="0"/>
          </a:p>
        </p:txBody>
      </p:sp>
      <p:pic>
        <p:nvPicPr>
          <p:cNvPr id="4" name="Image1"/>
          <p:cNvPicPr/>
          <p:nvPr/>
        </p:nvPicPr>
        <p:blipFill>
          <a:blip r:embed="rId2"/>
          <a:stretch>
            <a:fillRect/>
          </a:stretch>
        </p:blipFill>
        <p:spPr bwMode="auto">
          <a:xfrm>
            <a:off x="3348609" y="3489960"/>
            <a:ext cx="4324350" cy="1981200"/>
          </a:xfrm>
          <a:prstGeom prst="rect">
            <a:avLst/>
          </a:prstGeom>
        </p:spPr>
      </p:pic>
    </p:spTree>
    <p:extLst>
      <p:ext uri="{BB962C8B-B14F-4D97-AF65-F5344CB8AC3E}">
        <p14:creationId xmlns:p14="http://schemas.microsoft.com/office/powerpoint/2010/main" val="2088574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Action concentrée sur l’Ile de France</a:t>
            </a:r>
            <a:br>
              <a:rPr lang="fr-FR" dirty="0"/>
            </a:br>
            <a:endParaRPr lang="fr-FR" dirty="0"/>
          </a:p>
        </p:txBody>
      </p:sp>
      <p:sp>
        <p:nvSpPr>
          <p:cNvPr id="3" name="Espace réservé du contenu 2"/>
          <p:cNvSpPr>
            <a:spLocks noGrp="1"/>
          </p:cNvSpPr>
          <p:nvPr>
            <p:ph idx="1"/>
          </p:nvPr>
        </p:nvSpPr>
        <p:spPr/>
        <p:txBody>
          <a:bodyPr/>
          <a:lstStyle/>
          <a:p>
            <a:endParaRPr lang="fr-FR" dirty="0" smtClean="0"/>
          </a:p>
          <a:p>
            <a:r>
              <a:rPr lang="fr-FR" dirty="0" smtClean="0"/>
              <a:t>La </a:t>
            </a:r>
            <a:r>
              <a:rPr lang="fr-FR" dirty="0"/>
              <a:t>concentration des agents du ministère sur l’Ile de France et la difficulté particulière qu’ils ont à se loger sur cette région expliquent cette concentration</a:t>
            </a:r>
            <a:r>
              <a:rPr lang="fr-FR" dirty="0" smtClean="0"/>
              <a:t>.</a:t>
            </a:r>
          </a:p>
          <a:p>
            <a:endParaRPr lang="fr-FR" dirty="0"/>
          </a:p>
          <a:p>
            <a:r>
              <a:rPr lang="fr-FR" dirty="0"/>
              <a:t>Les agents en région sont orientés vers les correspondants des parcs préfectoraux et les SRIAS</a:t>
            </a:r>
          </a:p>
        </p:txBody>
      </p:sp>
    </p:spTree>
    <p:extLst>
      <p:ext uri="{BB962C8B-B14F-4D97-AF65-F5344CB8AC3E}">
        <p14:creationId xmlns:p14="http://schemas.microsoft.com/office/powerpoint/2010/main" val="1621331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Caractéristiques d’une population de demandeurs </a:t>
            </a:r>
          </a:p>
        </p:txBody>
      </p:sp>
      <p:sp>
        <p:nvSpPr>
          <p:cNvPr id="3" name="Espace réservé du contenu 2"/>
          <p:cNvSpPr>
            <a:spLocks noGrp="1"/>
          </p:cNvSpPr>
          <p:nvPr>
            <p:ph idx="1"/>
          </p:nvPr>
        </p:nvSpPr>
        <p:spPr/>
        <p:txBody>
          <a:bodyPr/>
          <a:lstStyle/>
          <a:p>
            <a:r>
              <a:rPr lang="fr-FR" dirty="0" smtClean="0"/>
              <a:t>En 2018, 735 </a:t>
            </a:r>
            <a:r>
              <a:rPr lang="fr-FR" dirty="0"/>
              <a:t>agents </a:t>
            </a:r>
            <a:r>
              <a:rPr lang="fr-FR" dirty="0" smtClean="0"/>
              <a:t>en </a:t>
            </a:r>
            <a:r>
              <a:rPr lang="fr-FR" dirty="0"/>
              <a:t>recherche de logement</a:t>
            </a:r>
          </a:p>
          <a:p>
            <a:r>
              <a:rPr lang="fr-FR" dirty="0"/>
              <a:t> </a:t>
            </a:r>
          </a:p>
          <a:p>
            <a:endParaRPr lang="fr-FR" dirty="0"/>
          </a:p>
        </p:txBody>
      </p:sp>
      <p:pic>
        <p:nvPicPr>
          <p:cNvPr id="4" name="Image8"/>
          <p:cNvPicPr/>
          <p:nvPr/>
        </p:nvPicPr>
        <p:blipFill>
          <a:blip r:embed="rId2"/>
          <a:stretch>
            <a:fillRect/>
          </a:stretch>
        </p:blipFill>
        <p:spPr bwMode="auto">
          <a:xfrm>
            <a:off x="2739199" y="2614422"/>
            <a:ext cx="5762625" cy="3238500"/>
          </a:xfrm>
          <a:prstGeom prst="rect">
            <a:avLst/>
          </a:prstGeom>
        </p:spPr>
      </p:pic>
    </p:spTree>
    <p:extLst>
      <p:ext uri="{BB962C8B-B14F-4D97-AF65-F5344CB8AC3E}">
        <p14:creationId xmlns:p14="http://schemas.microsoft.com/office/powerpoint/2010/main" val="1298508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Caractéristiques d’une population de demandeurs </a:t>
            </a:r>
            <a:endParaRPr lang="fr-FR" dirty="0"/>
          </a:p>
        </p:txBody>
      </p:sp>
      <p:sp>
        <p:nvSpPr>
          <p:cNvPr id="3" name="Espace réservé du contenu 2"/>
          <p:cNvSpPr>
            <a:spLocks noGrp="1"/>
          </p:cNvSpPr>
          <p:nvPr>
            <p:ph idx="1"/>
          </p:nvPr>
        </p:nvSpPr>
        <p:spPr/>
        <p:txBody>
          <a:bodyPr/>
          <a:lstStyle/>
          <a:p>
            <a:r>
              <a:rPr lang="fr-FR" dirty="0"/>
              <a:t>Plus de la moitié d’entre eux sont en recherche de studio, T1 ou T2	prioritairement à Paris </a:t>
            </a:r>
            <a:r>
              <a:rPr lang="fr-FR" dirty="0" err="1"/>
              <a:t>intra muros</a:t>
            </a:r>
            <a:endParaRPr lang="fr-FR" dirty="0"/>
          </a:p>
          <a:p>
            <a:endParaRPr lang="fr-FR" dirty="0"/>
          </a:p>
        </p:txBody>
      </p:sp>
      <p:pic>
        <p:nvPicPr>
          <p:cNvPr id="4" name="Image2"/>
          <p:cNvPicPr/>
          <p:nvPr/>
        </p:nvPicPr>
        <p:blipFill>
          <a:blip r:embed="rId2"/>
          <a:stretch>
            <a:fillRect/>
          </a:stretch>
        </p:blipFill>
        <p:spPr bwMode="auto">
          <a:xfrm>
            <a:off x="2949511" y="2938463"/>
            <a:ext cx="5762625" cy="3238500"/>
          </a:xfrm>
          <a:prstGeom prst="rect">
            <a:avLst/>
          </a:prstGeom>
        </p:spPr>
      </p:pic>
    </p:spTree>
    <p:extLst>
      <p:ext uri="{BB962C8B-B14F-4D97-AF65-F5344CB8AC3E}">
        <p14:creationId xmlns:p14="http://schemas.microsoft.com/office/powerpoint/2010/main" val="667322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Caractéristiques d’une population de demandeurs</a:t>
            </a:r>
          </a:p>
        </p:txBody>
      </p:sp>
      <p:pic>
        <p:nvPicPr>
          <p:cNvPr id="4" name="Image3"/>
          <p:cNvPicPr>
            <a:picLocks noGrp="1"/>
          </p:cNvPicPr>
          <p:nvPr>
            <p:ph idx="1"/>
          </p:nvPr>
        </p:nvPicPr>
        <p:blipFill>
          <a:blip r:embed="rId2"/>
          <a:stretch>
            <a:fillRect/>
          </a:stretch>
        </p:blipFill>
        <p:spPr bwMode="auto">
          <a:xfrm>
            <a:off x="902208" y="3140996"/>
            <a:ext cx="3505199" cy="1659604"/>
          </a:xfrm>
          <a:prstGeom prst="rect">
            <a:avLst/>
          </a:prstGeom>
        </p:spPr>
      </p:pic>
      <p:sp>
        <p:nvSpPr>
          <p:cNvPr id="5" name="Rectangle 4"/>
          <p:cNvSpPr/>
          <p:nvPr/>
        </p:nvSpPr>
        <p:spPr>
          <a:xfrm>
            <a:off x="1079696" y="2138842"/>
            <a:ext cx="3150221" cy="276999"/>
          </a:xfrm>
          <a:prstGeom prst="rect">
            <a:avLst/>
          </a:prstGeom>
        </p:spPr>
        <p:txBody>
          <a:bodyPr wrap="none">
            <a:spAutoFit/>
          </a:bodyPr>
          <a:lstStyle/>
          <a:p>
            <a:pPr algn="ctr">
              <a:spcBef>
                <a:spcPts val="50"/>
              </a:spcBef>
              <a:spcAft>
                <a:spcPts val="0"/>
              </a:spcAft>
            </a:pPr>
            <a:r>
              <a:rPr lang="fr-FR" sz="1200" b="1" dirty="0">
                <a:solidFill>
                  <a:srgbClr val="00000A"/>
                </a:solidFill>
                <a:latin typeface="Arial" panose="020B0604020202020204" pitchFamily="34" charset="0"/>
                <a:ea typeface="Arial" panose="020B0604020202020204" pitchFamily="34" charset="0"/>
              </a:rPr>
              <a:t>59% de titulaires et 41 % de contractuels</a:t>
            </a:r>
            <a:endParaRPr lang="fr-FR" sz="1200" dirty="0">
              <a:solidFill>
                <a:srgbClr val="00000A"/>
              </a:solidFill>
              <a:effectLst/>
              <a:latin typeface="Arial" panose="020B0604020202020204" pitchFamily="34" charset="0"/>
              <a:ea typeface="Arial" panose="020B0604020202020204" pitchFamily="34" charset="0"/>
            </a:endParaRPr>
          </a:p>
        </p:txBody>
      </p:sp>
      <p:pic>
        <p:nvPicPr>
          <p:cNvPr id="6" name="Image4"/>
          <p:cNvPicPr/>
          <p:nvPr/>
        </p:nvPicPr>
        <p:blipFill>
          <a:blip r:embed="rId3"/>
          <a:stretch>
            <a:fillRect/>
          </a:stretch>
        </p:blipFill>
        <p:spPr bwMode="auto">
          <a:xfrm>
            <a:off x="5857112" y="3130998"/>
            <a:ext cx="3469767" cy="1628585"/>
          </a:xfrm>
          <a:prstGeom prst="rect">
            <a:avLst/>
          </a:prstGeom>
        </p:spPr>
      </p:pic>
      <p:sp>
        <p:nvSpPr>
          <p:cNvPr id="8" name="Rectangle 7"/>
          <p:cNvSpPr/>
          <p:nvPr/>
        </p:nvSpPr>
        <p:spPr>
          <a:xfrm>
            <a:off x="5467631" y="2138842"/>
            <a:ext cx="4248727" cy="268728"/>
          </a:xfrm>
          <a:prstGeom prst="rect">
            <a:avLst/>
          </a:prstGeom>
        </p:spPr>
        <p:txBody>
          <a:bodyPr wrap="none">
            <a:spAutoFit/>
          </a:bodyPr>
          <a:lstStyle/>
          <a:p>
            <a:pPr marL="713740" marR="318770" algn="ctr">
              <a:lnSpc>
                <a:spcPct val="102000"/>
              </a:lnSpc>
              <a:spcBef>
                <a:spcPts val="5"/>
              </a:spcBef>
              <a:spcAft>
                <a:spcPts val="0"/>
              </a:spcAft>
              <a:tabLst>
                <a:tab pos="2379980" algn="l"/>
                <a:tab pos="2654300" algn="l"/>
                <a:tab pos="3746500" algn="l"/>
                <a:tab pos="4520565" algn="l"/>
                <a:tab pos="5276215" algn="l"/>
                <a:tab pos="5352415" algn="l"/>
                <a:tab pos="6678930" algn="l"/>
                <a:tab pos="7057390" algn="l"/>
                <a:tab pos="7237095" algn="l"/>
                <a:tab pos="7973695" algn="l"/>
                <a:tab pos="8068945" algn="l"/>
              </a:tabLst>
            </a:pPr>
            <a:r>
              <a:rPr lang="fr-FR" sz="1200" b="1" dirty="0">
                <a:solidFill>
                  <a:srgbClr val="00000A"/>
                </a:solidFill>
                <a:latin typeface="Arial" panose="020B0604020202020204" pitchFamily="34" charset="0"/>
                <a:ea typeface="Arial" panose="020B0604020202020204" pitchFamily="34" charset="0"/>
              </a:rPr>
              <a:t>Une majorité écrasante d’agents des EPA</a:t>
            </a:r>
            <a:endParaRPr lang="fr-FR" sz="1200" b="1" dirty="0">
              <a:solidFill>
                <a:srgbClr val="00000A"/>
              </a:solidFill>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410544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Caractéristiques d’une population de demandeurs</a:t>
            </a:r>
          </a:p>
        </p:txBody>
      </p:sp>
      <p:sp>
        <p:nvSpPr>
          <p:cNvPr id="3" name="Espace réservé du contenu 2"/>
          <p:cNvSpPr>
            <a:spLocks noGrp="1"/>
          </p:cNvSpPr>
          <p:nvPr>
            <p:ph idx="1"/>
          </p:nvPr>
        </p:nvSpPr>
        <p:spPr/>
        <p:txBody>
          <a:bodyPr/>
          <a:lstStyle/>
          <a:p>
            <a:pPr marL="0" indent="0">
              <a:buNone/>
            </a:pPr>
            <a:r>
              <a:rPr lang="fr-FR" dirty="0"/>
              <a:t>Un niveau d’exigence qui pose </a:t>
            </a:r>
            <a:r>
              <a:rPr lang="fr-FR" dirty="0" smtClean="0"/>
              <a:t>question</a:t>
            </a:r>
            <a:endParaRPr lang="fr-FR" dirty="0"/>
          </a:p>
          <a:p>
            <a:pPr marL="0" indent="0">
              <a:buNone/>
            </a:pPr>
            <a:r>
              <a:rPr lang="fr-FR" dirty="0" smtClean="0"/>
              <a:t>Sur le parc préfectoral ombreux </a:t>
            </a:r>
            <a:r>
              <a:rPr lang="fr-FR" dirty="0"/>
              <a:t>refus qualifiés </a:t>
            </a:r>
            <a:r>
              <a:rPr lang="fr-FR" dirty="0" smtClean="0"/>
              <a:t>soit par les bailleurs soit par la préfecture d’abusifs alors que les agents sont sélectionnés par la préfecture sur BALAE voire retenus par </a:t>
            </a:r>
            <a:r>
              <a:rPr lang="fr-FR" dirty="0"/>
              <a:t>le bailleur</a:t>
            </a:r>
            <a:r>
              <a:rPr lang="fr-FR" dirty="0" smtClean="0"/>
              <a:t>.</a:t>
            </a:r>
          </a:p>
          <a:p>
            <a:pPr marL="0" indent="0">
              <a:buNone/>
            </a:pPr>
            <a:endParaRPr lang="fr-FR" dirty="0"/>
          </a:p>
          <a:p>
            <a:pPr marL="0" indent="0">
              <a:buNone/>
            </a:pPr>
            <a:r>
              <a:rPr lang="fr-FR" dirty="0"/>
              <a:t>Peu de réponses des agents auxquels </a:t>
            </a:r>
            <a:r>
              <a:rPr lang="fr-FR" dirty="0" smtClean="0"/>
              <a:t>sont signalées </a:t>
            </a:r>
            <a:r>
              <a:rPr lang="fr-FR" dirty="0"/>
              <a:t>des disponibilités sur le parc culture.</a:t>
            </a:r>
          </a:p>
        </p:txBody>
      </p:sp>
    </p:spTree>
    <p:extLst>
      <p:ext uri="{BB962C8B-B14F-4D97-AF65-F5344CB8AC3E}">
        <p14:creationId xmlns:p14="http://schemas.microsoft.com/office/powerpoint/2010/main" val="68148056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774</Words>
  <Application>Microsoft Office PowerPoint</Application>
  <PresentationFormat>Grand écran</PresentationFormat>
  <Paragraphs>80</Paragraphs>
  <Slides>18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18</vt:i4>
      </vt:variant>
    </vt:vector>
  </HeadingPairs>
  <TitlesOfParts>
    <vt:vector size="22" baseType="lpstr">
      <vt:lpstr>Arial</vt:lpstr>
      <vt:lpstr>Calibri</vt:lpstr>
      <vt:lpstr>Calibri Light</vt:lpstr>
      <vt:lpstr>Thème Office</vt:lpstr>
      <vt:lpstr>Groupe de travail  logement social</vt:lpstr>
      <vt:lpstr>Politique du logement social</vt:lpstr>
      <vt:lpstr>Quelques fondamentaux ( sources bilans sociaux BER)</vt:lpstr>
      <vt:lpstr>Place du logement social</vt:lpstr>
      <vt:lpstr>Action concentrée sur l’Ile de France </vt:lpstr>
      <vt:lpstr>Caractéristiques d’une population de demandeurs </vt:lpstr>
      <vt:lpstr>Caractéristiques d’une population de demandeurs </vt:lpstr>
      <vt:lpstr>Caractéristiques d’une population de demandeurs</vt:lpstr>
      <vt:lpstr>Caractéristiques d’une population de demandeurs</vt:lpstr>
      <vt:lpstr>Deux leviers pour une cellule logement</vt:lpstr>
      <vt:lpstr>Focus parc propre composition du parc</vt:lpstr>
      <vt:lpstr>Focus parc propre</vt:lpstr>
      <vt:lpstr>Focus parc propre</vt:lpstr>
      <vt:lpstr>Focus parc propre</vt:lpstr>
      <vt:lpstr>Focus parc propre</vt:lpstr>
      <vt:lpstr>Hébergement d’urgence</vt:lpstr>
      <vt:lpstr>Hébergement d’urgence</vt:lpstr>
      <vt:lpstr>Hébergement d’urgence</vt:lpstr>
    </vt:vector>
  </TitlesOfParts>
  <Company>Ministère de la Culture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Groupe de travail  logement social</dc:title>
  <dc:creator>patricia.fleury patricia.fleury</dc:creator>
  <cp:lastModifiedBy>patricia.fleury patricia.fleury</cp:lastModifiedBy>
  <cp:revision>10</cp:revision>
  <dcterms:created xsi:type="dcterms:W3CDTF">2019-03-25T16:04:19Z</dcterms:created>
  <dcterms:modified xsi:type="dcterms:W3CDTF">2019-03-27T09:10:52Z</dcterms:modified>
</cp:coreProperties>
</file>