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2"/>
  </p:handoutMasterIdLst>
  <p:sldIdLst>
    <p:sldId id="294" r:id="rId2"/>
    <p:sldId id="273" r:id="rId3"/>
    <p:sldId id="360" r:id="rId4"/>
    <p:sldId id="361" r:id="rId5"/>
    <p:sldId id="362" r:id="rId6"/>
    <p:sldId id="363" r:id="rId7"/>
    <p:sldId id="365" r:id="rId8"/>
    <p:sldId id="364" r:id="rId9"/>
    <p:sldId id="379" r:id="rId10"/>
    <p:sldId id="366" r:id="rId11"/>
    <p:sldId id="380" r:id="rId12"/>
    <p:sldId id="381" r:id="rId13"/>
    <p:sldId id="368" r:id="rId14"/>
    <p:sldId id="371" r:id="rId15"/>
    <p:sldId id="372" r:id="rId16"/>
    <p:sldId id="382" r:id="rId17"/>
    <p:sldId id="375" r:id="rId18"/>
    <p:sldId id="376" r:id="rId19"/>
    <p:sldId id="377" r:id="rId20"/>
    <p:sldId id="383" r:id="rId21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85">
          <p15:clr>
            <a:srgbClr val="A4A3A4"/>
          </p15:clr>
        </p15:guide>
        <p15:guide id="2" orient="horz" pos="4156">
          <p15:clr>
            <a:srgbClr val="A4A3A4"/>
          </p15:clr>
        </p15:guide>
        <p15:guide id="3" orient="horz" pos="809">
          <p15:clr>
            <a:srgbClr val="A4A3A4"/>
          </p15:clr>
        </p15:guide>
        <p15:guide id="4" orient="horz" pos="1785">
          <p15:clr>
            <a:srgbClr val="A4A3A4"/>
          </p15:clr>
        </p15:guide>
        <p15:guide id="5" pos="2490">
          <p15:clr>
            <a:srgbClr val="A4A3A4"/>
          </p15:clr>
        </p15:guide>
        <p15:guide id="6" pos="5510">
          <p15:clr>
            <a:srgbClr val="A4A3A4"/>
          </p15:clr>
        </p15:guide>
        <p15:guide id="7" pos="1131">
          <p15:clr>
            <a:srgbClr val="A4A3A4"/>
          </p15:clr>
        </p15:guide>
        <p15:guide id="8" pos="39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ile.dubernard" initials="l" lastIdx="1" clrIdx="0">
    <p:extLst>
      <p:ext uri="{19B8F6BF-5375-455C-9EA6-DF929625EA0E}">
        <p15:presenceInfo xmlns:p15="http://schemas.microsoft.com/office/powerpoint/2012/main" userId="lucile.dubernar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35"/>
    <a:srgbClr val="85D020"/>
    <a:srgbClr val="4B0F51"/>
    <a:srgbClr val="99739A"/>
    <a:srgbClr val="E36C09"/>
    <a:srgbClr val="F9FBFD"/>
    <a:srgbClr val="ED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22" autoAdjust="0"/>
    <p:restoredTop sz="94673" autoAdjust="0"/>
  </p:normalViewPr>
  <p:slideViewPr>
    <p:cSldViewPr snapToGrid="0" showGuides="1">
      <p:cViewPr varScale="1">
        <p:scale>
          <a:sx n="116" d="100"/>
          <a:sy n="116" d="100"/>
        </p:scale>
        <p:origin x="684" y="108"/>
      </p:cViewPr>
      <p:guideLst>
        <p:guide orient="horz" pos="3085"/>
        <p:guide orient="horz" pos="4156"/>
        <p:guide orient="horz" pos="809"/>
        <p:guide orient="horz" pos="1785"/>
        <p:guide pos="2490"/>
        <p:guide pos="5510"/>
        <p:guide pos="1131"/>
        <p:guide pos="393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akotondrainibe\Documents\Stats%202017%20et%202018%20O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akotondrainibe\Documents\Stats%202017%20et%202018%20OS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Missions</a:t>
            </a:r>
            <a:r>
              <a:rPr lang="fr-FR" baseline="0"/>
              <a:t> métropole 2018</a:t>
            </a:r>
            <a:endParaRPr lang="fr-F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06999502538321"/>
          <c:y val="0.24142860208240507"/>
          <c:w val="0.86037445319335082"/>
          <c:h val="0.66527629800073418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val>
            <c:numRef>
              <c:f>Feuil2!$C$26:$C$28</c:f>
              <c:numCache>
                <c:formatCode>General</c:formatCode>
                <c:ptCount val="3"/>
                <c:pt idx="0">
                  <c:v>7080</c:v>
                </c:pt>
                <c:pt idx="1">
                  <c:v>4194</c:v>
                </c:pt>
                <c:pt idx="2">
                  <c:v>17974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57-45A3-9A07-C6ED8962AA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3809344"/>
        <c:axId val="363807704"/>
        <c:axId val="0"/>
      </c:bar3DChart>
      <c:catAx>
        <c:axId val="363809344"/>
        <c:scaling>
          <c:orientation val="minMax"/>
        </c:scaling>
        <c:delete val="1"/>
        <c:axPos val="b"/>
        <c:majorTickMark val="none"/>
        <c:minorTickMark val="none"/>
        <c:tickLblPos val="nextTo"/>
        <c:crossAx val="363807704"/>
        <c:crosses val="autoZero"/>
        <c:auto val="1"/>
        <c:lblAlgn val="ctr"/>
        <c:lblOffset val="100"/>
        <c:noMultiLvlLbl val="0"/>
      </c:catAx>
      <c:valAx>
        <c:axId val="363807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63809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Missions étranger</a:t>
            </a:r>
            <a:r>
              <a:rPr lang="fr-FR" baseline="0"/>
              <a:t> et Outre-mer</a:t>
            </a:r>
            <a:endParaRPr lang="fr-F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val>
            <c:numRef>
              <c:f>Feuil2!$D$26:$D$28</c:f>
              <c:numCache>
                <c:formatCode>General</c:formatCode>
                <c:ptCount val="3"/>
                <c:pt idx="0">
                  <c:v>514</c:v>
                </c:pt>
                <c:pt idx="1">
                  <c:v>325</c:v>
                </c:pt>
                <c:pt idx="2">
                  <c:v>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EA-40FA-BAF9-453B79D935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54414944"/>
        <c:axId val="554415928"/>
        <c:axId val="0"/>
      </c:bar3DChart>
      <c:catAx>
        <c:axId val="554414944"/>
        <c:scaling>
          <c:orientation val="minMax"/>
        </c:scaling>
        <c:delete val="1"/>
        <c:axPos val="b"/>
        <c:majorTickMark val="none"/>
        <c:minorTickMark val="none"/>
        <c:tickLblPos val="nextTo"/>
        <c:crossAx val="554415928"/>
        <c:crosses val="autoZero"/>
        <c:auto val="1"/>
        <c:lblAlgn val="ctr"/>
        <c:lblOffset val="100"/>
        <c:noMultiLvlLbl val="0"/>
      </c:catAx>
      <c:valAx>
        <c:axId val="554415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54414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0.73854</cdr:x>
      <cdr:y>0.09028</cdr:y>
    </cdr:from>
    <cdr:to>
      <cdr:x>0.9787</cdr:x>
      <cdr:y>0.276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3033072" y="143050"/>
          <a:ext cx="986313" cy="2942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  <cdr:relSizeAnchor xmlns:cdr="http://schemas.openxmlformats.org/drawingml/2006/chartDrawing">
    <cdr:from>
      <cdr:x>0.48021</cdr:x>
      <cdr:y>0.53819</cdr:y>
    </cdr:from>
    <cdr:to>
      <cdr:x>0.61979</cdr:x>
      <cdr:y>0.66319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2195513" y="1476375"/>
          <a:ext cx="638175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fr-FR" sz="1100"/>
            <a:t>SCN</a:t>
          </a:r>
        </a:p>
      </cdr:txBody>
    </cdr:sp>
  </cdr:relSizeAnchor>
  <cdr:relSizeAnchor xmlns:cdr="http://schemas.openxmlformats.org/drawingml/2006/chartDrawing">
    <cdr:from>
      <cdr:x>0.24271</cdr:x>
      <cdr:y>0.39961</cdr:y>
    </cdr:from>
    <cdr:to>
      <cdr:x>0.38438</cdr:x>
      <cdr:y>0.54861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996773" y="633191"/>
          <a:ext cx="581818" cy="2360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fr-FR" sz="1100" dirty="0"/>
            <a:t>AC</a:t>
          </a:r>
        </a:p>
      </cdr:txBody>
    </cdr:sp>
  </cdr:relSizeAnchor>
  <cdr:relSizeAnchor xmlns:cdr="http://schemas.openxmlformats.org/drawingml/2006/chartDrawing">
    <cdr:from>
      <cdr:x>0.66846</cdr:x>
      <cdr:y>0.18885</cdr:y>
    </cdr:from>
    <cdr:to>
      <cdr:x>0.94409</cdr:x>
      <cdr:y>0.34943</cdr:y>
    </cdr:to>
    <cdr:sp macro="" textlink="">
      <cdr:nvSpPr>
        <cdr:cNvPr id="5" name="ZoneTexte 4"/>
        <cdr:cNvSpPr txBox="1"/>
      </cdr:nvSpPr>
      <cdr:spPr>
        <a:xfrm xmlns:a="http://schemas.openxmlformats.org/drawingml/2006/main">
          <a:off x="2281592" y="299236"/>
          <a:ext cx="940765" cy="2544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100" dirty="0" smtClean="0"/>
            <a:t>DRAC/DAC</a:t>
          </a:r>
          <a:endParaRPr lang="fr-FR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0.21563</cdr:x>
      <cdr:y>0.16667</cdr:y>
    </cdr:from>
    <cdr:to>
      <cdr:x>0.39207</cdr:x>
      <cdr:y>0.31932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859841" y="264090"/>
          <a:ext cx="703563" cy="2418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fr-FR" sz="1100" dirty="0"/>
            <a:t>AC</a:t>
          </a:r>
        </a:p>
      </cdr:txBody>
    </cdr:sp>
  </cdr:relSizeAnchor>
  <cdr:relSizeAnchor xmlns:cdr="http://schemas.openxmlformats.org/drawingml/2006/chartDrawing">
    <cdr:from>
      <cdr:x>0.45729</cdr:x>
      <cdr:y>0.36458</cdr:y>
    </cdr:from>
    <cdr:to>
      <cdr:x>0.63438</cdr:x>
      <cdr:y>0.47917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2090738" y="1000125"/>
          <a:ext cx="8096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fr-FR" sz="1100"/>
            <a:t>SCN</a:t>
          </a:r>
        </a:p>
      </cdr:txBody>
    </cdr:sp>
  </cdr:relSizeAnchor>
  <cdr:relSizeAnchor xmlns:cdr="http://schemas.openxmlformats.org/drawingml/2006/chartDrawing">
    <cdr:from>
      <cdr:x>0.68646</cdr:x>
      <cdr:y>0.51736</cdr:y>
    </cdr:from>
    <cdr:to>
      <cdr:x>0.95039</cdr:x>
      <cdr:y>0.65972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2737313" y="819764"/>
          <a:ext cx="1052457" cy="225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100" dirty="0" smtClean="0"/>
            <a:t>DRAC/DAC</a:t>
          </a:r>
          <a:endParaRPr lang="fr-FR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A9430F-0F0F-4B74-B8DF-4D109BB79070}" type="datetimeFigureOut">
              <a:rPr lang="fr-FR" smtClean="0"/>
              <a:t>20/03/2019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18845-26C2-4E29-A3B0-CAEE7AACD4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912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84613" y="2751138"/>
            <a:ext cx="4891087" cy="1341891"/>
          </a:xfrm>
        </p:spPr>
        <p:txBody>
          <a:bodyPr anchor="t">
            <a:normAutofit/>
          </a:bodyPr>
          <a:lstStyle>
            <a:lvl1pPr algn="l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84566" y="4913654"/>
            <a:ext cx="4893575" cy="548481"/>
          </a:xfrm>
        </p:spPr>
        <p:txBody>
          <a:bodyPr anchor="b">
            <a:noAutofit/>
          </a:bodyPr>
          <a:lstStyle>
            <a:lvl1pPr marL="0" indent="0" algn="l"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20/03/2019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3072" y="1"/>
            <a:ext cx="358715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Imag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427" y="584792"/>
            <a:ext cx="1079754" cy="1387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11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36072" y="1"/>
            <a:ext cx="9180072" cy="6857999"/>
          </a:xfrm>
          <a:prstGeom prst="rect">
            <a:avLst/>
          </a:prstGeom>
          <a:gradFill flip="none" rotWithShape="1">
            <a:gsLst>
              <a:gs pos="0">
                <a:srgbClr val="163F70"/>
              </a:gs>
              <a:gs pos="71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98002" y="2743200"/>
            <a:ext cx="4877697" cy="2570163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97956" y="5450682"/>
            <a:ext cx="4880177" cy="548481"/>
          </a:xfrm>
        </p:spPr>
        <p:txBody>
          <a:bodyPr anchor="b">
            <a:noAutofit/>
          </a:bodyPr>
          <a:lstStyle>
            <a:lvl1pPr marL="0" indent="0" algn="l">
              <a:buNone/>
              <a:defRPr sz="200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20/03/2019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368" y="140411"/>
            <a:ext cx="498661" cy="640963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3072" y="1"/>
            <a:ext cx="358715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6721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7488" y="1902610"/>
            <a:ext cx="7260976" cy="4502150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20/03/2019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-1" y="1252356"/>
            <a:ext cx="1487489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8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1487488" y="929895"/>
            <a:ext cx="7259636" cy="743694"/>
          </a:xfrm>
        </p:spPr>
        <p:txBody>
          <a:bodyPr anchor="t"/>
          <a:lstStyle>
            <a:lvl1pPr>
              <a:lnSpc>
                <a:spcPts val="3200"/>
              </a:lnSpc>
              <a:defRPr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9666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3888" y="1812505"/>
            <a:ext cx="8124576" cy="4785145"/>
          </a:xfrm>
        </p:spPr>
        <p:txBody>
          <a:bodyPr>
            <a:normAutofit/>
          </a:bodyPr>
          <a:lstStyle>
            <a:lvl1pPr marL="276225" indent="-276225">
              <a:lnSpc>
                <a:spcPts val="19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⁄"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542925" indent="-257175">
              <a:lnSpc>
                <a:spcPts val="19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/>
            </a:lvl2pPr>
            <a:lvl3pPr>
              <a:lnSpc>
                <a:spcPts val="1900"/>
              </a:lnSpc>
              <a:spcBef>
                <a:spcPts val="600"/>
              </a:spcBef>
              <a:defRPr sz="1800"/>
            </a:lvl3pPr>
            <a:lvl4pPr>
              <a:lnSpc>
                <a:spcPts val="1900"/>
              </a:lnSpc>
              <a:spcBef>
                <a:spcPts val="600"/>
              </a:spcBef>
              <a:defRPr sz="1600"/>
            </a:lvl4pPr>
            <a:lvl5pPr>
              <a:lnSpc>
                <a:spcPts val="1900"/>
              </a:lnSpc>
              <a:spcBef>
                <a:spcPts val="600"/>
              </a:spcBef>
              <a:defRPr sz="1600"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20/03/2019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0" y="1251457"/>
            <a:ext cx="623888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8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23237" cy="743694"/>
          </a:xfrm>
        </p:spPr>
        <p:txBody>
          <a:bodyPr anchor="t">
            <a:normAutofit/>
          </a:bodyPr>
          <a:lstStyle>
            <a:lvl1pPr>
              <a:lnSpc>
                <a:spcPts val="2800"/>
              </a:lnSpc>
              <a:defRPr sz="30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5800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866395"/>
            <a:ext cx="8052568" cy="1143000"/>
          </a:xfrm>
        </p:spPr>
        <p:txBody>
          <a:bodyPr anchor="t">
            <a:normAutofit/>
          </a:bodyPr>
          <a:lstStyle>
            <a:lvl1pPr>
              <a:defRPr sz="30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2124075"/>
            <a:ext cx="4038600" cy="4002088"/>
          </a:xfrm>
        </p:spPr>
        <p:txBody>
          <a:bodyPr>
            <a:normAutofit/>
          </a:bodyPr>
          <a:lstStyle>
            <a:lvl1pPr marL="276225" indent="-276225"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24075"/>
            <a:ext cx="4038600" cy="4002088"/>
          </a:xfrm>
        </p:spPr>
        <p:txBody>
          <a:bodyPr>
            <a:normAutofit/>
          </a:bodyPr>
          <a:lstStyle>
            <a:lvl1pPr marL="266700" indent="-266700"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20/03/2019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1242831"/>
            <a:ext cx="623888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9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0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387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866395"/>
            <a:ext cx="8052568" cy="1143000"/>
          </a:xfrm>
        </p:spPr>
        <p:txBody>
          <a:bodyPr anchor="t">
            <a:normAutofit/>
          </a:bodyPr>
          <a:lstStyle>
            <a:lvl1pPr>
              <a:defRPr sz="30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20/03/2019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 5"/>
          <p:cNvSpPr/>
          <p:nvPr userDrawn="1"/>
        </p:nvSpPr>
        <p:spPr bwMode="gray">
          <a:xfrm>
            <a:off x="0" y="1242831"/>
            <a:ext cx="623888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7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8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29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20/03/2019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583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9125" y="997314"/>
            <a:ext cx="3008313" cy="908050"/>
          </a:xfrm>
        </p:spPr>
        <p:txBody>
          <a:bodyPr anchor="t">
            <a:noAutofit/>
          </a:bodyPr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41750" y="949690"/>
            <a:ext cx="5111750" cy="5384800"/>
          </a:xfrm>
        </p:spPr>
        <p:txBody>
          <a:bodyPr>
            <a:normAutofit/>
          </a:bodyPr>
          <a:lstStyle>
            <a:lvl1pPr marL="266700" indent="-266700"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marL="542925" indent="-276225">
              <a:defRPr sz="2000"/>
            </a:lvl2pPr>
            <a:lvl3pPr marL="809625" indent="-266700">
              <a:defRPr sz="1800"/>
            </a:lvl3pPr>
            <a:lvl4pPr marL="1162050" indent="-352425">
              <a:defRPr sz="1600"/>
            </a:lvl4pPr>
            <a:lvl5pPr marL="1438275" indent="-276225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19125" y="1905365"/>
            <a:ext cx="3008313" cy="44783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20/03/2019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1242831"/>
            <a:ext cx="623888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9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0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058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7487" y="4800600"/>
            <a:ext cx="725963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7489" y="971549"/>
            <a:ext cx="7259636" cy="3756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7487" y="5367338"/>
            <a:ext cx="725963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20/03/2019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755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907704" y="989856"/>
            <a:ext cx="67687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907704" y="2132856"/>
            <a:ext cx="6779096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CB5CD431-8979-40BA-906D-370E0EB62E2B}" type="datetimeFigureOut">
              <a:rPr lang="fr-FR" smtClean="0"/>
              <a:pPr/>
              <a:t>20/03/2019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C18A3DE8-BFA3-4C80-A813-E33BBD8340D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8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smtClean="0"/>
              <a:t>Réunion </a:t>
            </a:r>
            <a:br>
              <a:rPr lang="fr-FR" dirty="0" smtClean="0"/>
            </a:br>
            <a:r>
              <a:rPr lang="fr-FR" dirty="0" smtClean="0"/>
              <a:t>« réforme des frais de mission »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95522" y="5191889"/>
            <a:ext cx="4880177" cy="548481"/>
          </a:xfrm>
        </p:spPr>
        <p:txBody>
          <a:bodyPr/>
          <a:lstStyle/>
          <a:p>
            <a:pPr algn="ctr"/>
            <a:r>
              <a:rPr lang="fr-FR" dirty="0" smtClean="0"/>
              <a:t>27 mars 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9615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100"/>
                            </p:stCondLst>
                            <p:childTnLst>
                              <p:par>
                                <p:cTn id="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23888" y="1485879"/>
            <a:ext cx="8124576" cy="511177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fr-FR" sz="1600" b="1" u="sng" dirty="0" smtClean="0"/>
              <a:t>Revue de la circulaire « voyages » du 31 juillet 2015 : objectifs :</a:t>
            </a:r>
          </a:p>
          <a:p>
            <a:pPr algn="just">
              <a:lnSpc>
                <a:spcPct val="100000"/>
              </a:lnSpc>
            </a:pPr>
            <a:endParaRPr lang="fr-FR" sz="1600" u="sng" dirty="0"/>
          </a:p>
          <a:p>
            <a:pPr lvl="1" algn="just">
              <a:lnSpc>
                <a:spcPct val="100000"/>
              </a:lnSpc>
            </a:pPr>
            <a:r>
              <a:rPr lang="fr-FR" sz="1600" dirty="0" smtClean="0"/>
              <a:t>Actualiser le contenu de la circulaire pour la mettre en cohérence avec les nouvelles règles interministérielles</a:t>
            </a:r>
          </a:p>
          <a:p>
            <a:pPr lvl="1">
              <a:spcBef>
                <a:spcPts val="1200"/>
              </a:spcBef>
            </a:pPr>
            <a:r>
              <a:rPr lang="fr-FR" sz="1600" dirty="0" smtClean="0"/>
              <a:t>Prendre en compte les évolutions des pratiques de déplacement et des outils :</a:t>
            </a:r>
          </a:p>
          <a:p>
            <a:pPr lvl="2">
              <a:spcBef>
                <a:spcPts val="1200"/>
              </a:spcBef>
            </a:pPr>
            <a:r>
              <a:rPr lang="fr-FR" sz="1400" dirty="0" smtClean="0"/>
              <a:t>Nouveaux modes de déplacements </a:t>
            </a:r>
            <a:r>
              <a:rPr lang="fr-FR" sz="1400" dirty="0" smtClean="0"/>
              <a:t>(VTC, covoiturage)</a:t>
            </a:r>
            <a:endParaRPr lang="fr-FR" sz="1400" dirty="0" smtClean="0"/>
          </a:p>
          <a:p>
            <a:pPr lvl="2">
              <a:spcBef>
                <a:spcPts val="1200"/>
              </a:spcBef>
            </a:pPr>
            <a:r>
              <a:rPr lang="fr-FR" sz="1400" dirty="0" smtClean="0"/>
              <a:t>Nouveaux modes d’hébergement </a:t>
            </a:r>
            <a:r>
              <a:rPr lang="fr-FR" sz="1400" dirty="0" smtClean="0"/>
              <a:t>(plateforme communautaire payante de location de logements de particuliers)</a:t>
            </a:r>
            <a:endParaRPr lang="fr-FR" sz="1400" dirty="0" smtClean="0"/>
          </a:p>
          <a:p>
            <a:pPr lvl="2">
              <a:spcBef>
                <a:spcPts val="1200"/>
              </a:spcBef>
            </a:pPr>
            <a:r>
              <a:rPr lang="fr-FR" sz="1400" dirty="0" smtClean="0"/>
              <a:t>Evolutions des outils (Chorus-DT)</a:t>
            </a:r>
          </a:p>
          <a:p>
            <a:pPr lvl="1">
              <a:spcBef>
                <a:spcPts val="1200"/>
              </a:spcBef>
            </a:pPr>
            <a:r>
              <a:rPr lang="fr-FR" sz="1600" dirty="0" smtClean="0"/>
              <a:t>Définir une politique de déplacement respectueuse des conditions de travail des agents, de l’environnement, tout en veillant à la maîtrise des coûts</a:t>
            </a:r>
          </a:p>
          <a:p>
            <a:pPr lvl="1" algn="just">
              <a:spcBef>
                <a:spcPts val="1200"/>
              </a:spcBef>
            </a:pPr>
            <a:r>
              <a:rPr lang="fr-FR" sz="1600" dirty="0" smtClean="0"/>
              <a:t>Travail à conduire en concertation avec les services et les représentants du personnel au 1</a:t>
            </a:r>
            <a:r>
              <a:rPr lang="fr-FR" sz="1600" baseline="30000" dirty="0" smtClean="0"/>
              <a:t>er</a:t>
            </a:r>
            <a:r>
              <a:rPr lang="fr-FR" sz="1600" dirty="0" smtClean="0"/>
              <a:t> semestre 2019</a:t>
            </a:r>
          </a:p>
          <a:p>
            <a:pPr>
              <a:spcBef>
                <a:spcPts val="1200"/>
              </a:spcBef>
            </a:pPr>
            <a:r>
              <a:rPr lang="fr-FR" sz="1600" dirty="0" smtClean="0"/>
              <a:t>Calendrier </a:t>
            </a:r>
            <a:r>
              <a:rPr lang="fr-FR" sz="1600" dirty="0" smtClean="0"/>
              <a:t>: d’ici juillet 2019</a:t>
            </a:r>
            <a:endParaRPr lang="fr-FR" sz="16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23237" cy="513589"/>
          </a:xfrm>
        </p:spPr>
        <p:txBody>
          <a:bodyPr>
            <a:noAutofit/>
          </a:bodyPr>
          <a:lstStyle/>
          <a:p>
            <a:r>
              <a:rPr lang="fr-FR" sz="2000" b="1" dirty="0" smtClean="0"/>
              <a:t>Méthodologie proposée</a:t>
            </a:r>
            <a:endParaRPr lang="fr-FR" sz="2000" b="1" dirty="0"/>
          </a:p>
        </p:txBody>
      </p:sp>
      <p:sp>
        <p:nvSpPr>
          <p:cNvPr id="4" name="ZoneTexte 3"/>
          <p:cNvSpPr txBox="1"/>
          <p:nvPr/>
        </p:nvSpPr>
        <p:spPr bwMode="invGray">
          <a:xfrm>
            <a:off x="1861" y="1053879"/>
            <a:ext cx="432000" cy="43200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3298" y="163902"/>
            <a:ext cx="6021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prstClr val="white"/>
                </a:solidFill>
                <a:latin typeface="Arial"/>
              </a:rPr>
              <a:t>2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Actualisation de la circulaire « voyages » du MC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038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23888" y="1485879"/>
            <a:ext cx="8124576" cy="511177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endParaRPr lang="fr-FR" sz="1600" u="sng" dirty="0" smtClean="0"/>
          </a:p>
          <a:p>
            <a:pPr algn="just">
              <a:lnSpc>
                <a:spcPct val="100000"/>
              </a:lnSpc>
            </a:pPr>
            <a:endParaRPr lang="fr-FR" sz="1600" u="sng" dirty="0" smtClean="0"/>
          </a:p>
          <a:p>
            <a:pPr algn="just">
              <a:lnSpc>
                <a:spcPct val="100000"/>
              </a:lnSpc>
            </a:pPr>
            <a:endParaRPr lang="fr-FR" sz="1600" u="sng" dirty="0"/>
          </a:p>
          <a:p>
            <a:pPr algn="just">
              <a:lnSpc>
                <a:spcPct val="100000"/>
              </a:lnSpc>
            </a:pPr>
            <a:endParaRPr lang="fr-FR" sz="1600" u="sng" dirty="0" smtClean="0"/>
          </a:p>
          <a:p>
            <a:pPr algn="just">
              <a:lnSpc>
                <a:spcPct val="100000"/>
              </a:lnSpc>
            </a:pPr>
            <a:endParaRPr lang="fr-FR" sz="1600" u="sng" dirty="0"/>
          </a:p>
          <a:p>
            <a:pPr algn="just">
              <a:lnSpc>
                <a:spcPct val="100000"/>
              </a:lnSpc>
            </a:pPr>
            <a:endParaRPr lang="fr-FR" sz="1600" u="sng" dirty="0" smtClean="0"/>
          </a:p>
          <a:p>
            <a:pPr algn="just">
              <a:lnSpc>
                <a:spcPct val="100000"/>
              </a:lnSpc>
            </a:pPr>
            <a:endParaRPr lang="fr-FR" sz="1600" u="sng" dirty="0"/>
          </a:p>
          <a:p>
            <a:pPr marL="0" indent="0" algn="just">
              <a:lnSpc>
                <a:spcPct val="100000"/>
              </a:lnSpc>
              <a:buNone/>
            </a:pPr>
            <a:endParaRPr lang="fr-FR" sz="1600" u="sng" dirty="0" smtClean="0"/>
          </a:p>
          <a:p>
            <a:pPr algn="just">
              <a:lnSpc>
                <a:spcPct val="100000"/>
              </a:lnSpc>
            </a:pPr>
            <a:endParaRPr lang="fr-FR" sz="1600" u="sng" dirty="0"/>
          </a:p>
          <a:p>
            <a:pPr algn="just">
              <a:lnSpc>
                <a:spcPct val="100000"/>
              </a:lnSpc>
            </a:pPr>
            <a:endParaRPr lang="fr-FR" sz="1600" u="sng" dirty="0" smtClean="0"/>
          </a:p>
          <a:p>
            <a:pPr algn="just">
              <a:lnSpc>
                <a:spcPct val="100000"/>
              </a:lnSpc>
            </a:pPr>
            <a:endParaRPr lang="fr-FR" sz="1600" u="sng" dirty="0"/>
          </a:p>
          <a:p>
            <a:pPr lvl="1" algn="just">
              <a:lnSpc>
                <a:spcPct val="100000"/>
              </a:lnSpc>
            </a:pPr>
            <a:endParaRPr lang="fr-FR" sz="1600" dirty="0" smtClean="0"/>
          </a:p>
          <a:p>
            <a:pPr lvl="1" algn="just">
              <a:lnSpc>
                <a:spcPct val="100000"/>
              </a:lnSpc>
            </a:pPr>
            <a:endParaRPr lang="fr-FR" sz="1600" dirty="0" smtClean="0"/>
          </a:p>
          <a:p>
            <a:pPr lvl="1" algn="just">
              <a:lnSpc>
                <a:spcPct val="100000"/>
              </a:lnSpc>
            </a:pPr>
            <a:r>
              <a:rPr lang="fr-FR" sz="1600" dirty="0" smtClean="0"/>
              <a:t>Le nombre d’utilisateurs Chorus-DT en 2017 : 3592</a:t>
            </a:r>
          </a:p>
          <a:p>
            <a:pPr lvl="1" algn="just">
              <a:lnSpc>
                <a:spcPct val="100000"/>
              </a:lnSpc>
            </a:pPr>
            <a:r>
              <a:rPr lang="fr-FR" sz="1600" dirty="0" smtClean="0"/>
              <a:t>Le nombre d’utilisateurs Chorus-DT en 2018 : 4008</a:t>
            </a:r>
            <a:endParaRPr lang="fr-FR" sz="16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23237" cy="513589"/>
          </a:xfrm>
        </p:spPr>
        <p:txBody>
          <a:bodyPr>
            <a:noAutofit/>
          </a:bodyPr>
          <a:lstStyle/>
          <a:p>
            <a:r>
              <a:rPr lang="fr-FR" sz="2000" b="1" dirty="0" smtClean="0"/>
              <a:t>Bilan 2017-2018 : volumétrie de missions au MC</a:t>
            </a:r>
            <a:endParaRPr lang="fr-FR" sz="2000" b="1" dirty="0"/>
          </a:p>
        </p:txBody>
      </p:sp>
      <p:sp>
        <p:nvSpPr>
          <p:cNvPr id="4" name="ZoneTexte 3"/>
          <p:cNvSpPr txBox="1"/>
          <p:nvPr/>
        </p:nvSpPr>
        <p:spPr bwMode="invGray">
          <a:xfrm>
            <a:off x="1861" y="1053879"/>
            <a:ext cx="432000" cy="43200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3298" y="163902"/>
            <a:ext cx="6021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Actualisation de la circulaire « voyages » du MC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404" y="4041763"/>
            <a:ext cx="4452244" cy="1384251"/>
          </a:xfrm>
          <a:prstGeom prst="rect">
            <a:avLst/>
          </a:prstGeom>
        </p:spPr>
      </p:pic>
      <p:graphicFrame>
        <p:nvGraphicFramePr>
          <p:cNvPr id="27" name="Graphique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3228678"/>
              </p:ext>
            </p:extLst>
          </p:nvPr>
        </p:nvGraphicFramePr>
        <p:xfrm>
          <a:off x="293298" y="1921126"/>
          <a:ext cx="3724071" cy="1835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8" name="Graphique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436768"/>
              </p:ext>
            </p:extLst>
          </p:nvPr>
        </p:nvGraphicFramePr>
        <p:xfrm>
          <a:off x="4347959" y="1924935"/>
          <a:ext cx="4149379" cy="1831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5054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23888" y="1485879"/>
            <a:ext cx="8124576" cy="511177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endParaRPr lang="fr-FR" sz="1600" u="sng" dirty="0"/>
          </a:p>
          <a:p>
            <a:pPr algn="just">
              <a:lnSpc>
                <a:spcPct val="100000"/>
              </a:lnSpc>
            </a:pPr>
            <a:endParaRPr lang="fr-FR" sz="1600" u="sng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23237" cy="513589"/>
          </a:xfrm>
        </p:spPr>
        <p:txBody>
          <a:bodyPr>
            <a:noAutofit/>
          </a:bodyPr>
          <a:lstStyle/>
          <a:p>
            <a:r>
              <a:rPr lang="fr-FR" sz="2000" b="1" dirty="0" smtClean="0"/>
              <a:t>Déplacements : statistiques</a:t>
            </a:r>
            <a:endParaRPr lang="fr-FR" sz="2000" b="1" dirty="0"/>
          </a:p>
        </p:txBody>
      </p:sp>
      <p:sp>
        <p:nvSpPr>
          <p:cNvPr id="4" name="ZoneTexte 3"/>
          <p:cNvSpPr txBox="1"/>
          <p:nvPr/>
        </p:nvSpPr>
        <p:spPr bwMode="invGray">
          <a:xfrm>
            <a:off x="1861" y="1053879"/>
            <a:ext cx="432000" cy="43200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3298" y="163902"/>
            <a:ext cx="6021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Actualisation de la circulaire « voyages » du MC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887" y="1710975"/>
            <a:ext cx="4250263" cy="184310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0810" y="1710975"/>
            <a:ext cx="4046321" cy="184310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887" y="3990654"/>
            <a:ext cx="4250263" cy="1927067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60810" y="3990654"/>
            <a:ext cx="4046321" cy="1927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20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23888" y="1485879"/>
            <a:ext cx="8124576" cy="511177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fr-FR" sz="1600" b="1" u="sng" dirty="0" smtClean="0"/>
              <a:t>Règle actuelle </a:t>
            </a:r>
            <a:r>
              <a:rPr lang="fr-FR" sz="1600" b="1" dirty="0" smtClean="0"/>
              <a:t>: le moyen de transport public de voyageur le moins onéreux et le plus adapté à la mission</a:t>
            </a:r>
          </a:p>
          <a:p>
            <a:pPr lvl="1" algn="just">
              <a:lnSpc>
                <a:spcPct val="100000"/>
              </a:lnSpc>
            </a:pPr>
            <a:r>
              <a:rPr lang="fr-FR" sz="1600" dirty="0" smtClean="0"/>
              <a:t>Le train plutôt que l’avion et en seconde classe</a:t>
            </a:r>
          </a:p>
          <a:p>
            <a:pPr lvl="1" algn="just">
              <a:lnSpc>
                <a:spcPct val="100000"/>
              </a:lnSpc>
            </a:pPr>
            <a:r>
              <a:rPr lang="fr-FR" sz="1600" dirty="0" smtClean="0"/>
              <a:t>L’avion possible, en cas d’absence de train, de trajet supérieur à 4h ou si le coût complet de la mission par avion est plus avantageux que par train (ex : aller-retour dans la journée)</a:t>
            </a:r>
            <a:endParaRPr lang="fr-FR" sz="1600" dirty="0"/>
          </a:p>
          <a:p>
            <a:pPr lvl="1" algn="just">
              <a:lnSpc>
                <a:spcPct val="100000"/>
              </a:lnSpc>
            </a:pPr>
            <a:r>
              <a:rPr lang="fr-FR" sz="1600" dirty="0" smtClean="0"/>
              <a:t>La classe la plus économique en avion sauf exception (durée de vol supérieur à 12h ou vol supérieur à 7h mais avec une mission d’une durée inférieure à 15 jours)</a:t>
            </a:r>
          </a:p>
          <a:p>
            <a:pPr algn="just">
              <a:lnSpc>
                <a:spcPct val="100000"/>
              </a:lnSpc>
            </a:pPr>
            <a:endParaRPr lang="fr-FR" sz="1600" u="sng" dirty="0" smtClean="0"/>
          </a:p>
          <a:p>
            <a:pPr algn="just">
              <a:lnSpc>
                <a:spcPct val="100000"/>
              </a:lnSpc>
            </a:pPr>
            <a:r>
              <a:rPr lang="fr-FR" sz="1600" u="sng" dirty="0" smtClean="0"/>
              <a:t>Par dérogation : possibilité d’utiliser un véhicule à moteur </a:t>
            </a:r>
          </a:p>
          <a:p>
            <a:pPr lvl="1" algn="just">
              <a:lnSpc>
                <a:spcPct val="100000"/>
              </a:lnSpc>
            </a:pPr>
            <a:r>
              <a:rPr lang="fr-FR" sz="1600" dirty="0" smtClean="0"/>
              <a:t>En priorité les véhicules de service quand ils existent, à défaut son véhicule personnel</a:t>
            </a:r>
          </a:p>
          <a:p>
            <a:pPr lvl="1" algn="just">
              <a:lnSpc>
                <a:spcPct val="100000"/>
              </a:lnSpc>
            </a:pPr>
            <a:r>
              <a:rPr lang="fr-FR" sz="1600" dirty="0" smtClean="0"/>
              <a:t>Recours exceptionnel aux taxis (quand il n’existe pas ou plus de transports en commun ou pour transporter des objets lourds, encombrants, fragiles ou précieux)</a:t>
            </a:r>
            <a:endParaRPr lang="fr-FR" sz="1600" u="sng" dirty="0" smtClean="0"/>
          </a:p>
          <a:p>
            <a:pPr lvl="1" algn="just">
              <a:lnSpc>
                <a:spcPct val="100000"/>
              </a:lnSpc>
            </a:pPr>
            <a:r>
              <a:rPr lang="fr-FR" sz="1600" dirty="0" smtClean="0"/>
              <a:t>VTC et covoiturage ?</a:t>
            </a:r>
            <a:endParaRPr lang="fr-FR" sz="1600" dirty="0" smtClean="0"/>
          </a:p>
          <a:p>
            <a:pPr algn="just">
              <a:lnSpc>
                <a:spcPct val="100000"/>
              </a:lnSpc>
            </a:pPr>
            <a:endParaRPr lang="fr-FR" sz="1600" u="sng" dirty="0"/>
          </a:p>
          <a:p>
            <a:pPr algn="just">
              <a:lnSpc>
                <a:spcPct val="100000"/>
              </a:lnSpc>
            </a:pPr>
            <a:endParaRPr lang="fr-FR" sz="1600" u="sng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23237" cy="513589"/>
          </a:xfrm>
        </p:spPr>
        <p:txBody>
          <a:bodyPr>
            <a:noAutofit/>
          </a:bodyPr>
          <a:lstStyle/>
          <a:p>
            <a:r>
              <a:rPr lang="fr-FR" sz="2000" b="1" dirty="0" smtClean="0"/>
              <a:t>Déplacements : règles actuelles</a:t>
            </a:r>
            <a:endParaRPr lang="fr-FR" sz="2000" b="1" dirty="0"/>
          </a:p>
        </p:txBody>
      </p:sp>
      <p:sp>
        <p:nvSpPr>
          <p:cNvPr id="4" name="ZoneTexte 3"/>
          <p:cNvSpPr txBox="1"/>
          <p:nvPr/>
        </p:nvSpPr>
        <p:spPr bwMode="invGray">
          <a:xfrm>
            <a:off x="1861" y="1053879"/>
            <a:ext cx="432000" cy="43200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3298" y="163902"/>
            <a:ext cx="6021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Actualisation de la circulaire « voyages » du MC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786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23888" y="1485879"/>
            <a:ext cx="8124576" cy="511177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endParaRPr lang="fr-FR" sz="1600" u="sng" dirty="0"/>
          </a:p>
          <a:p>
            <a:pPr algn="just">
              <a:lnSpc>
                <a:spcPct val="100000"/>
              </a:lnSpc>
            </a:pPr>
            <a:r>
              <a:rPr lang="fr-FR" sz="1600" u="sng" dirty="0"/>
              <a:t>Nombre de nuitées </a:t>
            </a:r>
            <a:r>
              <a:rPr lang="fr-FR" sz="1600" u="sng" dirty="0" smtClean="0"/>
              <a:t>réservées </a:t>
            </a:r>
            <a:r>
              <a:rPr lang="fr-FR" sz="1600" u="sng" dirty="0"/>
              <a:t>via </a:t>
            </a:r>
            <a:r>
              <a:rPr lang="fr-FR" sz="1600" u="sng" dirty="0" err="1" smtClean="0"/>
              <a:t>Globeo</a:t>
            </a:r>
            <a:r>
              <a:rPr lang="fr-FR" sz="1600" u="sng" dirty="0" smtClean="0"/>
              <a:t> </a:t>
            </a:r>
            <a:r>
              <a:rPr lang="fr-FR" sz="1600" u="sng" dirty="0"/>
              <a:t>/ </a:t>
            </a:r>
            <a:r>
              <a:rPr lang="fr-FR" sz="1600" u="sng" dirty="0" smtClean="0"/>
              <a:t>remboursées </a:t>
            </a:r>
            <a:r>
              <a:rPr lang="fr-FR" sz="1600" u="sng" dirty="0"/>
              <a:t>aux </a:t>
            </a:r>
            <a:r>
              <a:rPr lang="fr-FR" sz="1600" u="sng" dirty="0" smtClean="0"/>
              <a:t>agents (en 2017)</a:t>
            </a:r>
            <a:endParaRPr lang="fr-FR" sz="1600" u="sng" dirty="0"/>
          </a:p>
          <a:p>
            <a:pPr lvl="1" algn="just">
              <a:lnSpc>
                <a:spcPct val="100000"/>
              </a:lnSpc>
            </a:pPr>
            <a:r>
              <a:rPr lang="fr-FR" sz="1600" dirty="0"/>
              <a:t>Le nombre de nuitées </a:t>
            </a:r>
            <a:r>
              <a:rPr lang="fr-FR" sz="1600" dirty="0" smtClean="0"/>
              <a:t>réservées </a:t>
            </a:r>
            <a:r>
              <a:rPr lang="fr-FR" sz="1600" dirty="0"/>
              <a:t>via </a:t>
            </a:r>
            <a:r>
              <a:rPr lang="fr-FR" sz="1600" dirty="0" err="1"/>
              <a:t>Globeo</a:t>
            </a:r>
            <a:r>
              <a:rPr lang="fr-FR" sz="1600" dirty="0"/>
              <a:t> : 1 493</a:t>
            </a:r>
          </a:p>
          <a:p>
            <a:pPr lvl="1" algn="just">
              <a:lnSpc>
                <a:spcPct val="100000"/>
              </a:lnSpc>
            </a:pPr>
            <a:r>
              <a:rPr lang="fr-FR" sz="1600" dirty="0"/>
              <a:t>Le nombre de nuitées </a:t>
            </a:r>
            <a:r>
              <a:rPr lang="fr-FR" sz="1600" dirty="0" smtClean="0"/>
              <a:t>remboursées </a:t>
            </a:r>
            <a:r>
              <a:rPr lang="fr-FR" sz="1600" dirty="0"/>
              <a:t>aux agents : 8 646</a:t>
            </a:r>
            <a:endParaRPr lang="fr-FR" sz="1600" u="sng" dirty="0"/>
          </a:p>
          <a:p>
            <a:pPr algn="just">
              <a:lnSpc>
                <a:spcPct val="100000"/>
              </a:lnSpc>
            </a:pPr>
            <a:endParaRPr lang="fr-FR" sz="1600" u="sng" dirty="0"/>
          </a:p>
          <a:p>
            <a:pPr algn="just">
              <a:lnSpc>
                <a:spcPct val="100000"/>
              </a:lnSpc>
            </a:pPr>
            <a:r>
              <a:rPr lang="fr-FR" sz="1600" u="sng" dirty="0"/>
              <a:t>Montant moyen </a:t>
            </a:r>
            <a:r>
              <a:rPr lang="fr-FR" sz="1600" u="sng" dirty="0" smtClean="0"/>
              <a:t>de l’hébergement </a:t>
            </a:r>
            <a:r>
              <a:rPr lang="fr-FR" sz="1600" u="sng" dirty="0"/>
              <a:t>réservé via </a:t>
            </a:r>
            <a:r>
              <a:rPr lang="fr-FR" sz="1600" u="sng" dirty="0" err="1" smtClean="0"/>
              <a:t>Globeo</a:t>
            </a:r>
            <a:r>
              <a:rPr lang="fr-FR" sz="1600" u="sng" dirty="0" smtClean="0"/>
              <a:t> (en 2017)</a:t>
            </a:r>
            <a:endParaRPr lang="fr-FR" sz="1600" u="sng" dirty="0"/>
          </a:p>
          <a:p>
            <a:pPr lvl="1" algn="just">
              <a:lnSpc>
                <a:spcPct val="100000"/>
              </a:lnSpc>
            </a:pPr>
            <a:r>
              <a:rPr lang="fr-FR" sz="1600" dirty="0"/>
              <a:t>La dépense moyenne est de 83€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fr-FR" sz="1600" u="sng" dirty="0"/>
          </a:p>
          <a:p>
            <a:pPr algn="just">
              <a:lnSpc>
                <a:spcPct val="100000"/>
              </a:lnSpc>
            </a:pPr>
            <a:r>
              <a:rPr lang="fr-FR" sz="1600" u="sng" dirty="0" smtClean="0"/>
              <a:t>Rappel sur la procédure de réservation sur GLOBEO :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</a:pPr>
            <a:r>
              <a:rPr lang="fr-FR" sz="1600" dirty="0" smtClean="0"/>
              <a:t>Réservation possible directement sur le portail du voyagiste au moment de la saisie de son OM sur Chorus-DT (appelé « Online »)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</a:pPr>
            <a:r>
              <a:rPr lang="fr-FR" sz="1600" dirty="0" smtClean="0"/>
              <a:t>Si l’hôtel n’est pas disponible sur le portail, il est possible de demander à </a:t>
            </a:r>
            <a:r>
              <a:rPr lang="fr-FR" sz="1600" dirty="0" err="1" smtClean="0"/>
              <a:t>Globeo</a:t>
            </a:r>
            <a:r>
              <a:rPr lang="fr-FR" sz="1600" dirty="0" smtClean="0"/>
              <a:t> de le réserver pour l’agent (solution « Offline ») et peut être intégré ultérieurement dans le portail à la demande de l’administration par </a:t>
            </a:r>
            <a:r>
              <a:rPr lang="fr-FR" sz="1600" dirty="0" err="1" smtClean="0"/>
              <a:t>Globeo</a:t>
            </a:r>
            <a:endParaRPr lang="fr-FR" sz="1600" dirty="0" smtClean="0"/>
          </a:p>
          <a:p>
            <a:pPr marL="285750" lvl="1" indent="0" algn="just">
              <a:lnSpc>
                <a:spcPct val="100000"/>
              </a:lnSpc>
              <a:spcBef>
                <a:spcPts val="1200"/>
              </a:spcBef>
              <a:buNone/>
            </a:pPr>
            <a:endParaRPr lang="fr-FR" sz="16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23237" cy="513589"/>
          </a:xfrm>
        </p:spPr>
        <p:txBody>
          <a:bodyPr>
            <a:noAutofit/>
          </a:bodyPr>
          <a:lstStyle/>
          <a:p>
            <a:r>
              <a:rPr lang="fr-FR" sz="2000" b="1" dirty="0" smtClean="0"/>
              <a:t>Hébergement : statistiques</a:t>
            </a:r>
            <a:endParaRPr lang="fr-FR" sz="2000" b="1" dirty="0"/>
          </a:p>
        </p:txBody>
      </p:sp>
      <p:sp>
        <p:nvSpPr>
          <p:cNvPr id="4" name="ZoneTexte 3"/>
          <p:cNvSpPr txBox="1"/>
          <p:nvPr/>
        </p:nvSpPr>
        <p:spPr bwMode="invGray">
          <a:xfrm>
            <a:off x="1861" y="1053879"/>
            <a:ext cx="432000" cy="43200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3298" y="163902"/>
            <a:ext cx="6021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Actualisation de la circulaire « voyages » du MC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029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23888" y="1485879"/>
            <a:ext cx="8124576" cy="511177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fr-FR" sz="1600" u="sng" dirty="0" smtClean="0">
                <a:solidFill>
                  <a:srgbClr val="0070C0"/>
                </a:solidFill>
              </a:rPr>
              <a:t>Règles actuelles :</a:t>
            </a:r>
          </a:p>
          <a:p>
            <a:pPr lvl="1" algn="just">
              <a:lnSpc>
                <a:spcPct val="100000"/>
              </a:lnSpc>
            </a:pPr>
            <a:r>
              <a:rPr lang="fr-FR" sz="1600" b="0" u="sng" dirty="0" smtClean="0">
                <a:solidFill>
                  <a:schemeClr val="tx1"/>
                </a:solidFill>
              </a:rPr>
              <a:t>Application des barèmes de remboursement </a:t>
            </a:r>
            <a:r>
              <a:rPr lang="fr-FR" sz="1600" b="0" dirty="0" smtClean="0">
                <a:solidFill>
                  <a:schemeClr val="tx1"/>
                </a:solidFill>
              </a:rPr>
              <a:t>aux agents en tant que plafond de référence pour la réservation sur GLOBEO</a:t>
            </a:r>
          </a:p>
          <a:p>
            <a:pPr lvl="1" algn="just">
              <a:lnSpc>
                <a:spcPct val="100000"/>
              </a:lnSpc>
            </a:pPr>
            <a:r>
              <a:rPr lang="fr-FR" sz="1600" b="0" dirty="0" smtClean="0">
                <a:solidFill>
                  <a:schemeClr val="tx1"/>
                </a:solidFill>
              </a:rPr>
              <a:t>En cas de saturation hôtelière et d’</a:t>
            </a:r>
            <a:r>
              <a:rPr lang="fr-FR" sz="1600" b="0" dirty="0">
                <a:solidFill>
                  <a:schemeClr val="tx1"/>
                </a:solidFill>
              </a:rPr>
              <a:t>é</a:t>
            </a:r>
            <a:r>
              <a:rPr lang="fr-FR" sz="1600" b="0" dirty="0" smtClean="0">
                <a:solidFill>
                  <a:schemeClr val="tx1"/>
                </a:solidFill>
              </a:rPr>
              <a:t>vénements spécifiques (ex: festivals), il est possible de réserver une nuitée au-delà du plafond réglementaire auprès de GLOBEO et sur autorisation préalable de l’autorité qui valide le déplacement.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fr-FR" sz="1600" b="0" u="sng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fr-FR" sz="1600" u="sng" dirty="0">
                <a:solidFill>
                  <a:srgbClr val="0070C0"/>
                </a:solidFill>
              </a:rPr>
              <a:t>Choix des hôtels sur le portail </a:t>
            </a:r>
            <a:r>
              <a:rPr lang="fr-FR" sz="1600" u="sng" dirty="0" err="1" smtClean="0">
                <a:solidFill>
                  <a:srgbClr val="0070C0"/>
                </a:solidFill>
              </a:rPr>
              <a:t>Globeo</a:t>
            </a:r>
            <a:r>
              <a:rPr lang="fr-FR" sz="1600" u="sng" dirty="0" smtClean="0">
                <a:solidFill>
                  <a:srgbClr val="0070C0"/>
                </a:solidFill>
              </a:rPr>
              <a:t> </a:t>
            </a:r>
            <a:r>
              <a:rPr lang="fr-FR" sz="1600" dirty="0" smtClean="0">
                <a:solidFill>
                  <a:srgbClr val="0070C0"/>
                </a:solidFill>
              </a:rPr>
              <a:t>:</a:t>
            </a:r>
          </a:p>
          <a:p>
            <a:pPr lvl="1" algn="just">
              <a:lnSpc>
                <a:spcPct val="100000"/>
              </a:lnSpc>
            </a:pPr>
            <a:r>
              <a:rPr lang="fr-FR" sz="1600" dirty="0" smtClean="0"/>
              <a:t>À faire : liste des hôtels à recommander aux agents pour la réservation sur </a:t>
            </a:r>
            <a:r>
              <a:rPr lang="fr-FR" sz="1600" dirty="0" err="1" smtClean="0"/>
              <a:t>Globeo</a:t>
            </a:r>
            <a:r>
              <a:rPr lang="fr-FR" sz="1600" dirty="0" smtClean="0"/>
              <a:t> à constituer et à diffuser sur sémaphore</a:t>
            </a:r>
            <a:endParaRPr lang="fr-FR" sz="1600" dirty="0"/>
          </a:p>
          <a:p>
            <a:pPr marL="0" indent="0" algn="just">
              <a:lnSpc>
                <a:spcPct val="100000"/>
              </a:lnSpc>
              <a:buNone/>
            </a:pPr>
            <a:endParaRPr lang="fr-FR" sz="1600" u="sng" dirty="0" smtClean="0"/>
          </a:p>
          <a:p>
            <a:pPr algn="just">
              <a:lnSpc>
                <a:spcPct val="100000"/>
              </a:lnSpc>
            </a:pPr>
            <a:r>
              <a:rPr lang="fr-FR" sz="1600" u="sng" dirty="0" smtClean="0">
                <a:solidFill>
                  <a:srgbClr val="0070C0"/>
                </a:solidFill>
              </a:rPr>
              <a:t>Autres solutions d’hébergement : </a:t>
            </a:r>
          </a:p>
          <a:p>
            <a:pPr lvl="1" algn="just">
              <a:lnSpc>
                <a:spcPct val="100000"/>
              </a:lnSpc>
            </a:pPr>
            <a:r>
              <a:rPr lang="fr-FR" sz="1600" dirty="0" smtClean="0">
                <a:solidFill>
                  <a:schemeClr val="tx1"/>
                </a:solidFill>
              </a:rPr>
              <a:t>Plateforme communautaire de réservation de logements de particuliers : </a:t>
            </a:r>
            <a:r>
              <a:rPr lang="fr-FR" sz="1600" dirty="0" smtClean="0">
                <a:solidFill>
                  <a:schemeClr val="tx1"/>
                </a:solidFill>
              </a:rPr>
              <a:t>non prévu sur le portail de </a:t>
            </a:r>
            <a:r>
              <a:rPr lang="fr-FR" sz="1600" dirty="0" err="1" smtClean="0">
                <a:solidFill>
                  <a:schemeClr val="tx1"/>
                </a:solidFill>
              </a:rPr>
              <a:t>Globeo</a:t>
            </a:r>
            <a:r>
              <a:rPr lang="fr-FR" sz="1600" dirty="0" smtClean="0">
                <a:solidFill>
                  <a:schemeClr val="tx1"/>
                </a:solidFill>
              </a:rPr>
              <a:t> et peut présenter des risques pour les agents en termes de règles d’hygiène, de sécurité et d’assurance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23237" cy="513589"/>
          </a:xfrm>
        </p:spPr>
        <p:txBody>
          <a:bodyPr>
            <a:noAutofit/>
          </a:bodyPr>
          <a:lstStyle/>
          <a:p>
            <a:r>
              <a:rPr lang="fr-FR" sz="2000" b="1" dirty="0" smtClean="0"/>
              <a:t>Hébergement : règles</a:t>
            </a:r>
            <a:endParaRPr lang="fr-FR" sz="2000" b="1" dirty="0"/>
          </a:p>
        </p:txBody>
      </p:sp>
      <p:sp>
        <p:nvSpPr>
          <p:cNvPr id="4" name="ZoneTexte 3"/>
          <p:cNvSpPr txBox="1"/>
          <p:nvPr/>
        </p:nvSpPr>
        <p:spPr bwMode="invGray">
          <a:xfrm>
            <a:off x="1861" y="1053879"/>
            <a:ext cx="432000" cy="43200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3298" y="163902"/>
            <a:ext cx="6021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Actualisation de la circulaire « voyages » du MC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93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23888" y="1485879"/>
            <a:ext cx="8124576" cy="511177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endParaRPr lang="fr-FR" sz="1600" u="sng" dirty="0"/>
          </a:p>
          <a:p>
            <a:pPr algn="just">
              <a:lnSpc>
                <a:spcPct val="100000"/>
              </a:lnSpc>
            </a:pPr>
            <a:r>
              <a:rPr lang="fr-FR" sz="1600" u="sng" dirty="0" smtClean="0"/>
              <a:t>Nombre d’avances versées aux agents en 2018 :</a:t>
            </a:r>
          </a:p>
          <a:p>
            <a:pPr algn="just">
              <a:lnSpc>
                <a:spcPct val="100000"/>
              </a:lnSpc>
            </a:pPr>
            <a:endParaRPr lang="fr-FR" sz="1600" u="sng" dirty="0" smtClean="0"/>
          </a:p>
          <a:p>
            <a:pPr marL="285750" lvl="1" indent="0" algn="just">
              <a:spcBef>
                <a:spcPts val="1200"/>
              </a:spcBef>
              <a:buNone/>
            </a:pPr>
            <a:endParaRPr lang="fr-FR" sz="1600" u="sng" dirty="0" smtClean="0"/>
          </a:p>
          <a:p>
            <a:pPr marL="285750" lvl="1" indent="0" algn="just">
              <a:spcBef>
                <a:spcPts val="1200"/>
              </a:spcBef>
              <a:buNone/>
            </a:pPr>
            <a:r>
              <a:rPr lang="fr-FR" sz="1600" dirty="0" smtClean="0"/>
              <a:t>. </a:t>
            </a:r>
            <a:endParaRPr lang="fr-FR" sz="1600" dirty="0"/>
          </a:p>
          <a:p>
            <a:pPr marL="0" indent="0" algn="just">
              <a:lnSpc>
                <a:spcPct val="100000"/>
              </a:lnSpc>
              <a:buNone/>
            </a:pPr>
            <a:endParaRPr lang="fr-FR" sz="1600" u="sng" dirty="0" smtClean="0"/>
          </a:p>
          <a:p>
            <a:pPr algn="just">
              <a:lnSpc>
                <a:spcPct val="100000"/>
              </a:lnSpc>
            </a:pPr>
            <a:endParaRPr lang="fr-FR" sz="1600" u="sng" dirty="0"/>
          </a:p>
          <a:p>
            <a:pPr algn="just">
              <a:lnSpc>
                <a:spcPct val="100000"/>
              </a:lnSpc>
            </a:pPr>
            <a:endParaRPr lang="fr-FR" sz="1600" u="sng" dirty="0" smtClean="0"/>
          </a:p>
          <a:p>
            <a:pPr lvl="1" algn="just">
              <a:lnSpc>
                <a:spcPct val="100000"/>
              </a:lnSpc>
            </a:pPr>
            <a:r>
              <a:rPr lang="fr-FR" sz="1600" dirty="0" smtClean="0"/>
              <a:t>Sur les 30 228 missions prises en charge par le ministère, 274 demandes d’avances ont été effectuées, soit moins d’1% sur la totalité des OM.</a:t>
            </a:r>
            <a:endParaRPr lang="fr-FR" sz="1600" u="sng" dirty="0"/>
          </a:p>
          <a:p>
            <a:pPr algn="just">
              <a:lnSpc>
                <a:spcPct val="100000"/>
              </a:lnSpc>
            </a:pPr>
            <a:endParaRPr lang="fr-FR" sz="1600" u="sng" dirty="0"/>
          </a:p>
          <a:p>
            <a:pPr algn="just">
              <a:lnSpc>
                <a:spcPct val="100000"/>
              </a:lnSpc>
            </a:pPr>
            <a:r>
              <a:rPr lang="fr-FR" sz="1600" u="sng" dirty="0" smtClean="0"/>
              <a:t>Délai </a:t>
            </a:r>
            <a:r>
              <a:rPr lang="fr-FR" sz="1600" u="sng" dirty="0"/>
              <a:t>moyen de paiement des </a:t>
            </a:r>
            <a:r>
              <a:rPr lang="fr-FR" sz="1600" u="sng" dirty="0" smtClean="0"/>
              <a:t>états de frais : </a:t>
            </a:r>
            <a:endParaRPr lang="fr-FR" sz="1600" u="sng" dirty="0" smtClean="0"/>
          </a:p>
          <a:p>
            <a:pPr lvl="1" algn="just">
              <a:lnSpc>
                <a:spcPct val="100000"/>
              </a:lnSpc>
            </a:pPr>
            <a:r>
              <a:rPr lang="fr-FR" sz="1600" b="0" dirty="0" smtClean="0"/>
              <a:t>65</a:t>
            </a:r>
            <a:r>
              <a:rPr lang="fr-FR" sz="1600" b="0" dirty="0"/>
              <a:t>% </a:t>
            </a:r>
            <a:r>
              <a:rPr lang="fr-FR" sz="1600" b="0" dirty="0" smtClean="0"/>
              <a:t>des états de frais payés </a:t>
            </a:r>
            <a:r>
              <a:rPr lang="fr-FR" sz="1600" b="0" dirty="0"/>
              <a:t>dans </a:t>
            </a:r>
            <a:r>
              <a:rPr lang="fr-FR" sz="1600" b="0" dirty="0" smtClean="0"/>
              <a:t>les 9 </a:t>
            </a:r>
            <a:r>
              <a:rPr lang="fr-FR" sz="1600" b="0" dirty="0"/>
              <a:t>jours </a:t>
            </a:r>
          </a:p>
          <a:p>
            <a:pPr lvl="1" algn="just">
              <a:lnSpc>
                <a:spcPct val="100000"/>
              </a:lnSpc>
            </a:pPr>
            <a:r>
              <a:rPr lang="fr-FR" sz="1600" b="0" dirty="0"/>
              <a:t>35% </a:t>
            </a:r>
            <a:r>
              <a:rPr lang="fr-FR" sz="1600" b="0" dirty="0" smtClean="0"/>
              <a:t>des états de frais payés au-delà </a:t>
            </a:r>
            <a:r>
              <a:rPr lang="fr-FR" sz="1600" b="0" dirty="0" smtClean="0"/>
              <a:t>des 9 jours </a:t>
            </a:r>
            <a:r>
              <a:rPr lang="fr-FR" sz="1600" b="0" dirty="0"/>
              <a:t>(</a:t>
            </a:r>
            <a:r>
              <a:rPr lang="fr-FR" sz="1600" b="0" dirty="0" smtClean="0"/>
              <a:t>liés souvent </a:t>
            </a:r>
            <a:r>
              <a:rPr lang="fr-FR" sz="1600" b="0" dirty="0"/>
              <a:t>à des </a:t>
            </a:r>
            <a:r>
              <a:rPr lang="fr-FR" sz="1600" b="0" dirty="0" smtClean="0"/>
              <a:t>problèmes </a:t>
            </a:r>
            <a:r>
              <a:rPr lang="fr-FR" sz="1600" b="0" dirty="0"/>
              <a:t>de justificatifs ou de </a:t>
            </a:r>
            <a:r>
              <a:rPr lang="fr-FR" sz="1600" b="0" dirty="0" smtClean="0"/>
              <a:t>validation hiérarchique)</a:t>
            </a:r>
            <a:endParaRPr lang="fr-FR" sz="1600" u="sng" dirty="0"/>
          </a:p>
          <a:p>
            <a:pPr algn="just">
              <a:lnSpc>
                <a:spcPct val="100000"/>
              </a:lnSpc>
            </a:pPr>
            <a:endParaRPr lang="fr-FR" sz="1600" u="sng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23237" cy="513589"/>
          </a:xfrm>
        </p:spPr>
        <p:txBody>
          <a:bodyPr>
            <a:noAutofit/>
          </a:bodyPr>
          <a:lstStyle/>
          <a:p>
            <a:r>
              <a:rPr lang="fr-FR" sz="2000" b="1" dirty="0" smtClean="0"/>
              <a:t>Avances sur frais engagés par l’agent : statistiques</a:t>
            </a:r>
            <a:endParaRPr lang="fr-FR" sz="2000" b="1" dirty="0"/>
          </a:p>
        </p:txBody>
      </p:sp>
      <p:sp>
        <p:nvSpPr>
          <p:cNvPr id="4" name="ZoneTexte 3"/>
          <p:cNvSpPr txBox="1"/>
          <p:nvPr/>
        </p:nvSpPr>
        <p:spPr bwMode="invGray">
          <a:xfrm>
            <a:off x="1861" y="1053879"/>
            <a:ext cx="432000" cy="43200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3298" y="163902"/>
            <a:ext cx="6021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Actualisation de la circulaire « voyages » du MC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75" y="2326909"/>
            <a:ext cx="3709983" cy="152442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9420" y="2536609"/>
            <a:ext cx="3342955" cy="85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59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23888" y="1485879"/>
            <a:ext cx="8124576" cy="511177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fr-FR" sz="1600" u="sng" dirty="0" smtClean="0"/>
              <a:t>Règle actuelle :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</a:pPr>
            <a:r>
              <a:rPr lang="fr-FR" sz="1400" dirty="0" smtClean="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Des </a:t>
            </a:r>
            <a:r>
              <a:rPr lang="fr-FR" sz="1400" dirty="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avances peuvent être accordées aux agents qui en font la demande auprès de l’ordonnateur (« service gestionnaire » dans Chorus-DT). </a:t>
            </a:r>
            <a:endParaRPr lang="fr-FR" sz="1400" dirty="0" smtClean="0">
              <a:solidFill>
                <a:schemeClr val="tx1"/>
              </a:solidFill>
              <a:latin typeface="+mn-lt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1200"/>
              </a:spcBef>
            </a:pPr>
            <a:r>
              <a:rPr lang="fr-FR" sz="1400" dirty="0"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L</a:t>
            </a:r>
            <a:r>
              <a:rPr lang="fr-FR" sz="1400" dirty="0" smtClean="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es </a:t>
            </a:r>
            <a:r>
              <a:rPr lang="fr-FR" sz="1400" dirty="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avances n’ont pas à couvrir les </a:t>
            </a:r>
            <a:r>
              <a:rPr lang="fr-FR" sz="1400" u="sng" dirty="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frais de déplacement et </a:t>
            </a:r>
            <a:r>
              <a:rPr lang="fr-FR" sz="1400" u="sng" dirty="0" smtClean="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d’hébergement (règle fixée par le décret de 2006 modifié)</a:t>
            </a:r>
            <a:endParaRPr lang="fr-FR" sz="1400" dirty="0" smtClean="0">
              <a:solidFill>
                <a:schemeClr val="tx1"/>
              </a:solidFill>
              <a:latin typeface="+mn-lt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1200"/>
              </a:spcBef>
            </a:pPr>
            <a:r>
              <a:rPr lang="fr-FR" sz="1400" dirty="0" smtClean="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Avance limitée </a:t>
            </a:r>
            <a:r>
              <a:rPr lang="fr-FR" sz="1400" dirty="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aux missions pour lesquelles le montant prévisionnel des frais à la charge de l’agent dépasse </a:t>
            </a:r>
            <a:r>
              <a:rPr lang="fr-FR" sz="1400" b="1" dirty="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200 </a:t>
            </a:r>
            <a:r>
              <a:rPr lang="fr-FR" sz="1400" b="1" dirty="0" smtClean="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euros </a:t>
            </a:r>
            <a:r>
              <a:rPr lang="fr-FR" sz="1400" dirty="0" smtClean="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(hors déplacement et hébergement)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</a:pPr>
            <a:r>
              <a:rPr lang="fr-FR" sz="1400" dirty="0" smtClean="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L’avance </a:t>
            </a:r>
            <a:r>
              <a:rPr lang="fr-FR" sz="1400" dirty="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est consentie à hauteur de </a:t>
            </a:r>
            <a:r>
              <a:rPr lang="fr-FR" sz="1400" dirty="0" smtClean="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:</a:t>
            </a:r>
          </a:p>
          <a:p>
            <a:pPr lvl="2" algn="just">
              <a:lnSpc>
                <a:spcPct val="100000"/>
              </a:lnSpc>
              <a:spcBef>
                <a:spcPts val="1200"/>
              </a:spcBef>
            </a:pPr>
            <a:r>
              <a:rPr lang="fr-FR" sz="1400" dirty="0" smtClean="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75</a:t>
            </a:r>
            <a:r>
              <a:rPr lang="fr-FR" sz="1400" dirty="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% des frais prévisionnels à la charge de l’agent pour les missions en métropole et en </a:t>
            </a:r>
            <a:r>
              <a:rPr lang="fr-FR" sz="1400" dirty="0" smtClean="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outre-mer (repas + indemnités kilométriques + frais divers déclarés au moment de l’OM)</a:t>
            </a:r>
          </a:p>
          <a:p>
            <a:pPr lvl="2" algn="just">
              <a:lnSpc>
                <a:spcPct val="100000"/>
              </a:lnSpc>
              <a:spcBef>
                <a:spcPts val="1200"/>
              </a:spcBef>
            </a:pPr>
            <a:r>
              <a:rPr lang="fr-FR" sz="1400" dirty="0" smtClean="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et </a:t>
            </a:r>
            <a:r>
              <a:rPr lang="fr-FR" sz="1400" dirty="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jusqu’à 100% pour les missions à </a:t>
            </a:r>
            <a:r>
              <a:rPr lang="fr-FR" sz="1400" dirty="0" smtClean="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l’étranger</a:t>
            </a:r>
            <a:r>
              <a:rPr lang="fr-FR" sz="1400" dirty="0"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 </a:t>
            </a:r>
            <a:r>
              <a:rPr lang="fr-FR" sz="1400" dirty="0" smtClean="0">
                <a:latin typeface="+mn-lt"/>
                <a:ea typeface="SimSun" panose="02010600030101010101" pitchFamily="2" charset="-122"/>
                <a:cs typeface="Mangal" panose="02040503050203030202" pitchFamily="18" charset="0"/>
              </a:rPr>
              <a:t>(à hauteur de l’indemnité journalière)</a:t>
            </a:r>
            <a:endParaRPr lang="fr-FR" sz="1400" dirty="0">
              <a:solidFill>
                <a:schemeClr val="tx1"/>
              </a:solidFill>
              <a:latin typeface="+mn-lt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algn="just">
              <a:spcAft>
                <a:spcPts val="0"/>
              </a:spcAft>
            </a:pPr>
            <a:endParaRPr lang="fr-FR" sz="1600" dirty="0">
              <a:solidFill>
                <a:schemeClr val="tx1"/>
              </a:solidFill>
              <a:latin typeface="+mn-lt"/>
              <a:ea typeface="SimSun" panose="02010600030101010101" pitchFamily="2" charset="-122"/>
              <a:cs typeface="Mangal" panose="02040503050203030202" pitchFamily="18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23237" cy="513589"/>
          </a:xfrm>
        </p:spPr>
        <p:txBody>
          <a:bodyPr>
            <a:noAutofit/>
          </a:bodyPr>
          <a:lstStyle/>
          <a:p>
            <a:r>
              <a:rPr lang="fr-FR" sz="2000" b="1" dirty="0" smtClean="0"/>
              <a:t>Avances sur frais engagés par l’agent : règles</a:t>
            </a:r>
            <a:endParaRPr lang="fr-FR" sz="2000" b="1" dirty="0"/>
          </a:p>
        </p:txBody>
      </p:sp>
      <p:sp>
        <p:nvSpPr>
          <p:cNvPr id="4" name="ZoneTexte 3"/>
          <p:cNvSpPr txBox="1"/>
          <p:nvPr/>
        </p:nvSpPr>
        <p:spPr bwMode="invGray">
          <a:xfrm>
            <a:off x="1861" y="1053879"/>
            <a:ext cx="432000" cy="43200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3298" y="163902"/>
            <a:ext cx="6021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Actualisation de la circulaire « voyages » du MC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036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23888" y="1485879"/>
            <a:ext cx="8124576" cy="511177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fr-FR" sz="1600" u="sng" dirty="0" smtClean="0"/>
              <a:t>Volumétrie et services concernés :</a:t>
            </a:r>
          </a:p>
          <a:p>
            <a:pPr lvl="1" algn="just">
              <a:lnSpc>
                <a:spcPct val="100000"/>
              </a:lnSpc>
            </a:pPr>
            <a:r>
              <a:rPr lang="fr-FR" sz="1600" dirty="0"/>
              <a:t>Sur les 7 594 missions </a:t>
            </a:r>
            <a:r>
              <a:rPr lang="fr-FR" sz="1600" dirty="0" smtClean="0"/>
              <a:t>prises </a:t>
            </a:r>
            <a:r>
              <a:rPr lang="fr-FR" sz="1600" dirty="0"/>
              <a:t>en charge par l’administration </a:t>
            </a:r>
            <a:r>
              <a:rPr lang="fr-FR" sz="1600" dirty="0" smtClean="0"/>
              <a:t>centrale :</a:t>
            </a:r>
          </a:p>
          <a:p>
            <a:pPr lvl="1" algn="just">
              <a:lnSpc>
                <a:spcPct val="100000"/>
              </a:lnSpc>
            </a:pPr>
            <a:r>
              <a:rPr lang="fr-FR" sz="1600" dirty="0" smtClean="0"/>
              <a:t>2 </a:t>
            </a:r>
            <a:r>
              <a:rPr lang="fr-FR" sz="1600" dirty="0"/>
              <a:t>713 OM ont été </a:t>
            </a:r>
            <a:r>
              <a:rPr lang="fr-FR" sz="1600" dirty="0" smtClean="0"/>
              <a:t>établies sur </a:t>
            </a:r>
            <a:r>
              <a:rPr lang="fr-FR" sz="1600" dirty="0"/>
              <a:t>le principe du « qui invite paie </a:t>
            </a:r>
            <a:r>
              <a:rPr lang="fr-FR" sz="1600" dirty="0" smtClean="0"/>
              <a:t>»,</a:t>
            </a:r>
          </a:p>
          <a:p>
            <a:pPr lvl="1" algn="just">
              <a:lnSpc>
                <a:spcPct val="100000"/>
              </a:lnSpc>
            </a:pPr>
            <a:r>
              <a:rPr lang="fr-FR" sz="1600" dirty="0" smtClean="0"/>
              <a:t>soit 36</a:t>
            </a:r>
            <a:r>
              <a:rPr lang="fr-FR" sz="1600" dirty="0"/>
              <a:t>% sur la totalité des OM en AC.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fr-FR" sz="1600" u="sng" dirty="0"/>
          </a:p>
          <a:p>
            <a:pPr algn="just">
              <a:lnSpc>
                <a:spcPct val="100000"/>
              </a:lnSpc>
            </a:pPr>
            <a:r>
              <a:rPr lang="fr-FR" sz="1600" u="sng" dirty="0" smtClean="0"/>
              <a:t>Règles et contraintes :</a:t>
            </a:r>
          </a:p>
          <a:p>
            <a:pPr lvl="1" algn="just">
              <a:lnSpc>
                <a:spcPct val="100000"/>
              </a:lnSpc>
            </a:pPr>
            <a:r>
              <a:rPr lang="fr-FR" sz="1600" b="1" u="sng" dirty="0" smtClean="0"/>
              <a:t>Périmètre</a:t>
            </a:r>
            <a:r>
              <a:rPr lang="fr-FR" sz="1600" dirty="0" smtClean="0"/>
              <a:t> : le « qui invite paie » (QIP) limité aux instances du dialogue social d’AC et agents partant en formation organisées par l’AC et les jury de concours</a:t>
            </a:r>
          </a:p>
          <a:p>
            <a:pPr lvl="1" algn="just">
              <a:lnSpc>
                <a:spcPct val="100000"/>
              </a:lnSpc>
            </a:pPr>
            <a:endParaRPr lang="fr-FR" sz="1600" dirty="0"/>
          </a:p>
          <a:p>
            <a:pPr lvl="1" algn="just">
              <a:lnSpc>
                <a:spcPct val="100000"/>
              </a:lnSpc>
            </a:pPr>
            <a:r>
              <a:rPr lang="fr-FR" sz="1600" b="1" u="sng" dirty="0" smtClean="0"/>
              <a:t>Contraintes outils</a:t>
            </a:r>
            <a:r>
              <a:rPr lang="fr-FR" sz="1600" dirty="0" smtClean="0"/>
              <a:t> : procédure du QIP complexe à mettre en œuvre dans Chorus-DT et impossibilité de sécuriser totalement le dispositif (erreurs de facturation entre les services déjà constatée, erreurs de validation des supérieurs hiérarchiques ou des services gestionnaires)</a:t>
            </a:r>
            <a:endParaRPr lang="fr-FR" sz="16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23237" cy="513589"/>
          </a:xfrm>
        </p:spPr>
        <p:txBody>
          <a:bodyPr>
            <a:noAutofit/>
          </a:bodyPr>
          <a:lstStyle/>
          <a:p>
            <a:r>
              <a:rPr lang="fr-FR" sz="2000" b="1" dirty="0" smtClean="0"/>
              <a:t>Le « qui invite paie » : statistiques et règles</a:t>
            </a:r>
            <a:endParaRPr lang="fr-FR" sz="2000" b="1" dirty="0"/>
          </a:p>
        </p:txBody>
      </p:sp>
      <p:sp>
        <p:nvSpPr>
          <p:cNvPr id="4" name="ZoneTexte 3"/>
          <p:cNvSpPr txBox="1"/>
          <p:nvPr/>
        </p:nvSpPr>
        <p:spPr bwMode="invGray">
          <a:xfrm>
            <a:off x="1861" y="1053879"/>
            <a:ext cx="432000" cy="43200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3298" y="163902"/>
            <a:ext cx="6021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Actualisation de la circulaire « voyages » du MC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826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23888" y="1485879"/>
            <a:ext cx="8124576" cy="511177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fr-FR" sz="1600" u="sng" dirty="0" smtClean="0"/>
              <a:t>Bilan </a:t>
            </a:r>
            <a:r>
              <a:rPr lang="fr-FR" sz="1600" u="sng" dirty="0"/>
              <a:t>C</a:t>
            </a:r>
            <a:r>
              <a:rPr lang="fr-FR" sz="1600" u="sng" dirty="0" smtClean="0"/>
              <a:t>horus-DT : </a:t>
            </a:r>
          </a:p>
          <a:p>
            <a:pPr lvl="1" algn="just">
              <a:lnSpc>
                <a:spcPct val="100000"/>
              </a:lnSpc>
            </a:pPr>
            <a:r>
              <a:rPr lang="fr-FR" sz="1600" dirty="0" smtClean="0"/>
              <a:t>Outil déployé dans tous les services du MC (sauf DAC Océan Indien, prévu en 2019)</a:t>
            </a:r>
          </a:p>
          <a:p>
            <a:pPr lvl="1" algn="just">
              <a:lnSpc>
                <a:spcPct val="100000"/>
              </a:lnSpc>
            </a:pPr>
            <a:r>
              <a:rPr lang="fr-FR" sz="1600" dirty="0" smtClean="0"/>
              <a:t>Un réseau de 110 correspondants « Chorus-DT de proximité » (CCDT) chargé d’accompagner les missionnés dans la saisie des OM et EF au niveau de chaque service</a:t>
            </a:r>
          </a:p>
          <a:p>
            <a:pPr lvl="1" algn="just">
              <a:lnSpc>
                <a:spcPct val="100000"/>
              </a:lnSpc>
            </a:pPr>
            <a:r>
              <a:rPr lang="fr-FR" sz="1600" dirty="0" smtClean="0"/>
              <a:t>Assistance aux CCDT assurée par le pôle « missions » du BQC au quotidien (avec une adresse mail dédiée « mission.sg @culture.gouv.fr)</a:t>
            </a:r>
          </a:p>
          <a:p>
            <a:pPr algn="just">
              <a:lnSpc>
                <a:spcPct val="100000"/>
              </a:lnSpc>
            </a:pPr>
            <a:endParaRPr lang="fr-FR" sz="1600" u="sng" dirty="0"/>
          </a:p>
          <a:p>
            <a:pPr algn="just">
              <a:lnSpc>
                <a:spcPct val="100000"/>
              </a:lnSpc>
            </a:pPr>
            <a:r>
              <a:rPr lang="fr-FR" sz="1600" u="sng" dirty="0" smtClean="0"/>
              <a:t>Dématérialisation des PJ :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</a:pPr>
            <a:r>
              <a:rPr lang="fr-FR" sz="1600" dirty="0" smtClean="0"/>
              <a:t>Possible de mettre des PJ dématérialisées dans Chorus-DT à l’appui des ordres de mission (ex: convocation à une formation) et des états de frais (ex: pièces justificatifs des frais engagés : a minima, le justificatif d’hébergement)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</a:pPr>
            <a:r>
              <a:rPr lang="fr-FR" sz="1600" dirty="0" smtClean="0"/>
              <a:t>Scanne des pièces par le missionné (tickets de métro, parking, factures de taxis, </a:t>
            </a:r>
            <a:r>
              <a:rPr lang="fr-FR" sz="1600" dirty="0" err="1" smtClean="0"/>
              <a:t>etc</a:t>
            </a:r>
            <a:r>
              <a:rPr lang="fr-FR" sz="1600" dirty="0" smtClean="0"/>
              <a:t>), le missionné conserve les originaux papier jusqu’à complet remboursement.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23237" cy="513589"/>
          </a:xfrm>
        </p:spPr>
        <p:txBody>
          <a:bodyPr>
            <a:noAutofit/>
          </a:bodyPr>
          <a:lstStyle/>
          <a:p>
            <a:r>
              <a:rPr lang="fr-FR" sz="2000" b="1" dirty="0" smtClean="0"/>
              <a:t>Chorus-</a:t>
            </a:r>
            <a:r>
              <a:rPr lang="fr-FR" sz="2000" b="1" dirty="0"/>
              <a:t>D</a:t>
            </a:r>
            <a:r>
              <a:rPr lang="fr-FR" sz="2000" b="1" dirty="0" smtClean="0"/>
              <a:t>T et dématérialisation</a:t>
            </a:r>
            <a:endParaRPr lang="fr-FR" sz="2000" b="1" dirty="0"/>
          </a:p>
        </p:txBody>
      </p:sp>
      <p:sp>
        <p:nvSpPr>
          <p:cNvPr id="4" name="ZoneTexte 3"/>
          <p:cNvSpPr txBox="1"/>
          <p:nvPr/>
        </p:nvSpPr>
        <p:spPr bwMode="invGray">
          <a:xfrm>
            <a:off x="1861" y="1053879"/>
            <a:ext cx="432000" cy="43200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3298" y="163902"/>
            <a:ext cx="6021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Actualisation de la circulaire « voyages » du MC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973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r>
              <a:rPr lang="fr-FR" sz="2400" dirty="0" smtClean="0"/>
              <a:t>1.</a:t>
            </a:r>
            <a:r>
              <a:rPr lang="fr-FR" sz="2400" u="sng" dirty="0" smtClean="0"/>
              <a:t> Réforme des frais de mission 2019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2. Actualisation de la circulaire « voyages » de 2015</a:t>
            </a: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115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23888" y="1715985"/>
            <a:ext cx="8124576" cy="4881666"/>
          </a:xfrm>
        </p:spPr>
        <p:txBody>
          <a:bodyPr/>
          <a:lstStyle/>
          <a:p>
            <a:r>
              <a:rPr lang="fr-FR" dirty="0" smtClean="0"/>
              <a:t>Points divers ?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Suite de la démarche :</a:t>
            </a:r>
          </a:p>
          <a:p>
            <a:pPr lvl="1" algn="just"/>
            <a:r>
              <a:rPr lang="fr-FR" sz="1800" dirty="0" smtClean="0"/>
              <a:t>Réunions d’information à destination des réseaux des CCDT organisées par le pôle « missions » du BQC :</a:t>
            </a:r>
          </a:p>
          <a:p>
            <a:pPr lvl="2"/>
            <a:r>
              <a:rPr lang="fr-FR" dirty="0" smtClean="0"/>
              <a:t>Pour l’AC (avril)</a:t>
            </a:r>
          </a:p>
          <a:p>
            <a:pPr lvl="2"/>
            <a:r>
              <a:rPr lang="fr-FR" dirty="0" smtClean="0"/>
              <a:t>Conférence téléphonique pour les DRAC et SCN (avril)</a:t>
            </a:r>
          </a:p>
          <a:p>
            <a:pPr marL="914400" lvl="2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GT avec les représentants des OS en mai :</a:t>
            </a:r>
          </a:p>
          <a:p>
            <a:pPr lvl="2"/>
            <a:r>
              <a:rPr lang="fr-FR" dirty="0" smtClean="0"/>
              <a:t>Présentation d’un projet de circulaire « voyages » rédigé pour échanges</a:t>
            </a:r>
          </a:p>
          <a:p>
            <a:pPr lvl="2"/>
            <a:endParaRPr lang="fr-FR" dirty="0"/>
          </a:p>
          <a:p>
            <a:pPr lvl="1"/>
            <a:r>
              <a:rPr lang="fr-FR" dirty="0" smtClean="0"/>
              <a:t>Recueil des remarques, observations des OS par mail (via la boîte dialogue. social)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Points divers / et suite….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3476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23888" y="1485879"/>
            <a:ext cx="8124576" cy="5111771"/>
          </a:xfrm>
        </p:spPr>
        <p:txBody>
          <a:bodyPr>
            <a:normAutofit/>
          </a:bodyPr>
          <a:lstStyle/>
          <a:p>
            <a:pPr algn="just"/>
            <a:endParaRPr lang="fr-FR" sz="1600" u="sng" dirty="0" smtClean="0"/>
          </a:p>
          <a:p>
            <a:pPr algn="just"/>
            <a:r>
              <a:rPr lang="fr-FR" sz="1600" u="sng" dirty="0" smtClean="0"/>
              <a:t>Au niveau interministériel </a:t>
            </a:r>
            <a:r>
              <a:rPr lang="fr-FR" sz="1600" dirty="0" smtClean="0"/>
              <a:t>:</a:t>
            </a:r>
          </a:p>
          <a:p>
            <a:pPr lvl="1" algn="just">
              <a:lnSpc>
                <a:spcPct val="100000"/>
              </a:lnSpc>
            </a:pPr>
            <a:r>
              <a:rPr lang="fr-FR" sz="1600" dirty="0" smtClean="0"/>
              <a:t>Décret du 3 juillet 2006 : fixe le cadre réglementaire des frais de </a:t>
            </a:r>
            <a:r>
              <a:rPr lang="fr-FR" sz="1600" dirty="0"/>
              <a:t>déplacements temporaires </a:t>
            </a:r>
            <a:r>
              <a:rPr lang="fr-FR" sz="1600" dirty="0" smtClean="0"/>
              <a:t>pour les personnels civils </a:t>
            </a:r>
            <a:r>
              <a:rPr lang="fr-FR" sz="1600" dirty="0"/>
              <a:t>de l’Etat et des </a:t>
            </a:r>
            <a:r>
              <a:rPr lang="fr-FR" sz="1600" dirty="0" smtClean="0"/>
              <a:t>EPA</a:t>
            </a:r>
          </a:p>
          <a:p>
            <a:pPr marL="285750" lvl="1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fr-FR" sz="1600" dirty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fr-FR" sz="1600" dirty="0" smtClean="0"/>
              <a:t>3 arrêtés d’application du 3 juillet 2006 :</a:t>
            </a:r>
          </a:p>
          <a:p>
            <a:pPr lvl="2" algn="just">
              <a:lnSpc>
                <a:spcPct val="100000"/>
              </a:lnSpc>
              <a:spcBef>
                <a:spcPts val="0"/>
              </a:spcBef>
            </a:pPr>
            <a:r>
              <a:rPr lang="fr-FR" sz="1400" dirty="0" smtClean="0"/>
              <a:t>Indemnités de mission (métropole, outre-mer et étranger)</a:t>
            </a:r>
          </a:p>
          <a:p>
            <a:pPr lvl="2" algn="just">
              <a:lnSpc>
                <a:spcPct val="100000"/>
              </a:lnSpc>
              <a:spcBef>
                <a:spcPts val="0"/>
              </a:spcBef>
            </a:pPr>
            <a:r>
              <a:rPr lang="fr-FR" sz="1400" dirty="0" smtClean="0"/>
              <a:t>Indemnités kilométriques</a:t>
            </a:r>
          </a:p>
          <a:p>
            <a:pPr lvl="2" algn="just">
              <a:lnSpc>
                <a:spcPct val="100000"/>
              </a:lnSpc>
              <a:spcBef>
                <a:spcPts val="0"/>
              </a:spcBef>
            </a:pPr>
            <a:r>
              <a:rPr lang="fr-FR" sz="1400" dirty="0" smtClean="0"/>
              <a:t>Indemnités de stage (formation initiale)</a:t>
            </a:r>
          </a:p>
          <a:p>
            <a:pPr marL="285750" lvl="1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fr-FR" sz="1600" dirty="0" smtClean="0"/>
          </a:p>
          <a:p>
            <a:pPr algn="just">
              <a:spcBef>
                <a:spcPts val="1200"/>
              </a:spcBef>
            </a:pPr>
            <a:r>
              <a:rPr lang="fr-FR" sz="1600" u="sng" dirty="0" smtClean="0"/>
              <a:t>Au niveau ministériel </a:t>
            </a:r>
            <a:r>
              <a:rPr lang="fr-FR" sz="1600" dirty="0" smtClean="0"/>
              <a:t>:</a:t>
            </a:r>
          </a:p>
          <a:p>
            <a:pPr lvl="1" algn="just">
              <a:spcBef>
                <a:spcPts val="1200"/>
              </a:spcBef>
            </a:pPr>
            <a:r>
              <a:rPr lang="fr-FR" sz="1600" dirty="0" smtClean="0"/>
              <a:t>Arrêté du 31 juillet 2015 fixe les règles applicables aux frais de mission des agents du MC</a:t>
            </a:r>
          </a:p>
          <a:p>
            <a:pPr lvl="1" algn="just">
              <a:spcBef>
                <a:spcPts val="1200"/>
              </a:spcBef>
            </a:pPr>
            <a:r>
              <a:rPr lang="fr-FR" sz="1600" dirty="0" smtClean="0"/>
              <a:t>Circulaire d’application du 31 juillet 2015 qui précise la politique « voyages » du MC</a:t>
            </a:r>
          </a:p>
          <a:p>
            <a:pPr lvl="2" algn="just"/>
            <a:endParaRPr lang="fr-FR" sz="1400" dirty="0"/>
          </a:p>
          <a:p>
            <a:pPr lvl="1" algn="just"/>
            <a:endParaRPr lang="fr-FR" sz="1600" dirty="0" smtClean="0"/>
          </a:p>
          <a:p>
            <a:endParaRPr lang="fr-FR" sz="1600" dirty="0"/>
          </a:p>
          <a:p>
            <a:pPr lvl="1"/>
            <a:endParaRPr lang="fr-FR" sz="1600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23237" cy="513589"/>
          </a:xfrm>
        </p:spPr>
        <p:txBody>
          <a:bodyPr>
            <a:noAutofit/>
          </a:bodyPr>
          <a:lstStyle/>
          <a:p>
            <a:r>
              <a:rPr lang="fr-FR" sz="2400" b="1" dirty="0" smtClean="0"/>
              <a:t>Le cadre juridique</a:t>
            </a:r>
            <a:endParaRPr lang="fr-FR" sz="2400" b="1" dirty="0"/>
          </a:p>
        </p:txBody>
      </p:sp>
      <p:sp>
        <p:nvSpPr>
          <p:cNvPr id="4" name="ZoneTexte 3"/>
          <p:cNvSpPr txBox="1"/>
          <p:nvPr/>
        </p:nvSpPr>
        <p:spPr bwMode="invGray">
          <a:xfrm>
            <a:off x="1861" y="1053879"/>
            <a:ext cx="432000" cy="43200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3298" y="163902"/>
            <a:ext cx="6021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 </a:t>
            </a:r>
            <a:r>
              <a:rPr lang="fr-FR" b="1" dirty="0" smtClean="0">
                <a:solidFill>
                  <a:prstClr val="white"/>
                </a:solidFill>
                <a:latin typeface="Arial"/>
              </a:rPr>
              <a:t>Réforme des frais de mission 2019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724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23888" y="1485879"/>
            <a:ext cx="8124576" cy="5111771"/>
          </a:xfrm>
        </p:spPr>
        <p:txBody>
          <a:bodyPr>
            <a:normAutofit/>
          </a:bodyPr>
          <a:lstStyle/>
          <a:p>
            <a:pPr algn="just"/>
            <a:r>
              <a:rPr lang="fr-FR" sz="1600" u="sng" dirty="0" smtClean="0"/>
              <a:t>Modification des textes interministériels en février 2019 :</a:t>
            </a:r>
            <a:endParaRPr lang="fr-FR" sz="1600" dirty="0" smtClean="0"/>
          </a:p>
          <a:p>
            <a:pPr lvl="1" algn="just">
              <a:lnSpc>
                <a:spcPct val="100000"/>
              </a:lnSpc>
            </a:pPr>
            <a:r>
              <a:rPr lang="fr-FR" sz="1600" dirty="0" smtClean="0"/>
              <a:t>Modifications du décret de 2006 et de ses arrêtés d’application. Entrée en vigueur des nouvelles règles à compter du </a:t>
            </a:r>
            <a:r>
              <a:rPr lang="fr-FR" sz="1600" b="1" u="sng" dirty="0" smtClean="0"/>
              <a:t>1</a:t>
            </a:r>
            <a:r>
              <a:rPr lang="fr-FR" sz="1600" b="1" u="sng" baseline="30000" dirty="0" smtClean="0"/>
              <a:t>er</a:t>
            </a:r>
            <a:r>
              <a:rPr lang="fr-FR" sz="1600" b="1" u="sng" dirty="0" smtClean="0"/>
              <a:t> mars 2019</a:t>
            </a:r>
          </a:p>
          <a:p>
            <a:pPr marL="285750" lvl="1" indent="0" algn="just">
              <a:lnSpc>
                <a:spcPct val="100000"/>
              </a:lnSpc>
              <a:buNone/>
            </a:pPr>
            <a:endParaRPr lang="fr-FR" sz="1600" dirty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fr-FR" sz="1600" dirty="0" smtClean="0"/>
              <a:t>Les modifications des textes interministériels </a:t>
            </a:r>
            <a:r>
              <a:rPr lang="fr-FR" sz="1600" u="sng" dirty="0" smtClean="0"/>
              <a:t>s’imposent à tous les ministères :</a:t>
            </a:r>
          </a:p>
          <a:p>
            <a:pPr lvl="2" algn="just">
              <a:lnSpc>
                <a:spcPct val="100000"/>
              </a:lnSpc>
              <a:spcBef>
                <a:spcPts val="0"/>
              </a:spcBef>
            </a:pPr>
            <a:r>
              <a:rPr lang="fr-FR" sz="1400" dirty="0"/>
              <a:t>Augmentation des barèmes de remboursement de l’hébergement aux agents</a:t>
            </a:r>
          </a:p>
          <a:p>
            <a:pPr lvl="2" algn="just">
              <a:lnSpc>
                <a:spcPct val="100000"/>
              </a:lnSpc>
              <a:spcBef>
                <a:spcPts val="0"/>
              </a:spcBef>
            </a:pPr>
            <a:r>
              <a:rPr lang="fr-FR" sz="1400" dirty="0" smtClean="0"/>
              <a:t>Augmentation des indemnités kilométriques</a:t>
            </a:r>
          </a:p>
          <a:p>
            <a:pPr lvl="2" algn="just">
              <a:lnSpc>
                <a:spcPct val="100000"/>
              </a:lnSpc>
              <a:spcBef>
                <a:spcPts val="0"/>
              </a:spcBef>
            </a:pPr>
            <a:r>
              <a:rPr lang="fr-FR" sz="1400" dirty="0" smtClean="0"/>
              <a:t>Suppression de la notion de « tournée » pour l’outre-mer et des « indemnités journalières »</a:t>
            </a:r>
          </a:p>
          <a:p>
            <a:pPr lvl="2" algn="just">
              <a:lnSpc>
                <a:spcPct val="100000"/>
              </a:lnSpc>
              <a:spcBef>
                <a:spcPts val="0"/>
              </a:spcBef>
            </a:pPr>
            <a:r>
              <a:rPr lang="fr-FR" sz="1400" dirty="0" smtClean="0"/>
              <a:t>Dématérialisation des pièces justificatives à l’appui des états de frais</a:t>
            </a:r>
          </a:p>
          <a:p>
            <a:pPr marL="914400" lvl="2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fr-FR" sz="1600" dirty="0" smtClean="0"/>
          </a:p>
          <a:p>
            <a:pPr algn="just">
              <a:spcBef>
                <a:spcPts val="1200"/>
              </a:spcBef>
            </a:pPr>
            <a:r>
              <a:rPr lang="fr-FR" sz="1600" u="sng" dirty="0" smtClean="0"/>
              <a:t>Nécessité d’adapter l’arrêté ministériel de 2015 rapidement :</a:t>
            </a:r>
            <a:endParaRPr lang="fr-FR" sz="1600" dirty="0" smtClean="0"/>
          </a:p>
          <a:p>
            <a:pPr lvl="1" algn="just">
              <a:spcBef>
                <a:spcPts val="1200"/>
              </a:spcBef>
            </a:pPr>
            <a:r>
              <a:rPr lang="fr-FR" sz="1600" dirty="0" smtClean="0"/>
              <a:t>Pour mettre en cohérence l’arrêté ministériel devenu obsolète en termes de barèmes par rapport aux textes interministériels</a:t>
            </a:r>
          </a:p>
          <a:p>
            <a:pPr lvl="1" algn="just">
              <a:spcBef>
                <a:spcPts val="1200"/>
              </a:spcBef>
            </a:pPr>
            <a:r>
              <a:rPr lang="fr-FR" sz="1600" dirty="0" smtClean="0"/>
              <a:t>Dans un second temps : actualiser la circulaire « voyages » de manière plus approfondie pour prendre en compte les évolutions réglementaires et de pratiques de déplacement des agents du MC</a:t>
            </a:r>
          </a:p>
          <a:p>
            <a:pPr lvl="2" algn="just"/>
            <a:endParaRPr lang="fr-FR" sz="1400" dirty="0"/>
          </a:p>
          <a:p>
            <a:pPr lvl="1" algn="just"/>
            <a:endParaRPr lang="fr-FR" sz="1600" dirty="0" smtClean="0"/>
          </a:p>
          <a:p>
            <a:endParaRPr lang="fr-FR" sz="1600" dirty="0"/>
          </a:p>
          <a:p>
            <a:pPr lvl="1"/>
            <a:endParaRPr lang="fr-FR" sz="1600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23237" cy="513589"/>
          </a:xfrm>
        </p:spPr>
        <p:txBody>
          <a:bodyPr>
            <a:noAutofit/>
          </a:bodyPr>
          <a:lstStyle/>
          <a:p>
            <a:r>
              <a:rPr lang="fr-FR" sz="2000" b="1" dirty="0" smtClean="0"/>
              <a:t>Modification des textes en février 2019</a:t>
            </a:r>
            <a:endParaRPr lang="fr-FR" sz="2000" b="1" dirty="0"/>
          </a:p>
        </p:txBody>
      </p:sp>
      <p:sp>
        <p:nvSpPr>
          <p:cNvPr id="4" name="ZoneTexte 3"/>
          <p:cNvSpPr txBox="1"/>
          <p:nvPr/>
        </p:nvSpPr>
        <p:spPr bwMode="invGray">
          <a:xfrm>
            <a:off x="1861" y="1053879"/>
            <a:ext cx="432000" cy="43200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3298" y="163902"/>
            <a:ext cx="6021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 </a:t>
            </a:r>
            <a:r>
              <a:rPr lang="fr-FR" b="1" dirty="0" smtClean="0">
                <a:solidFill>
                  <a:prstClr val="white"/>
                </a:solidFill>
                <a:latin typeface="Arial"/>
              </a:rPr>
              <a:t>Réforme des frais de mission 2019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916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33861" y="1485879"/>
            <a:ext cx="8314603" cy="5111771"/>
          </a:xfrm>
        </p:spPr>
        <p:txBody>
          <a:bodyPr>
            <a:normAutofit/>
          </a:bodyPr>
          <a:lstStyle/>
          <a:p>
            <a:pPr algn="just"/>
            <a:r>
              <a:rPr lang="fr-FR" sz="1600" u="sng" dirty="0" smtClean="0"/>
              <a:t>Nouvel arrêté ministériel du 5 mars 2019 :</a:t>
            </a:r>
            <a:endParaRPr lang="fr-FR" sz="1600" dirty="0" smtClean="0"/>
          </a:p>
          <a:p>
            <a:pPr lvl="1" algn="just">
              <a:lnSpc>
                <a:spcPct val="100000"/>
              </a:lnSpc>
            </a:pPr>
            <a:r>
              <a:rPr lang="fr-FR" sz="1600" dirty="0" smtClean="0"/>
              <a:t>S’aligne sur les barèmes interministériels de remboursement des frais pour les repas et pour l’hébergement :</a:t>
            </a:r>
          </a:p>
          <a:p>
            <a:pPr lvl="2" algn="just">
              <a:lnSpc>
                <a:spcPct val="100000"/>
              </a:lnSpc>
            </a:pPr>
            <a:r>
              <a:rPr lang="fr-FR" sz="1400" dirty="0" smtClean="0"/>
              <a:t>Barème d’</a:t>
            </a:r>
            <a:r>
              <a:rPr lang="fr-FR" sz="1400" u="sng" dirty="0" smtClean="0"/>
              <a:t>hébergement </a:t>
            </a:r>
            <a:r>
              <a:rPr lang="fr-FR" sz="1400" dirty="0" smtClean="0"/>
              <a:t>en métropole :</a:t>
            </a:r>
          </a:p>
          <a:p>
            <a:pPr lvl="2" algn="just">
              <a:lnSpc>
                <a:spcPct val="100000"/>
              </a:lnSpc>
            </a:pPr>
            <a:endParaRPr lang="fr-FR" sz="1400" dirty="0"/>
          </a:p>
          <a:p>
            <a:pPr lvl="2" algn="just">
              <a:lnSpc>
                <a:spcPct val="100000"/>
              </a:lnSpc>
            </a:pPr>
            <a:endParaRPr lang="fr-FR" sz="1400" dirty="0" smtClean="0"/>
          </a:p>
          <a:p>
            <a:pPr lvl="2" algn="just">
              <a:lnSpc>
                <a:spcPct val="100000"/>
              </a:lnSpc>
            </a:pPr>
            <a:endParaRPr lang="fr-FR" sz="1400" dirty="0"/>
          </a:p>
          <a:p>
            <a:pPr lvl="2" algn="just">
              <a:lnSpc>
                <a:spcPct val="100000"/>
              </a:lnSpc>
            </a:pPr>
            <a:endParaRPr lang="fr-FR" sz="1400" dirty="0" smtClean="0"/>
          </a:p>
          <a:p>
            <a:pPr lvl="2" algn="just">
              <a:lnSpc>
                <a:spcPct val="100000"/>
              </a:lnSpc>
            </a:pPr>
            <a:endParaRPr lang="fr-FR" sz="1400" dirty="0"/>
          </a:p>
          <a:p>
            <a:pPr lvl="2" algn="just">
              <a:lnSpc>
                <a:spcPct val="100000"/>
              </a:lnSpc>
            </a:pPr>
            <a:endParaRPr lang="fr-FR" sz="1400" dirty="0" smtClean="0"/>
          </a:p>
          <a:p>
            <a:pPr lvl="2" algn="just">
              <a:lnSpc>
                <a:spcPct val="100000"/>
              </a:lnSpc>
            </a:pPr>
            <a:endParaRPr lang="fr-FR" sz="1400" dirty="0"/>
          </a:p>
          <a:p>
            <a:pPr lvl="2" algn="just">
              <a:lnSpc>
                <a:spcPct val="100000"/>
              </a:lnSpc>
            </a:pPr>
            <a:endParaRPr lang="fr-FR" sz="1400" dirty="0" smtClean="0"/>
          </a:p>
          <a:p>
            <a:pPr lvl="2" algn="just">
              <a:lnSpc>
                <a:spcPct val="100000"/>
              </a:lnSpc>
            </a:pPr>
            <a:endParaRPr lang="fr-FR" sz="1400" dirty="0"/>
          </a:p>
          <a:p>
            <a:pPr lvl="2" algn="just">
              <a:lnSpc>
                <a:spcPct val="100000"/>
              </a:lnSpc>
            </a:pPr>
            <a:endParaRPr lang="fr-FR" sz="1400" dirty="0" smtClean="0"/>
          </a:p>
          <a:p>
            <a:pPr lvl="2" algn="just">
              <a:lnSpc>
                <a:spcPct val="100000"/>
              </a:lnSpc>
            </a:pPr>
            <a:endParaRPr lang="fr-FR" sz="1400" dirty="0"/>
          </a:p>
          <a:p>
            <a:pPr lvl="2" algn="just">
              <a:lnSpc>
                <a:spcPct val="100000"/>
              </a:lnSpc>
            </a:pPr>
            <a:r>
              <a:rPr lang="fr-FR" sz="1400" u="sng" dirty="0" smtClean="0"/>
              <a:t>Repas</a:t>
            </a:r>
            <a:r>
              <a:rPr lang="fr-FR" sz="1400" dirty="0" smtClean="0"/>
              <a:t> : maintien du barème actuel (15,25 euros métropole) mais suppression de l’abattement à 50% pour les restaurants administratifs sauf pour les agents en formation</a:t>
            </a:r>
            <a:endParaRPr lang="fr-FR" sz="1400" dirty="0"/>
          </a:p>
          <a:p>
            <a:pPr lvl="1" algn="just">
              <a:lnSpc>
                <a:spcPct val="100000"/>
              </a:lnSpc>
            </a:pPr>
            <a:endParaRPr lang="fr-FR" sz="1600" dirty="0"/>
          </a:p>
          <a:p>
            <a:pPr lvl="2" algn="just"/>
            <a:endParaRPr lang="fr-FR" sz="1400" dirty="0"/>
          </a:p>
          <a:p>
            <a:pPr lvl="1" algn="just"/>
            <a:endParaRPr lang="fr-FR" sz="1600" dirty="0" smtClean="0"/>
          </a:p>
          <a:p>
            <a:endParaRPr lang="fr-FR" sz="1600" dirty="0"/>
          </a:p>
          <a:p>
            <a:pPr lvl="1"/>
            <a:endParaRPr lang="fr-FR" sz="1600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23237" cy="513589"/>
          </a:xfrm>
        </p:spPr>
        <p:txBody>
          <a:bodyPr>
            <a:noAutofit/>
          </a:bodyPr>
          <a:lstStyle/>
          <a:p>
            <a:r>
              <a:rPr lang="fr-FR" sz="2000" dirty="0" smtClean="0"/>
              <a:t>Modification des textes ministériels</a:t>
            </a: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 bwMode="invGray">
          <a:xfrm>
            <a:off x="1861" y="1053879"/>
            <a:ext cx="432000" cy="43200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3298" y="163902"/>
            <a:ext cx="6021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 </a:t>
            </a:r>
            <a:r>
              <a:rPr lang="fr-FR" b="1" dirty="0" smtClean="0">
                <a:solidFill>
                  <a:prstClr val="white"/>
                </a:solidFill>
                <a:latin typeface="Arial"/>
              </a:rPr>
              <a:t>Réforme des frais de mission 2019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416834"/>
              </p:ext>
            </p:extLst>
          </p:nvPr>
        </p:nvGraphicFramePr>
        <p:xfrm>
          <a:off x="931653" y="2808031"/>
          <a:ext cx="6961518" cy="2781888"/>
        </p:xfrm>
        <a:graphic>
          <a:graphicData uri="http://schemas.openxmlformats.org/drawingml/2006/table">
            <a:tbl>
              <a:tblPr firstRow="1" firstCol="1" bandRow="1"/>
              <a:tblGrid>
                <a:gridCol w="1889186">
                  <a:extLst>
                    <a:ext uri="{9D8B030D-6E8A-4147-A177-3AD203B41FA5}">
                      <a16:colId xmlns:a16="http://schemas.microsoft.com/office/drawing/2014/main" val="951637235"/>
                    </a:ext>
                  </a:extLst>
                </a:gridCol>
                <a:gridCol w="2398143">
                  <a:extLst>
                    <a:ext uri="{9D8B030D-6E8A-4147-A177-3AD203B41FA5}">
                      <a16:colId xmlns:a16="http://schemas.microsoft.com/office/drawing/2014/main" val="1208654012"/>
                    </a:ext>
                  </a:extLst>
                </a:gridCol>
                <a:gridCol w="2674189">
                  <a:extLst>
                    <a:ext uri="{9D8B030D-6E8A-4147-A177-3AD203B41FA5}">
                      <a16:colId xmlns:a16="http://schemas.microsoft.com/office/drawing/2014/main" val="2001695880"/>
                    </a:ext>
                  </a:extLst>
                </a:gridCol>
              </a:tblGrid>
              <a:tr h="427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5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Ville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5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Barèmes actuels du ministère de la culture (depuis 2015)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5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Nouveaux barèmes interministériels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5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applicables en 2019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607514"/>
                  </a:ext>
                </a:extLst>
              </a:tr>
              <a:tr h="2879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5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Paris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5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70 euros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5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110 euros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002154"/>
                  </a:ext>
                </a:extLst>
              </a:tr>
              <a:tr h="6892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5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Commune de la métropole du Grand </a:t>
                      </a:r>
                      <a:r>
                        <a:rPr lang="fr-FR" sz="115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Paris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5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70 euros (communes des départements d’IDF)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5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90 euros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329303"/>
                  </a:ext>
                </a:extLst>
              </a:tr>
              <a:tr h="5445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5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Grandes villes de plus de 200 000 habitants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5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70 euros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5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90 euros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486755"/>
                  </a:ext>
                </a:extLst>
              </a:tr>
              <a:tr h="3729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5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Autres villes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5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55 euros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5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70 euros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706452"/>
                  </a:ext>
                </a:extLst>
              </a:tr>
              <a:tr h="4594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5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Personnes en situation de mobilité réduite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5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Pas de distinction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5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120 euros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0143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21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23888" y="1485879"/>
            <a:ext cx="8124576" cy="5111771"/>
          </a:xfrm>
        </p:spPr>
        <p:txBody>
          <a:bodyPr>
            <a:normAutofit/>
          </a:bodyPr>
          <a:lstStyle/>
          <a:p>
            <a:pPr algn="just"/>
            <a:r>
              <a:rPr lang="fr-FR" sz="1600" u="sng" dirty="0" smtClean="0"/>
              <a:t>Nouvel arrêté ministériel du 5 mars 2019 :</a:t>
            </a:r>
            <a:endParaRPr lang="fr-FR" sz="1600" dirty="0" smtClean="0"/>
          </a:p>
          <a:p>
            <a:pPr lvl="1" algn="just">
              <a:lnSpc>
                <a:spcPct val="100000"/>
              </a:lnSpc>
            </a:pPr>
            <a:endParaRPr lang="fr-FR" sz="1600" dirty="0" smtClean="0"/>
          </a:p>
          <a:p>
            <a:pPr lvl="1" algn="just">
              <a:lnSpc>
                <a:spcPct val="100000"/>
              </a:lnSpc>
            </a:pPr>
            <a:r>
              <a:rPr lang="fr-FR" sz="1600" b="1" dirty="0" smtClean="0"/>
              <a:t>Barèmes pour l’Outre-mer </a:t>
            </a:r>
            <a:r>
              <a:rPr lang="fr-FR" sz="1600" dirty="0" smtClean="0"/>
              <a:t>:</a:t>
            </a:r>
          </a:p>
          <a:p>
            <a:pPr lvl="1" algn="just">
              <a:lnSpc>
                <a:spcPct val="100000"/>
              </a:lnSpc>
            </a:pPr>
            <a:endParaRPr lang="fr-FR" sz="1600" dirty="0"/>
          </a:p>
          <a:p>
            <a:pPr lvl="1" algn="just">
              <a:lnSpc>
                <a:spcPct val="100000"/>
              </a:lnSpc>
            </a:pPr>
            <a:endParaRPr lang="fr-FR" sz="1600" dirty="0"/>
          </a:p>
          <a:p>
            <a:pPr lvl="2" algn="just"/>
            <a:endParaRPr lang="fr-FR" sz="1400" dirty="0"/>
          </a:p>
          <a:p>
            <a:pPr lvl="1" algn="just"/>
            <a:endParaRPr lang="fr-FR" sz="1600" dirty="0" smtClean="0"/>
          </a:p>
          <a:p>
            <a:endParaRPr lang="fr-FR" sz="1600" dirty="0"/>
          </a:p>
          <a:p>
            <a:pPr lvl="1"/>
            <a:endParaRPr lang="fr-FR" sz="1600" dirty="0" smtClean="0"/>
          </a:p>
          <a:p>
            <a:pPr lvl="1"/>
            <a:endParaRPr lang="fr-FR" sz="1600" dirty="0"/>
          </a:p>
          <a:p>
            <a:pPr lvl="1"/>
            <a:endParaRPr lang="fr-FR" sz="1600" dirty="0" smtClean="0"/>
          </a:p>
          <a:p>
            <a:pPr lvl="1"/>
            <a:r>
              <a:rPr lang="fr-FR" sz="1600" dirty="0" smtClean="0"/>
              <a:t>Suppression de la « tournée » pour l’Outre-mer</a:t>
            </a:r>
          </a:p>
          <a:p>
            <a:pPr lvl="1"/>
            <a:endParaRPr lang="fr-FR" sz="1600" dirty="0"/>
          </a:p>
          <a:p>
            <a:pPr lvl="1" algn="just"/>
            <a:r>
              <a:rPr lang="fr-FR" sz="1600" dirty="0" smtClean="0"/>
              <a:t>Suppression de « l’indemnité journalière » : alignement sur les règles de la métropole, remboursement de l’hébergement et des repas de manière distincte</a:t>
            </a:r>
            <a:endParaRPr lang="fr-FR" sz="16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23237" cy="513589"/>
          </a:xfrm>
        </p:spPr>
        <p:txBody>
          <a:bodyPr>
            <a:noAutofit/>
          </a:bodyPr>
          <a:lstStyle/>
          <a:p>
            <a:r>
              <a:rPr lang="fr-FR" sz="2000" b="1" dirty="0" smtClean="0"/>
              <a:t>Modification des textes ministériels</a:t>
            </a:r>
            <a:endParaRPr lang="fr-FR" sz="2000" b="1" dirty="0"/>
          </a:p>
        </p:txBody>
      </p:sp>
      <p:sp>
        <p:nvSpPr>
          <p:cNvPr id="4" name="ZoneTexte 3"/>
          <p:cNvSpPr txBox="1"/>
          <p:nvPr/>
        </p:nvSpPr>
        <p:spPr bwMode="invGray">
          <a:xfrm>
            <a:off x="1861" y="1053879"/>
            <a:ext cx="432000" cy="43200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3298" y="163902"/>
            <a:ext cx="6021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 </a:t>
            </a:r>
            <a:r>
              <a:rPr lang="fr-FR" b="1" dirty="0" smtClean="0">
                <a:solidFill>
                  <a:prstClr val="white"/>
                </a:solidFill>
                <a:latin typeface="Arial"/>
              </a:rPr>
              <a:t>Réforme des frais de mission 2019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133436"/>
              </p:ext>
            </p:extLst>
          </p:nvPr>
        </p:nvGraphicFramePr>
        <p:xfrm>
          <a:off x="871269" y="2561797"/>
          <a:ext cx="6599206" cy="2286247"/>
        </p:xfrm>
        <a:graphic>
          <a:graphicData uri="http://schemas.openxmlformats.org/drawingml/2006/table">
            <a:tbl>
              <a:tblPr firstRow="1" firstCol="1" bandRow="1"/>
              <a:tblGrid>
                <a:gridCol w="2425695">
                  <a:extLst>
                    <a:ext uri="{9D8B030D-6E8A-4147-A177-3AD203B41FA5}">
                      <a16:colId xmlns:a16="http://schemas.microsoft.com/office/drawing/2014/main" val="3284160759"/>
                    </a:ext>
                  </a:extLst>
                </a:gridCol>
                <a:gridCol w="1740862">
                  <a:extLst>
                    <a:ext uri="{9D8B030D-6E8A-4147-A177-3AD203B41FA5}">
                      <a16:colId xmlns:a16="http://schemas.microsoft.com/office/drawing/2014/main" val="884707206"/>
                    </a:ext>
                  </a:extLst>
                </a:gridCol>
                <a:gridCol w="2432649">
                  <a:extLst>
                    <a:ext uri="{9D8B030D-6E8A-4147-A177-3AD203B41FA5}">
                      <a16:colId xmlns:a16="http://schemas.microsoft.com/office/drawing/2014/main" val="1101097624"/>
                    </a:ext>
                  </a:extLst>
                </a:gridCol>
              </a:tblGrid>
              <a:tr h="672809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5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 </a:t>
                      </a:r>
                      <a:r>
                        <a:rPr lang="fr-FR" sz="115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Collectivités d’outre-mer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5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Barèmes actuels du ministère de la culture (depuis 2015)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5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Nouveaux barèmes interministériels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5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applicables en 2019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50197"/>
                  </a:ext>
                </a:extLst>
              </a:tr>
              <a:tr h="892022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5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Martinique</a:t>
                      </a:r>
                      <a:r>
                        <a:rPr lang="fr-FR" sz="115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, la Guadeloupe, la Guyane, La Réunion, Mayotte et Saint-Pierre-et-Miquelon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5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90 euros pour la journée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5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91,50 euros (70 euros d’hébergement + 15,75 euros pour le midi + 15,75 euros pour le diner)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023730"/>
                  </a:ext>
                </a:extLst>
              </a:tr>
              <a:tr h="721416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5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Nouvelle-Calédonie, les îles Wallis et Futuna et la Polynésie française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5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120 euros pour la journée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5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132 euros (90 euros la nuitée + 21 euros le midi + 21 euros le soir)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297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323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23888" y="1485879"/>
            <a:ext cx="8124576" cy="5111771"/>
          </a:xfrm>
        </p:spPr>
        <p:txBody>
          <a:bodyPr>
            <a:normAutofit/>
          </a:bodyPr>
          <a:lstStyle/>
          <a:p>
            <a:pPr algn="just"/>
            <a:r>
              <a:rPr lang="fr-FR" sz="1600" u="sng" dirty="0" smtClean="0"/>
              <a:t>Nouvel arrêté ministériel du 5 mars 2019 :</a:t>
            </a:r>
            <a:endParaRPr lang="fr-FR" sz="1600" dirty="0" smtClean="0"/>
          </a:p>
          <a:p>
            <a:pPr lvl="1" algn="just">
              <a:lnSpc>
                <a:spcPct val="100000"/>
              </a:lnSpc>
              <a:spcBef>
                <a:spcPts val="1200"/>
              </a:spcBef>
            </a:pPr>
            <a:r>
              <a:rPr lang="fr-FR" sz="1600" dirty="0" smtClean="0"/>
              <a:t>Les nouveaux barèmes constituent un plafond de référence pour le choix des hébergement sur GLOBEO 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</a:pPr>
            <a:r>
              <a:rPr lang="fr-FR" sz="1600" u="sng" dirty="0" smtClean="0"/>
              <a:t>Recommandation</a:t>
            </a:r>
            <a:r>
              <a:rPr lang="fr-FR" sz="1600" dirty="0" smtClean="0"/>
              <a:t> : utiliser systématiquement la réservation des prestations de voyage auprès de </a:t>
            </a:r>
            <a:r>
              <a:rPr lang="fr-FR" sz="1600" dirty="0" err="1" smtClean="0"/>
              <a:t>Globeo</a:t>
            </a:r>
            <a:r>
              <a:rPr lang="fr-FR" sz="1600" dirty="0" smtClean="0"/>
              <a:t> pour que l’agent n’ait pas à faire l’avance.</a:t>
            </a:r>
          </a:p>
          <a:p>
            <a:pPr lvl="1" algn="just">
              <a:lnSpc>
                <a:spcPct val="100000"/>
              </a:lnSpc>
            </a:pPr>
            <a:r>
              <a:rPr lang="fr-FR" sz="1600" u="sng" dirty="0" err="1" smtClean="0"/>
              <a:t>Surclassement</a:t>
            </a:r>
            <a:r>
              <a:rPr lang="fr-FR" sz="1600" u="sng" dirty="0" smtClean="0"/>
              <a:t> </a:t>
            </a:r>
            <a:r>
              <a:rPr lang="fr-FR" sz="1600" u="sng" dirty="0" smtClean="0"/>
              <a:t>en avion </a:t>
            </a:r>
            <a:r>
              <a:rPr lang="fr-FR" sz="1600" dirty="0" smtClean="0"/>
              <a:t>:</a:t>
            </a:r>
          </a:p>
          <a:p>
            <a:pPr marL="285750" lvl="1" indent="0" algn="just">
              <a:lnSpc>
                <a:spcPct val="100000"/>
              </a:lnSpc>
              <a:buNone/>
            </a:pPr>
            <a:endParaRPr lang="fr-FR" sz="1600" dirty="0" smtClean="0"/>
          </a:p>
          <a:p>
            <a:pPr lvl="1" algn="just">
              <a:lnSpc>
                <a:spcPct val="100000"/>
              </a:lnSpc>
            </a:pPr>
            <a:endParaRPr lang="fr-FR" sz="1600" dirty="0"/>
          </a:p>
          <a:p>
            <a:pPr lvl="1" algn="just">
              <a:lnSpc>
                <a:spcPct val="100000"/>
              </a:lnSpc>
            </a:pPr>
            <a:endParaRPr lang="fr-FR" sz="1600" dirty="0"/>
          </a:p>
          <a:p>
            <a:pPr lvl="2" algn="just"/>
            <a:endParaRPr lang="fr-FR" sz="1400" dirty="0"/>
          </a:p>
          <a:p>
            <a:pPr marL="304800" indent="-285750" algn="just"/>
            <a:endParaRPr lang="fr-FR" sz="1600" u="sng" dirty="0" smtClean="0"/>
          </a:p>
          <a:p>
            <a:pPr marL="304800" indent="-285750" algn="just"/>
            <a:r>
              <a:rPr lang="fr-FR" sz="1600" u="sng" dirty="0"/>
              <a:t>A</a:t>
            </a:r>
            <a:r>
              <a:rPr lang="fr-FR" sz="1600" u="sng" dirty="0" smtClean="0"/>
              <a:t>rrêté </a:t>
            </a:r>
            <a:r>
              <a:rPr lang="fr-FR" sz="1600" u="sng" dirty="0"/>
              <a:t>ministériel </a:t>
            </a:r>
            <a:r>
              <a:rPr lang="fr-FR" sz="1600" u="sng" dirty="0" smtClean="0"/>
              <a:t>complémentaire du 6 </a:t>
            </a:r>
            <a:r>
              <a:rPr lang="fr-FR" sz="1600" u="sng" dirty="0"/>
              <a:t>mars 2019 </a:t>
            </a:r>
            <a:r>
              <a:rPr lang="fr-FR" sz="1600" u="sng" dirty="0" smtClean="0"/>
              <a:t>:</a:t>
            </a:r>
          </a:p>
          <a:p>
            <a:pPr marL="571500" lvl="1" indent="-285750" algn="just"/>
            <a:r>
              <a:rPr lang="fr-FR" sz="1600" dirty="0" smtClean="0"/>
              <a:t>Maintien des dérogations actuelles pour les chauffeurs et officiers de sécurité accompagnant le ministre dans ses déplacements</a:t>
            </a:r>
            <a:endParaRPr lang="fr-FR" sz="1600" dirty="0"/>
          </a:p>
          <a:p>
            <a:pPr marL="285750" lvl="1" indent="0" algn="just">
              <a:buNone/>
            </a:pPr>
            <a:endParaRPr lang="fr-FR" sz="1400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23237" cy="513589"/>
          </a:xfrm>
        </p:spPr>
        <p:txBody>
          <a:bodyPr>
            <a:noAutofit/>
          </a:bodyPr>
          <a:lstStyle/>
          <a:p>
            <a:r>
              <a:rPr lang="fr-FR" sz="2000" b="1" dirty="0" smtClean="0"/>
              <a:t>Modification des textes ministériels</a:t>
            </a:r>
            <a:endParaRPr lang="fr-FR" sz="2000" b="1" dirty="0"/>
          </a:p>
        </p:txBody>
      </p:sp>
      <p:sp>
        <p:nvSpPr>
          <p:cNvPr id="4" name="ZoneTexte 3"/>
          <p:cNvSpPr txBox="1"/>
          <p:nvPr/>
        </p:nvSpPr>
        <p:spPr bwMode="invGray">
          <a:xfrm>
            <a:off x="1861" y="1053879"/>
            <a:ext cx="432000" cy="43200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3298" y="163902"/>
            <a:ext cx="6021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 </a:t>
            </a:r>
            <a:r>
              <a:rPr lang="fr-FR" b="1" dirty="0" smtClean="0">
                <a:solidFill>
                  <a:prstClr val="white"/>
                </a:solidFill>
                <a:latin typeface="Arial"/>
              </a:rPr>
              <a:t>Réforme des frais de mission 2019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729434"/>
              </p:ext>
            </p:extLst>
          </p:nvPr>
        </p:nvGraphicFramePr>
        <p:xfrm>
          <a:off x="1011622" y="3461327"/>
          <a:ext cx="6849372" cy="1440264"/>
        </p:xfrm>
        <a:graphic>
          <a:graphicData uri="http://schemas.openxmlformats.org/drawingml/2006/table">
            <a:tbl>
              <a:tblPr firstRow="1" firstCol="1" bandRow="1"/>
              <a:tblGrid>
                <a:gridCol w="3424686">
                  <a:extLst>
                    <a:ext uri="{9D8B030D-6E8A-4147-A177-3AD203B41FA5}">
                      <a16:colId xmlns:a16="http://schemas.microsoft.com/office/drawing/2014/main" val="2030032035"/>
                    </a:ext>
                  </a:extLst>
                </a:gridCol>
                <a:gridCol w="3424686">
                  <a:extLst>
                    <a:ext uri="{9D8B030D-6E8A-4147-A177-3AD203B41FA5}">
                      <a16:colId xmlns:a16="http://schemas.microsoft.com/office/drawing/2014/main" val="3424253957"/>
                    </a:ext>
                  </a:extLst>
                </a:gridCol>
              </a:tblGrid>
              <a:tr h="38186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Règle actuelle (arrêté de 2015)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Nouvelle règle </a:t>
                      </a:r>
                      <a:r>
                        <a:rPr lang="fr-FR" sz="1200" b="1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de l’arrêté </a:t>
                      </a: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de </a:t>
                      </a:r>
                      <a:r>
                        <a:rPr lang="fr-FR" sz="1200" b="1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2019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926573"/>
                  </a:ext>
                </a:extLst>
              </a:tr>
              <a:tr h="1058399">
                <a:tc>
                  <a:txBody>
                    <a:bodyPr/>
                    <a:lstStyle/>
                    <a:p>
                      <a:pPr marL="21590" marR="114300" algn="just">
                        <a:spcAft>
                          <a:spcPts val="60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Article 9 : Autorisation d’un </a:t>
                      </a:r>
                      <a:r>
                        <a:rPr lang="fr-FR" sz="1200" dirty="0" err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surclassement</a:t>
                      </a: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 pour les vols de plus de 7h (contre 12h avant 2018) mais pour des missions de moins de 7 jours. 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 marR="199390" algn="just">
                        <a:spcAft>
                          <a:spcPts val="600"/>
                        </a:spcAft>
                      </a:pPr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Article </a:t>
                      </a: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2 : autoriser le </a:t>
                      </a:r>
                      <a:r>
                        <a:rPr lang="fr-FR" sz="1200" dirty="0" err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surclassement</a:t>
                      </a: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 pour les vols de plus de 7h mais pour des missions d’une durée de </a:t>
                      </a:r>
                      <a:r>
                        <a:rPr lang="fr-FR" sz="1200" u="sng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moins de 15 jours</a:t>
                      </a: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, et au-delà de 12h de vol, </a:t>
                      </a:r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pas de condition </a:t>
                      </a: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de durée de mission.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286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00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23888" y="1485879"/>
            <a:ext cx="8124576" cy="511177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fr-FR" sz="1600" b="1" u="sng" dirty="0" smtClean="0"/>
              <a:t>Dématérialisation des pièces justificatives </a:t>
            </a:r>
            <a:r>
              <a:rPr lang="fr-FR" sz="1600" dirty="0" smtClean="0"/>
              <a:t>:</a:t>
            </a:r>
          </a:p>
          <a:p>
            <a:pPr lvl="1" algn="just">
              <a:spcBef>
                <a:spcPts val="1200"/>
              </a:spcBef>
            </a:pPr>
            <a:r>
              <a:rPr lang="fr-FR" sz="1600" dirty="0" smtClean="0"/>
              <a:t>Les </a:t>
            </a:r>
            <a:r>
              <a:rPr lang="fr-FR" sz="1600" dirty="0"/>
              <a:t>agents pourront désormais transmettre leurs pièces justificatives en format dématérialisé à l’appui de leurs états de frais (les pièces scannées seront désormais acceptées).</a:t>
            </a:r>
          </a:p>
          <a:p>
            <a:pPr lvl="1" algn="just">
              <a:spcBef>
                <a:spcPts val="1200"/>
              </a:spcBef>
            </a:pPr>
            <a:r>
              <a:rPr lang="fr-FR" sz="1600" dirty="0" smtClean="0"/>
              <a:t>Pour </a:t>
            </a:r>
            <a:r>
              <a:rPr lang="fr-FR" sz="1600" dirty="0"/>
              <a:t>les états de frais de moins de 30 euros (hors </a:t>
            </a:r>
            <a:r>
              <a:rPr lang="fr-FR" sz="1600" dirty="0" smtClean="0"/>
              <a:t>hébergement et repas) </a:t>
            </a:r>
            <a:r>
              <a:rPr lang="fr-FR" sz="1600" dirty="0"/>
              <a:t>les agents n’auront plus à transmettre les justificatifs de paiement à l’ordonnateur pour obtenir le remboursement des frais exposés mais devront les conserver jusqu’à remboursement par l’administration. </a:t>
            </a:r>
            <a:endParaRPr lang="fr-FR" sz="1600" dirty="0" smtClean="0"/>
          </a:p>
          <a:p>
            <a:pPr lvl="1" algn="just">
              <a:spcBef>
                <a:spcPts val="1200"/>
              </a:spcBef>
            </a:pPr>
            <a:r>
              <a:rPr lang="fr-FR" sz="1600" dirty="0" smtClean="0"/>
              <a:t>Toutefois </a:t>
            </a:r>
            <a:r>
              <a:rPr lang="fr-FR" sz="1600" dirty="0"/>
              <a:t>l’ordonnateur dispose d’un droit d’évocation de ces pièces pour contrôle préalable avant validation de l’état de frais</a:t>
            </a:r>
            <a:r>
              <a:rPr lang="fr-FR" sz="1600" dirty="0" smtClean="0"/>
              <a:t>.</a:t>
            </a:r>
          </a:p>
          <a:p>
            <a:pPr lvl="1" algn="just">
              <a:spcBef>
                <a:spcPts val="1200"/>
              </a:spcBef>
            </a:pPr>
            <a:r>
              <a:rPr lang="fr-FR" sz="1600" dirty="0" smtClean="0"/>
              <a:t>Les justificatifs d’</a:t>
            </a:r>
            <a:r>
              <a:rPr lang="fr-FR" sz="1600" u="sng" dirty="0" smtClean="0"/>
              <a:t>hébergement</a:t>
            </a:r>
            <a:r>
              <a:rPr lang="fr-FR" sz="1600" dirty="0" smtClean="0"/>
              <a:t> sont à </a:t>
            </a:r>
            <a:r>
              <a:rPr lang="fr-FR" sz="1600" u="sng" dirty="0" smtClean="0"/>
              <a:t>transmettre de manière systématique</a:t>
            </a:r>
            <a:r>
              <a:rPr lang="fr-FR" sz="1600" dirty="0" smtClean="0"/>
              <a:t> pour pouvoir être remboursé.</a:t>
            </a:r>
            <a:endParaRPr lang="fr-FR" sz="1600" dirty="0"/>
          </a:p>
          <a:p>
            <a:pPr marL="285750" lvl="1" indent="0">
              <a:spcBef>
                <a:spcPts val="1200"/>
              </a:spcBef>
              <a:buNone/>
            </a:pPr>
            <a:endParaRPr lang="fr-FR" sz="16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23237" cy="513589"/>
          </a:xfrm>
        </p:spPr>
        <p:txBody>
          <a:bodyPr>
            <a:noAutofit/>
          </a:bodyPr>
          <a:lstStyle/>
          <a:p>
            <a:r>
              <a:rPr lang="fr-FR" sz="2000" b="1" dirty="0" smtClean="0"/>
              <a:t>Modification des textes ministériels</a:t>
            </a:r>
            <a:endParaRPr lang="fr-FR" sz="2000" b="1" dirty="0"/>
          </a:p>
        </p:txBody>
      </p:sp>
      <p:sp>
        <p:nvSpPr>
          <p:cNvPr id="4" name="ZoneTexte 3"/>
          <p:cNvSpPr txBox="1"/>
          <p:nvPr/>
        </p:nvSpPr>
        <p:spPr bwMode="invGray">
          <a:xfrm>
            <a:off x="1861" y="1053879"/>
            <a:ext cx="432000" cy="43200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3298" y="163902"/>
            <a:ext cx="6021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 Réforme des frais de mission 2019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0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1. Réforme des frais de mission 2019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r>
              <a:rPr lang="fr-FR" sz="2400" u="sng" dirty="0" smtClean="0"/>
              <a:t>2. Actualisation de la circulaire « voyages » de 2015</a:t>
            </a: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232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Thème Office">
  <a:themeElements>
    <a:clrScheme name="MCC">
      <a:dk1>
        <a:sysClr val="windowText" lastClr="000000"/>
      </a:dk1>
      <a:lt1>
        <a:sysClr val="window" lastClr="FFFFFF"/>
      </a:lt1>
      <a:dk2>
        <a:srgbClr val="777777"/>
      </a:dk2>
      <a:lt2>
        <a:srgbClr val="EEECE1"/>
      </a:lt2>
      <a:accent1>
        <a:srgbClr val="578ED1"/>
      </a:accent1>
      <a:accent2>
        <a:srgbClr val="007884"/>
      </a:accent2>
      <a:accent3>
        <a:srgbClr val="C43A2F"/>
      </a:accent3>
      <a:accent4>
        <a:srgbClr val="F05A50"/>
      </a:accent4>
      <a:accent5>
        <a:srgbClr val="E36C09"/>
      </a:accent5>
      <a:accent6>
        <a:srgbClr val="009DAE"/>
      </a:accent6>
      <a:hlink>
        <a:srgbClr val="A69034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que-MCC-2017-1.potx [Lecture seule]" id="{2DC0525E-A31E-43D8-BDA7-44D8C8F7F95A}" vid="{22428AC1-AE09-4949-8F41-4216178407DC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copil du 25 janvier 2018</Template>
  <TotalTime>4694</TotalTime>
  <Words>1383</Words>
  <Application>Microsoft Office PowerPoint</Application>
  <PresentationFormat>Affichage à l'écran (4:3)</PresentationFormat>
  <Paragraphs>269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7" baseType="lpstr">
      <vt:lpstr>SimSun</vt:lpstr>
      <vt:lpstr>Arial</vt:lpstr>
      <vt:lpstr>Arial Narrow</vt:lpstr>
      <vt:lpstr>Calibri</vt:lpstr>
      <vt:lpstr>Century Gothic</vt:lpstr>
      <vt:lpstr>Mangal</vt:lpstr>
      <vt:lpstr>2_Thème Office</vt:lpstr>
      <vt:lpstr>Réunion  « réforme des frais de mission »</vt:lpstr>
      <vt:lpstr>Sommaire</vt:lpstr>
      <vt:lpstr>Le cadre juridique</vt:lpstr>
      <vt:lpstr>Modification des textes en février 2019</vt:lpstr>
      <vt:lpstr>Modification des textes ministériels</vt:lpstr>
      <vt:lpstr>Modification des textes ministériels</vt:lpstr>
      <vt:lpstr>Modification des textes ministériels</vt:lpstr>
      <vt:lpstr>Modification des textes ministériels</vt:lpstr>
      <vt:lpstr>Sommaire</vt:lpstr>
      <vt:lpstr>Méthodologie proposée</vt:lpstr>
      <vt:lpstr>Bilan 2017-2018 : volumétrie de missions au MC</vt:lpstr>
      <vt:lpstr>Déplacements : statistiques</vt:lpstr>
      <vt:lpstr>Déplacements : règles actuelles</vt:lpstr>
      <vt:lpstr>Hébergement : statistiques</vt:lpstr>
      <vt:lpstr>Hébergement : règles</vt:lpstr>
      <vt:lpstr>Avances sur frais engagés par l’agent : statistiques</vt:lpstr>
      <vt:lpstr>Avances sur frais engagés par l’agent : règles</vt:lpstr>
      <vt:lpstr>Le « qui invite paie » : statistiques et règles</vt:lpstr>
      <vt:lpstr>Chorus-DT et dématérialisation</vt:lpstr>
      <vt:lpstr>Points divers / et suite….</vt:lpstr>
    </vt:vector>
  </TitlesOfParts>
  <Company>Ministère de la Culture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carole.robin</dc:creator>
  <cp:lastModifiedBy>carole.robin</cp:lastModifiedBy>
  <cp:revision>655</cp:revision>
  <cp:lastPrinted>2019-03-20T15:06:04Z</cp:lastPrinted>
  <dcterms:created xsi:type="dcterms:W3CDTF">2018-01-05T09:48:50Z</dcterms:created>
  <dcterms:modified xsi:type="dcterms:W3CDTF">2019-03-20T16:53:48Z</dcterms:modified>
</cp:coreProperties>
</file>