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3" r:id="rId3"/>
    <p:sldMasterId id="2147483686" r:id="rId4"/>
  </p:sldMasterIdLst>
  <p:notesMasterIdLst>
    <p:notesMasterId r:id="rId33"/>
  </p:notesMasterIdLst>
  <p:sldIdLst>
    <p:sldId id="256" r:id="rId5"/>
    <p:sldId id="288" r:id="rId6"/>
    <p:sldId id="289" r:id="rId7"/>
    <p:sldId id="268" r:id="rId8"/>
    <p:sldId id="270" r:id="rId9"/>
    <p:sldId id="257" r:id="rId10"/>
    <p:sldId id="273" r:id="rId11"/>
    <p:sldId id="272" r:id="rId12"/>
    <p:sldId id="260" r:id="rId13"/>
    <p:sldId id="279" r:id="rId14"/>
    <p:sldId id="261" r:id="rId15"/>
    <p:sldId id="258" r:id="rId16"/>
    <p:sldId id="269" r:id="rId17"/>
    <p:sldId id="277" r:id="rId18"/>
    <p:sldId id="281" r:id="rId19"/>
    <p:sldId id="282" r:id="rId20"/>
    <p:sldId id="284" r:id="rId21"/>
    <p:sldId id="283" r:id="rId22"/>
    <p:sldId id="259" r:id="rId23"/>
    <p:sldId id="263" r:id="rId24"/>
    <p:sldId id="287" r:id="rId25"/>
    <p:sldId id="264" r:id="rId26"/>
    <p:sldId id="266" r:id="rId27"/>
    <p:sldId id="274" r:id="rId28"/>
    <p:sldId id="267" r:id="rId29"/>
    <p:sldId id="286" r:id="rId30"/>
    <p:sldId id="276" r:id="rId31"/>
    <p:sldId id="280" r:id="rId32"/>
  </p:sldIdLst>
  <p:sldSz cx="12192000" cy="6858000"/>
  <p:notesSz cx="7053263" cy="10180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F00"/>
    <a:srgbClr val="4091C0"/>
    <a:srgbClr val="B80008"/>
    <a:srgbClr val="89B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3EA0133-E271-45AB-8D80-2FBDD68D1F05}">
  <a:tblStyle styleId="{C3EA0133-E271-45AB-8D80-2FBDD68D1F05}"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386"/>
    <p:restoredTop sz="43805" autoAdjust="0"/>
  </p:normalViewPr>
  <p:slideViewPr>
    <p:cSldViewPr snapToGrid="0" snapToObjects="1">
      <p:cViewPr>
        <p:scale>
          <a:sx n="52" d="100"/>
          <a:sy n="52" d="100"/>
        </p:scale>
        <p:origin x="-3444"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100" d="100"/>
          <a:sy n="100" d="100"/>
        </p:scale>
        <p:origin x="-3492" y="1230"/>
      </p:cViewPr>
      <p:guideLst>
        <p:guide orient="horz" pos="3206"/>
        <p:guide pos="22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56414" cy="510800"/>
          </a:xfrm>
          <a:prstGeom prst="rect">
            <a:avLst/>
          </a:prstGeom>
          <a:noFill/>
          <a:ln>
            <a:noFill/>
          </a:ln>
        </p:spPr>
        <p:txBody>
          <a:bodyPr wrap="square" lIns="93765" tIns="93765" rIns="93765" bIns="9376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8904"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7809"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406713"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7561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44522"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813426"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8233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51235"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95217" y="0"/>
            <a:ext cx="3056414" cy="510800"/>
          </a:xfrm>
          <a:prstGeom prst="rect">
            <a:avLst/>
          </a:prstGeom>
          <a:noFill/>
          <a:ln>
            <a:noFill/>
          </a:ln>
        </p:spPr>
        <p:txBody>
          <a:bodyPr wrap="square" lIns="93765" tIns="93765" rIns="93765" bIns="9376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8904"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7809"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406713"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7561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44522"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813426"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8233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51235"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5327" y="4899432"/>
            <a:ext cx="5642610" cy="4008627"/>
          </a:xfrm>
          <a:prstGeom prst="rect">
            <a:avLst/>
          </a:prstGeom>
          <a:noFill/>
          <a:ln>
            <a:noFill/>
          </a:ln>
        </p:spPr>
        <p:txBody>
          <a:bodyPr wrap="square" lIns="93765" tIns="93765" rIns="93765" bIns="9376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669840"/>
            <a:ext cx="3056414" cy="510799"/>
          </a:xfrm>
          <a:prstGeom prst="rect">
            <a:avLst/>
          </a:prstGeom>
          <a:noFill/>
          <a:ln>
            <a:noFill/>
          </a:ln>
        </p:spPr>
        <p:txBody>
          <a:bodyPr wrap="square" lIns="93765" tIns="93765" rIns="93765" bIns="9376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68904"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37809"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406713"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75617"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344522"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813426"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8233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751235"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smtClean="0">
                <a:solidFill>
                  <a:schemeClr val="dk1"/>
                </a:solidFill>
                <a:latin typeface="Calibri"/>
                <a:ea typeface="Calibri"/>
                <a:cs typeface="Calibri"/>
                <a:sym typeface="Calibri"/>
              </a:rPr>
              <a:pPr algn="r"/>
              <a:t>‹N°›</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87537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rticipez.reforme-retraite.gouv.fr/blog/publication-des-synthes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5327" y="4899432"/>
            <a:ext cx="5642610" cy="4008627"/>
          </a:xfrm>
          <a:prstGeom prst="rect">
            <a:avLst/>
          </a:prstGeom>
        </p:spPr>
        <p:txBody>
          <a:bodyPr wrap="square" lIns="93765" tIns="93765" rIns="93765" bIns="93765" anchor="t" anchorCtr="0">
            <a:noAutofit/>
          </a:bodyPr>
          <a:lstStyle/>
          <a:p>
            <a:pPr marL="0" indent="0"/>
            <a:r>
              <a:rPr lang="fr-FR" dirty="0" smtClean="0"/>
              <a:t>Principe « je cotise selon</a:t>
            </a:r>
            <a:r>
              <a:rPr lang="fr-FR" baseline="0" dirty="0" smtClean="0"/>
              <a:t> mes moyens, je reçois selon mes besoins »</a:t>
            </a:r>
          </a:p>
          <a:p>
            <a:pPr marL="0" indent="0"/>
            <a:endParaRPr lang="fr-FR" baseline="0" dirty="0" smtClean="0"/>
          </a:p>
          <a:p>
            <a:pPr marL="0" indent="0"/>
            <a:r>
              <a:rPr lang="fr-FR" dirty="0" err="1" smtClean="0"/>
              <a:t>Gvt</a:t>
            </a:r>
            <a:r>
              <a:rPr lang="fr-FR" baseline="0" dirty="0" smtClean="0"/>
              <a:t> dit pas une </a:t>
            </a:r>
            <a:r>
              <a:rPr lang="fr-FR" baseline="0" dirty="0" err="1" smtClean="0"/>
              <a:t>une</a:t>
            </a:r>
            <a:r>
              <a:rPr lang="fr-FR" baseline="0" dirty="0" smtClean="0"/>
              <a:t> réforme mais un nouveau système; pas besoin d’équilibrer les comptes mais de simplifier</a:t>
            </a:r>
          </a:p>
          <a:p>
            <a:pPr marL="0" indent="0"/>
            <a:endParaRPr lang="fr-FR" baseline="0" dirty="0" smtClean="0"/>
          </a:p>
          <a:p>
            <a:pPr marL="0" indent="0"/>
            <a:r>
              <a:rPr lang="fr-FR" baseline="0" dirty="0" smtClean="0"/>
              <a:t>Le plus de pédagogie possible : pas de projection, pas de choc : complique mobilisation</a:t>
            </a:r>
          </a:p>
          <a:p>
            <a:pPr marL="0" indent="0"/>
            <a:endParaRPr lang="fr-FR" baseline="0" dirty="0" smtClean="0"/>
          </a:p>
          <a:p>
            <a:pPr marL="0" indent="0"/>
            <a:r>
              <a:rPr lang="fr-FR" baseline="0" dirty="0" smtClean="0"/>
              <a:t>2003 et autres réf : calculateur</a:t>
            </a:r>
          </a:p>
          <a:p>
            <a:pPr marL="0" indent="0"/>
            <a:endParaRPr lang="fr-FR" baseline="0" dirty="0" smtClean="0"/>
          </a:p>
          <a:p>
            <a:pPr marL="0" indent="0"/>
            <a:r>
              <a:rPr lang="fr-FR" baseline="0" dirty="0" smtClean="0"/>
              <a:t>1993 : pas de mob </a:t>
            </a:r>
            <a:r>
              <a:rPr lang="fr-FR" baseline="0" dirty="0" err="1" smtClean="0"/>
              <a:t>ds</a:t>
            </a:r>
            <a:r>
              <a:rPr lang="fr-FR" baseline="0" dirty="0" smtClean="0"/>
              <a:t> le privé : réf très échelonnée + </a:t>
            </a:r>
            <a:r>
              <a:rPr lang="fr-FR" baseline="0" dirty="0" err="1" smtClean="0"/>
              <a:t>diff</a:t>
            </a:r>
            <a:r>
              <a:rPr lang="fr-FR" baseline="0" dirty="0" smtClean="0"/>
              <a:t> à mobiliser</a:t>
            </a:r>
          </a:p>
          <a:p>
            <a:pPr marL="0" indent="0"/>
            <a:r>
              <a:rPr lang="fr-FR" baseline="0" dirty="0" smtClean="0"/>
              <a:t>Volonté d’aligner système public –prié</a:t>
            </a:r>
          </a:p>
          <a:p>
            <a:pPr marL="0" indent="0"/>
            <a:endParaRPr lang="fr-FR" baseline="0" dirty="0" smtClean="0"/>
          </a:p>
          <a:p>
            <a:pPr marL="0" indent="0"/>
            <a:r>
              <a:rPr lang="fr-FR" baseline="0" dirty="0" smtClean="0"/>
              <a:t>Réforme systémique qui ne protège pas des réformes paramétriques : pour répondre aux directives européennes, au patronat, aux puissances financières</a:t>
            </a:r>
          </a:p>
          <a:p>
            <a:pPr marL="0" indent="0"/>
            <a:r>
              <a:rPr lang="fr-FR" baseline="0" dirty="0" smtClean="0"/>
              <a:t>Idées fausses (trop de retraités/actifs, esp de vie plus longue : financement impossible) nos enfants n’auront pas de retraite et sauvez le système</a:t>
            </a:r>
          </a:p>
          <a:p>
            <a:pPr marL="0" indent="0"/>
            <a:endParaRPr lang="fr-FR" baseline="0" dirty="0" smtClean="0"/>
          </a:p>
          <a:p>
            <a:pPr marL="0" indent="0"/>
            <a:r>
              <a:rPr lang="fr-FR" baseline="0" dirty="0" smtClean="0"/>
              <a:t>Choix de politique</a:t>
            </a:r>
          </a:p>
          <a:p>
            <a:pPr marL="0" indent="0"/>
            <a:r>
              <a:rPr lang="fr-FR" baseline="0" dirty="0" smtClean="0"/>
              <a:t>Choix de société</a:t>
            </a:r>
          </a:p>
          <a:p>
            <a:pPr marL="0" indent="0"/>
            <a:endParaRPr lang="fr-FR" baseline="0" dirty="0" smtClean="0"/>
          </a:p>
        </p:txBody>
      </p:sp>
      <p:sp>
        <p:nvSpPr>
          <p:cNvPr id="86" name="Shape 86"/>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r>
              <a:rPr lang="fr-FR" dirty="0" smtClean="0"/>
              <a:t>Cotisations définies  et qui ne bougeraient pas</a:t>
            </a:r>
          </a:p>
          <a:p>
            <a:pPr marL="0" indent="0">
              <a:buClr>
                <a:schemeClr val="dk1"/>
              </a:buClr>
              <a:buSzPts val="1200"/>
            </a:pPr>
            <a:r>
              <a:rPr lang="fr-FR" dirty="0" smtClean="0"/>
              <a:t>Or </a:t>
            </a:r>
            <a:r>
              <a:rPr lang="fr-FR" baseline="0" dirty="0" smtClean="0"/>
              <a:t> l’augmentation des cotisations retraites peuvent se révéler nécessaire pour favoriser l’équilibre financier</a:t>
            </a:r>
          </a:p>
          <a:p>
            <a:pPr marL="0" indent="0">
              <a:buClr>
                <a:schemeClr val="dk1"/>
              </a:buClr>
              <a:buSzPts val="1200"/>
            </a:pPr>
            <a:r>
              <a:rPr lang="fr-FR" baseline="0" dirty="0" smtClean="0"/>
              <a:t>Ce sont les ressources qui permettent de financer les retraites versées : si besoin en financement augmente, pension individuelle baisse</a:t>
            </a:r>
          </a:p>
          <a:p>
            <a:pPr marL="0" indent="0">
              <a:buClr>
                <a:schemeClr val="dk1"/>
              </a:buClr>
              <a:buSzPts val="1200"/>
            </a:pPr>
            <a:r>
              <a:rPr lang="fr-FR" baseline="0" dirty="0" smtClean="0"/>
              <a:t>Cotisation employeur s’ajoute à celle du salarié 40-60</a:t>
            </a:r>
          </a:p>
          <a:p>
            <a:pPr marL="0" indent="0">
              <a:buClr>
                <a:schemeClr val="dk1"/>
              </a:buClr>
              <a:buSzPts val="1200"/>
            </a:pPr>
            <a:r>
              <a:rPr lang="fr-FR" baseline="0" dirty="0" smtClean="0"/>
              <a:t>Cotisation à l’aveugle : on sait ce qu’on paye mais pas ce </a:t>
            </a:r>
            <a:r>
              <a:rPr lang="fr-FR" baseline="0" dirty="0" err="1" smtClean="0"/>
              <a:t>qu</a:t>
            </a:r>
            <a:r>
              <a:rPr lang="fr-FR" baseline="0" dirty="0" smtClean="0"/>
              <a:t> on percevra</a:t>
            </a:r>
          </a:p>
          <a:p>
            <a:pPr marL="0" indent="0">
              <a:buClr>
                <a:schemeClr val="dk1"/>
              </a:buClr>
              <a:buSzPts val="1200"/>
            </a:pPr>
            <a:r>
              <a:rPr lang="fr-FR" baseline="0" dirty="0" smtClean="0"/>
              <a:t>Voir </a:t>
            </a:r>
            <a:r>
              <a:rPr lang="fr-FR" baseline="0" dirty="0" err="1" smtClean="0"/>
              <a:t>evolution</a:t>
            </a:r>
            <a:r>
              <a:rPr lang="fr-FR" baseline="0" dirty="0" smtClean="0"/>
              <a:t> sur graphique présenté hier matin </a:t>
            </a:r>
          </a:p>
          <a:p>
            <a:pPr marL="0" indent="0">
              <a:buClr>
                <a:schemeClr val="dk1"/>
              </a:buClr>
              <a:buSzPts val="1200"/>
            </a:pPr>
            <a:r>
              <a:rPr lang="fr-FR" baseline="0" dirty="0" err="1" smtClean="0"/>
              <a:t>Fsu</a:t>
            </a:r>
            <a:r>
              <a:rPr lang="fr-FR" baseline="0" dirty="0" smtClean="0"/>
              <a:t> pas opposée à l’augmentation des cotisations si rémunérations augmentent également</a:t>
            </a:r>
          </a:p>
          <a:p>
            <a:pPr marL="0" indent="0">
              <a:buClr>
                <a:schemeClr val="dk1"/>
              </a:buClr>
              <a:buSzPts val="1200"/>
            </a:pPr>
            <a:endParaRPr lang="fr-FR" baseline="0" dirty="0" smtClean="0"/>
          </a:p>
          <a:p>
            <a:pPr marL="0" indent="0">
              <a:buClr>
                <a:schemeClr val="dk1"/>
              </a:buClr>
              <a:buSzPts val="1200"/>
            </a:pPr>
            <a:r>
              <a:rPr lang="fr-FR" baseline="0" dirty="0" smtClean="0"/>
              <a:t>Niveau de cotisations fixée à 28% (mais pas les travailleurs indépendants, ni les professions libérales (ont tjrs souhaité gardé un système propre)</a:t>
            </a:r>
          </a:p>
          <a:p>
            <a:pPr marL="0" indent="0">
              <a:buClr>
                <a:schemeClr val="dk1"/>
              </a:buClr>
              <a:buSzPts val="1200"/>
            </a:pPr>
            <a:endParaRPr lang="fr-FR" baseline="0" dirty="0" smtClean="0"/>
          </a:p>
          <a:p>
            <a:pPr marL="0" indent="0">
              <a:buClr>
                <a:schemeClr val="dk1"/>
              </a:buClr>
              <a:buSzPts val="1200"/>
            </a:pPr>
            <a:r>
              <a:rPr lang="fr-FR" baseline="0" dirty="0" smtClean="0"/>
              <a:t>Aujourd’hui on est en capacité d’évaluer le montant de la retraite</a:t>
            </a:r>
          </a:p>
          <a:p>
            <a:pPr marL="0" indent="0">
              <a:buClr>
                <a:schemeClr val="dk1"/>
              </a:buClr>
              <a:buSzPts val="1200"/>
            </a:pPr>
            <a:r>
              <a:rPr lang="fr-FR" baseline="0" dirty="0" smtClean="0"/>
              <a:t>On peut projeter sur 4 ou 5 ANS. Mais jamais à l’abri de modifications paramétriques</a:t>
            </a:r>
          </a:p>
          <a:p>
            <a:pPr marL="0" indent="0">
              <a:buClr>
                <a:schemeClr val="dk1"/>
              </a:buClr>
              <a:buSzPts val="1200"/>
            </a:pPr>
            <a:r>
              <a:rPr lang="fr-FR" baseline="0" dirty="0" smtClean="0"/>
              <a:t>CALCULATEUR (</a:t>
            </a:r>
            <a:r>
              <a:rPr lang="fr-FR" baseline="0" dirty="0" err="1" smtClean="0"/>
              <a:t>ensap</a:t>
            </a:r>
            <a:r>
              <a:rPr lang="fr-FR" baseline="0" dirty="0" smtClean="0"/>
              <a:t>) VOIR PLUS 10 ans , 15 ans règles globalement connues</a:t>
            </a:r>
          </a:p>
          <a:p>
            <a:pPr marL="0" indent="0">
              <a:buClr>
                <a:schemeClr val="dk1"/>
              </a:buClr>
              <a:buSzPts val="1200"/>
            </a:pPr>
            <a:r>
              <a:rPr lang="fr-FR" baseline="0" dirty="0" smtClean="0"/>
              <a:t>Impossibilité de connaitre valeur du point; aucun élément </a:t>
            </a:r>
          </a:p>
          <a:p>
            <a:pPr marL="0" indent="0">
              <a:buClr>
                <a:schemeClr val="dk1"/>
              </a:buClr>
              <a:buSzPts val="1200"/>
            </a:pPr>
            <a:r>
              <a:rPr lang="fr-FR" baseline="0" dirty="0" smtClean="0"/>
              <a:t>Annonce d’un taux à 28% ( réparti 11% salarié-17% employeur)</a:t>
            </a:r>
          </a:p>
          <a:p>
            <a:pPr marL="0" indent="0">
              <a:buClr>
                <a:schemeClr val="dk1"/>
              </a:buClr>
              <a:buSzPts val="1200"/>
            </a:pPr>
            <a:r>
              <a:rPr lang="fr-FR" baseline="0" dirty="0" smtClean="0"/>
              <a:t>Quelle transition???</a:t>
            </a:r>
          </a:p>
          <a:p>
            <a:pPr marL="0" indent="0">
              <a:buClr>
                <a:schemeClr val="dk1"/>
              </a:buClr>
              <a:buSzPts val="1200"/>
            </a:pPr>
            <a:r>
              <a:rPr lang="fr-FR" baseline="0" dirty="0" smtClean="0"/>
              <a:t>Discours Incohérent sur le taux de remplacement ? Du dernier w , du meilleur salaire ? </a:t>
            </a: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r>
              <a:rPr lang="fr-FR" dirty="0" err="1" smtClean="0"/>
              <a:t>Aujourd</a:t>
            </a:r>
            <a:r>
              <a:rPr lang="fr-FR" baseline="0" dirty="0" smtClean="0"/>
              <a:t> hui le calcul se fait en fonction du nombre d’années (</a:t>
            </a:r>
            <a:r>
              <a:rPr lang="fr-FR" baseline="0" dirty="0" err="1" smtClean="0"/>
              <a:t>decomptées</a:t>
            </a:r>
            <a:r>
              <a:rPr lang="fr-FR" baseline="0" dirty="0" smtClean="0"/>
              <a:t> en trimestres) travaillées et cotisées</a:t>
            </a:r>
          </a:p>
          <a:p>
            <a:pPr marL="0" indent="0">
              <a:buClr>
                <a:schemeClr val="dk1"/>
              </a:buClr>
              <a:buSzPts val="1200"/>
            </a:pPr>
            <a:r>
              <a:rPr lang="fr-FR" baseline="0" dirty="0" smtClean="0"/>
              <a:t>S’y ajoutent des trimestres assimilés car pas directement cotisés mais permettant de compenser les périodes de chômage ou d </a:t>
            </a:r>
            <a:r>
              <a:rPr lang="fr-FR" baseline="0" dirty="0" err="1" smtClean="0"/>
              <a:t>education</a:t>
            </a:r>
            <a:r>
              <a:rPr lang="fr-FR" baseline="0" dirty="0" smtClean="0"/>
              <a:t> des enfants pris en compté également dans le moment de la pension (régime général)</a:t>
            </a:r>
          </a:p>
          <a:p>
            <a:pPr marL="0" indent="0">
              <a:buClr>
                <a:schemeClr val="dk1"/>
              </a:buClr>
              <a:buSzPts val="1200"/>
            </a:pPr>
            <a:endParaRPr lang="fr-FR" baseline="0" dirty="0" smtClean="0"/>
          </a:p>
          <a:p>
            <a:pPr marL="0" indent="0">
              <a:buClr>
                <a:schemeClr val="dk1"/>
              </a:buClr>
              <a:buSzPts val="1200"/>
            </a:pPr>
            <a:r>
              <a:rPr lang="fr-FR" baseline="0" dirty="0" smtClean="0"/>
              <a:t>Notions de services et bonifications : concerne fonctionnaires seulement (différence avec régime général : temps partiel, enfants, hors de France..)</a:t>
            </a:r>
          </a:p>
          <a:p>
            <a:pPr marL="0" indent="0">
              <a:buClr>
                <a:schemeClr val="dk1"/>
              </a:buClr>
              <a:buSzPts val="1200"/>
            </a:pPr>
            <a:endParaRPr lang="fr-FR" baseline="0" dirty="0" smtClean="0"/>
          </a:p>
          <a:p>
            <a:pPr marL="0" indent="0">
              <a:buClr>
                <a:schemeClr val="dk1"/>
              </a:buClr>
              <a:buSzPts val="1200"/>
            </a:pPr>
            <a:r>
              <a:rPr lang="fr-FR" baseline="0" dirty="0" smtClean="0"/>
              <a:t>Finalement : notion d’annuités nécessaire si principe de « carrières longues » / DIAPORAMA sans contenu à ce sujet … quelle durée d assurance fixée</a:t>
            </a:r>
          </a:p>
          <a:p>
            <a:pPr marL="0" indent="0">
              <a:buClr>
                <a:schemeClr val="dk1"/>
              </a:buClr>
              <a:buSzPts val="1200"/>
            </a:pPr>
            <a:endParaRPr lang="fr-FR" baseline="0" dirty="0" smtClean="0"/>
          </a:p>
          <a:p>
            <a:pPr marL="0" indent="0">
              <a:buClr>
                <a:schemeClr val="dk1"/>
              </a:buClr>
              <a:buSzPts val="1200"/>
            </a:pPr>
            <a:r>
              <a:rPr lang="fr-FR" baseline="0" dirty="0" smtClean="0"/>
              <a:t>Ne plus prendre en compte les annuités c’est permettre à quelqu’un qui gagne 4 fois le smic pdt 10 ans d’avoir la </a:t>
            </a:r>
            <a:r>
              <a:rPr lang="fr-FR" baseline="0" dirty="0" err="1" smtClean="0"/>
              <a:t>meme</a:t>
            </a:r>
            <a:r>
              <a:rPr lang="fr-FR" baseline="0" dirty="0" smtClean="0"/>
              <a:t> retraite que quelqu’un qui </a:t>
            </a:r>
            <a:r>
              <a:rPr lang="fr-FR" baseline="0" dirty="0" err="1" smtClean="0"/>
              <a:t>percoit</a:t>
            </a:r>
            <a:r>
              <a:rPr lang="fr-FR" baseline="0" dirty="0" smtClean="0"/>
              <a:t> le SMIC pendant 40 ans : le montant des cotisations versées est le </a:t>
            </a:r>
            <a:r>
              <a:rPr lang="fr-FR" baseline="0" dirty="0" err="1" smtClean="0"/>
              <a:t>m^me</a:t>
            </a:r>
            <a:r>
              <a:rPr lang="fr-FR" baseline="0" dirty="0" smtClean="0"/>
              <a:t> donc le nombre de points achetés est la </a:t>
            </a:r>
            <a:r>
              <a:rPr lang="fr-FR" baseline="0" dirty="0" err="1" smtClean="0"/>
              <a:t>m^me</a:t>
            </a:r>
            <a:r>
              <a:rPr lang="fr-FR" baseline="0" dirty="0" smtClean="0"/>
              <a:t>  et le nombre de points liquidés également</a:t>
            </a:r>
          </a:p>
          <a:p>
            <a:pPr marL="0" indent="0">
              <a:buClr>
                <a:schemeClr val="dk1"/>
              </a:buClr>
              <a:buSzPts val="1200"/>
            </a:pPr>
            <a:r>
              <a:rPr lang="fr-FR" baseline="0" dirty="0" smtClean="0"/>
              <a:t>C’est toute la carrière qui serait prise en compte</a:t>
            </a:r>
          </a:p>
          <a:p>
            <a:pPr marL="0" indent="0">
              <a:buClr>
                <a:schemeClr val="dk1"/>
              </a:buClr>
              <a:buSzPts val="1200"/>
            </a:pPr>
            <a:endParaRPr lang="fr-FR" baseline="0" dirty="0" smtClean="0"/>
          </a:p>
          <a:p>
            <a:pPr marL="0" indent="0">
              <a:buClr>
                <a:schemeClr val="dk1"/>
              </a:buClr>
              <a:buSzPts val="1200"/>
            </a:pPr>
            <a:r>
              <a:rPr lang="fr-FR" baseline="0" dirty="0" smtClean="0"/>
              <a:t>C’est pour cette raison qu’il y aura bien un </a:t>
            </a:r>
            <a:r>
              <a:rPr lang="fr-FR" baseline="0" dirty="0" err="1" smtClean="0"/>
              <a:t>age</a:t>
            </a:r>
            <a:r>
              <a:rPr lang="fr-FR" baseline="0" dirty="0" smtClean="0"/>
              <a:t> mini : sinon liquidation à 40 ou 50 ans pour des w très élevées</a:t>
            </a: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r>
              <a:rPr lang="fr-FR" dirty="0" smtClean="0"/>
              <a:t>c’est l’ensemble des salaires, des primes des indemnités des heures supplémentaires qui seraient soumis à cotisation et créerait un certain nombre de points</a:t>
            </a:r>
          </a:p>
          <a:p>
            <a:pPr marL="0" indent="0">
              <a:buClr>
                <a:schemeClr val="dk1"/>
              </a:buClr>
              <a:buSzPts val="1200"/>
            </a:pPr>
            <a:endParaRPr lang="fr-FR" dirty="0" smtClean="0"/>
          </a:p>
          <a:p>
            <a:pPr marL="0" indent="0">
              <a:buClr>
                <a:schemeClr val="dk1"/>
              </a:buClr>
              <a:buSzPts val="1200"/>
            </a:pPr>
            <a:r>
              <a:rPr lang="fr-FR" dirty="0" smtClean="0"/>
              <a:t>Dans</a:t>
            </a:r>
            <a:r>
              <a:rPr lang="fr-FR" baseline="0" dirty="0" smtClean="0"/>
              <a:t> le régime général tous les revenus sont pris en compte par la </a:t>
            </a:r>
            <a:r>
              <a:rPr lang="fr-FR" baseline="0" dirty="0" err="1" smtClean="0"/>
              <a:t>cnav</a:t>
            </a:r>
            <a:r>
              <a:rPr lang="fr-FR" baseline="0" dirty="0" smtClean="0"/>
              <a:t> ou par les régimes complémentaires </a:t>
            </a:r>
            <a:r>
              <a:rPr lang="fr-FR" baseline="0" dirty="0" err="1" smtClean="0"/>
              <a:t>agirc</a:t>
            </a:r>
            <a:r>
              <a:rPr lang="fr-FR" baseline="0" dirty="0" smtClean="0"/>
              <a:t> </a:t>
            </a:r>
            <a:r>
              <a:rPr lang="fr-FR" baseline="0" dirty="0" err="1" smtClean="0"/>
              <a:t>arrco</a:t>
            </a:r>
            <a:endParaRPr lang="fr-FR" baseline="0" dirty="0" smtClean="0"/>
          </a:p>
          <a:p>
            <a:pPr marL="0" indent="0">
              <a:buClr>
                <a:schemeClr val="dk1"/>
              </a:buClr>
              <a:buSzPts val="1200"/>
            </a:pPr>
            <a:endParaRPr lang="fr-FR" baseline="0" dirty="0" smtClean="0"/>
          </a:p>
          <a:p>
            <a:pPr marL="0" indent="0">
              <a:buClr>
                <a:schemeClr val="dk1"/>
              </a:buClr>
              <a:buSzPts val="1200"/>
            </a:pPr>
            <a:r>
              <a:rPr lang="fr-FR" baseline="0" dirty="0" smtClean="0"/>
              <a:t>Dans la fonction publique suite à réforme de 2003 , le </a:t>
            </a:r>
            <a:r>
              <a:rPr lang="fr-FR" baseline="0" dirty="0" err="1" smtClean="0"/>
              <a:t>rafp</a:t>
            </a:r>
            <a:r>
              <a:rPr lang="fr-FR" baseline="0" dirty="0" smtClean="0"/>
              <a:t> a été créé (mis en œuvre au 1</a:t>
            </a:r>
            <a:r>
              <a:rPr lang="fr-FR" baseline="30000" dirty="0" smtClean="0"/>
              <a:t>er</a:t>
            </a:r>
            <a:r>
              <a:rPr lang="fr-FR" baseline="0" dirty="0" smtClean="0"/>
              <a:t> janvier 2005)exemple type de régime par capitalisation . </a:t>
            </a:r>
          </a:p>
          <a:p>
            <a:pPr marL="0" indent="0">
              <a:buClr>
                <a:schemeClr val="dk1"/>
              </a:buClr>
              <a:buSzPts val="1200"/>
            </a:pPr>
            <a:r>
              <a:rPr lang="fr-FR" baseline="0" dirty="0" smtClean="0"/>
              <a:t>Les cotisations versées par le salarié et l’employeur soit 10% sont transformés en points en fonction de la valeur d’achat du point qui augmente au fur et à mesure des années</a:t>
            </a:r>
          </a:p>
          <a:p>
            <a:pPr marL="0" indent="0">
              <a:buClr>
                <a:schemeClr val="dk1"/>
              </a:buClr>
              <a:buSzPts val="1200"/>
            </a:pPr>
            <a:r>
              <a:rPr lang="fr-FR" baseline="0" dirty="0" smtClean="0"/>
              <a:t>5% DE PRIMES chez les PE, 11% </a:t>
            </a:r>
            <a:r>
              <a:rPr lang="fr-FR" baseline="0" dirty="0" err="1" smtClean="0"/>
              <a:t>ds</a:t>
            </a:r>
            <a:r>
              <a:rPr lang="fr-FR" baseline="0" dirty="0" smtClean="0"/>
              <a:t> le second degré ,(en moyenne) 30, 40, 50% POUR LA HAUTE FP  (ex certains hauts fonctionnaires ne partent qu’avec 50% de leur  dernier salaire) certaines catégories ou corps peuvent avoir aussi niveau de primes</a:t>
            </a:r>
          </a:p>
          <a:p>
            <a:pPr marL="0" marR="0" indent="0" algn="l" defTabSz="914400" rtl="0" eaLnBrk="1" fontAlgn="auto" latinLnBrk="0" hangingPunct="1">
              <a:lnSpc>
                <a:spcPct val="100000"/>
              </a:lnSpc>
              <a:spcBef>
                <a:spcPts val="0"/>
              </a:spcBef>
              <a:spcAft>
                <a:spcPts val="0"/>
              </a:spcAft>
              <a:buClr>
                <a:schemeClr val="dk1"/>
              </a:buClr>
              <a:buSzPts val="1200"/>
              <a:buFontTx/>
              <a:buNone/>
              <a:tabLst/>
              <a:defRPr/>
            </a:pPr>
            <a:r>
              <a:rPr lang="fr-FR" baseline="0" dirty="0" smtClean="0"/>
              <a:t>mais plafonnement à 20% </a:t>
            </a:r>
            <a:endParaRPr lang="fr-FR" dirty="0" smtClean="0"/>
          </a:p>
          <a:p>
            <a:pPr marL="0" indent="0">
              <a:buClr>
                <a:schemeClr val="dk1"/>
              </a:buClr>
              <a:buSzPts val="1200"/>
            </a:pPr>
            <a:endParaRPr lang="fr-FR" baseline="0" dirty="0" smtClean="0"/>
          </a:p>
          <a:p>
            <a:pPr marL="0" indent="0">
              <a:buClr>
                <a:schemeClr val="dk1"/>
              </a:buClr>
              <a:buSzPts val="1200"/>
            </a:pPr>
            <a:r>
              <a:rPr lang="fr-FR" baseline="0" dirty="0" smtClean="0"/>
              <a:t>Au moment de la liquidation de la retraite additionnelle, ces points sont liquidés en fonction de la valeur de service qui elle progresse moins vite d’année en année pour permettre l’équilibre financier du régime.</a:t>
            </a:r>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r>
              <a:rPr lang="fr-FR" dirty="0" smtClean="0"/>
              <a:t>  ex </a:t>
            </a:r>
            <a:r>
              <a:rPr lang="fr-FR" dirty="0" err="1" smtClean="0"/>
              <a:t>rafp</a:t>
            </a:r>
            <a:r>
              <a:rPr lang="fr-FR" dirty="0" smtClean="0"/>
              <a:t> valeur1 euro</a:t>
            </a:r>
          </a:p>
          <a:p>
            <a:pPr marL="0" indent="0">
              <a:buClr>
                <a:schemeClr val="dk1"/>
              </a:buClr>
              <a:buSzPts val="1200"/>
            </a:pPr>
            <a:r>
              <a:rPr lang="fr-FR" dirty="0" smtClean="0"/>
              <a:t>Si espérance de vie de 25 ans , chaque point vaut</a:t>
            </a:r>
            <a:r>
              <a:rPr lang="fr-FR" baseline="0" dirty="0" smtClean="0"/>
              <a:t> 1/25 de 1 euros</a:t>
            </a:r>
          </a:p>
          <a:p>
            <a:pPr marL="0" indent="0">
              <a:buClr>
                <a:schemeClr val="dk1"/>
              </a:buClr>
              <a:buSzPts val="1200"/>
            </a:pPr>
            <a:endParaRPr lang="fr-FR" baseline="0" dirty="0" smtClean="0"/>
          </a:p>
          <a:p>
            <a:pPr marL="0" indent="0">
              <a:buClr>
                <a:schemeClr val="dk1"/>
              </a:buClr>
              <a:buSzPts val="1200"/>
            </a:pPr>
            <a:r>
              <a:rPr lang="fr-FR" baseline="0" dirty="0" smtClean="0"/>
              <a:t>Cotisations employeurs et salariés transformés en point</a:t>
            </a:r>
          </a:p>
          <a:p>
            <a:pPr marL="0" marR="0" lvl="0" indent="0" algn="l" defTabSz="914400" rtl="0" eaLnBrk="1" fontAlgn="base" latinLnBrk="0" hangingPunct="1">
              <a:lnSpc>
                <a:spcPct val="93000"/>
              </a:lnSpc>
              <a:spcBef>
                <a:spcPct val="0"/>
              </a:spcBef>
              <a:spcAft>
                <a:spcPts val="1288"/>
              </a:spcAft>
              <a:buClrTx/>
              <a:buSzPct val="45000"/>
              <a:buFont typeface="Wingdings" pitchFamily="2" charset="2"/>
              <a:buChar char=""/>
              <a:tabLst/>
              <a:defRPr/>
            </a:pP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Les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cotisations</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transformées</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en</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points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selon</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la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valeur</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d’achat</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du point). </a:t>
            </a:r>
          </a:p>
          <a:p>
            <a:pPr marL="0" marR="0" lvl="0" indent="0" algn="l" defTabSz="914400" rtl="0" eaLnBrk="1" fontAlgn="base" latinLnBrk="0" hangingPunct="1">
              <a:lnSpc>
                <a:spcPct val="93000"/>
              </a:lnSpc>
              <a:spcBef>
                <a:spcPct val="0"/>
              </a:spcBef>
              <a:spcAft>
                <a:spcPts val="1288"/>
              </a:spcAft>
              <a:buClrTx/>
              <a:buSzPct val="45000"/>
              <a:buFont typeface="Wingdings" pitchFamily="2" charset="2"/>
              <a:buChar char=""/>
              <a:tabLst/>
              <a:defRPr/>
            </a:pP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La pension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est</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déterminée</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par la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valeur</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de liquidation du point. Celle-ci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peut</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varier</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en</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fonction</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de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l’âge</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a:t>
            </a:r>
          </a:p>
          <a:p>
            <a:pPr marL="0" marR="0" lvl="0" indent="0" algn="l" defTabSz="914400" rtl="0" eaLnBrk="1" fontAlgn="base" latinLnBrk="0" hangingPunct="1">
              <a:lnSpc>
                <a:spcPct val="93000"/>
              </a:lnSpc>
              <a:spcBef>
                <a:spcPct val="0"/>
              </a:spcBef>
              <a:spcAft>
                <a:spcPts val="1288"/>
              </a:spcAft>
              <a:buClrTx/>
              <a:buSzPct val="45000"/>
              <a:buFont typeface="Wingdings" pitchFamily="2" charset="2"/>
              <a:buChar char=""/>
              <a:tabLst/>
              <a:defRPr/>
            </a:pP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Exemples</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en</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France : les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régimes</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complémentaires</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dont</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l’IRCANTEC</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 le  RAFP qui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est</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un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régime</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additionnel</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et non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complémentaire</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Selon</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le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cas</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répartition</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a:t>
            </a:r>
            <a:r>
              <a:rPr kumimoji="0" lang="en-GB" altLang="fr-FR" sz="1400" b="0" i="0" u="none" strike="noStrike" kern="1200" cap="none" spc="0" normalizeH="0" baseline="0" noProof="0" dirty="0" err="1" smtClean="0">
                <a:ln>
                  <a:noFill/>
                </a:ln>
                <a:solidFill>
                  <a:srgbClr val="000000"/>
                </a:solidFill>
                <a:effectLst/>
                <a:uLnTx/>
                <a:uFillTx/>
                <a:latin typeface="Avenir Heavy"/>
                <a:ea typeface="ＭＳ Ｐゴシック" pitchFamily="34" charset="-128"/>
                <a:cs typeface="+mn-cs"/>
              </a:rPr>
              <a:t>ou</a:t>
            </a:r>
            <a:r>
              <a:rPr kumimoji="0" lang="en-GB" altLang="fr-FR" sz="1400" b="0" i="0" u="none" strike="noStrike" kern="1200" cap="none" spc="0" normalizeH="0" baseline="0" noProof="0" dirty="0" smtClean="0">
                <a:ln>
                  <a:noFill/>
                </a:ln>
                <a:solidFill>
                  <a:srgbClr val="000000"/>
                </a:solidFill>
                <a:effectLst/>
                <a:uLnTx/>
                <a:uFillTx/>
                <a:latin typeface="Avenir Heavy"/>
                <a:ea typeface="ＭＳ Ｐゴシック" pitchFamily="34" charset="-128"/>
                <a:cs typeface="+mn-cs"/>
              </a:rPr>
              <a:t> capitalisation.</a:t>
            </a:r>
          </a:p>
          <a:p>
            <a:pPr marL="0" indent="0">
              <a:buClr>
                <a:schemeClr val="dk1"/>
              </a:buClr>
              <a:buSzPts val="1200"/>
            </a:pPr>
            <a:endParaRPr lang="fr-FR" baseline="0" dirty="0" smtClean="0">
              <a:latin typeface="Avenir Heavy"/>
            </a:endParaRPr>
          </a:p>
          <a:p>
            <a:pPr marL="0" indent="0">
              <a:buClr>
                <a:schemeClr val="dk1"/>
              </a:buClr>
              <a:buSzPts val="1200"/>
            </a:pPr>
            <a:endParaRPr lang="fr-FR" baseline="0" dirty="0" smtClean="0">
              <a:latin typeface="Avenir Heavy"/>
            </a:endParaRPr>
          </a:p>
          <a:p>
            <a:pPr marL="0" indent="0">
              <a:buClr>
                <a:schemeClr val="dk1"/>
              </a:buClr>
              <a:buSzPts val="1200"/>
            </a:pPr>
            <a:r>
              <a:rPr lang="fr-FR" baseline="0" dirty="0" smtClean="0">
                <a:latin typeface="Avenir Heavy"/>
              </a:rPr>
              <a:t>Valeur du point détermine le nombre de point obtenus (ex cet après midi)</a:t>
            </a:r>
          </a:p>
          <a:p>
            <a:pPr marL="0" indent="0">
              <a:buClr>
                <a:schemeClr val="dk1"/>
              </a:buClr>
              <a:buSzPts val="1200"/>
            </a:pPr>
            <a:r>
              <a:rPr lang="fr-FR" baseline="0" dirty="0" smtClean="0">
                <a:latin typeface="Avenir Heavy"/>
              </a:rPr>
              <a:t>Liquidation de la retraite : selon la valeur du point déterminée essentiellement par l’espérance de vie, celle varie</a:t>
            </a:r>
          </a:p>
          <a:p>
            <a:pPr marL="0" indent="0">
              <a:buClr>
                <a:schemeClr val="dk1"/>
              </a:buClr>
              <a:buSzPts val="1200"/>
            </a:pPr>
            <a:r>
              <a:rPr lang="fr-FR" baseline="0" dirty="0" smtClean="0">
                <a:latin typeface="Avenir Heavy"/>
              </a:rPr>
              <a:t>Si 1€, espérance de vie de 20 ans 0,05€</a:t>
            </a:r>
          </a:p>
          <a:p>
            <a:pPr marL="0" indent="0">
              <a:buClr>
                <a:schemeClr val="dk1"/>
              </a:buClr>
              <a:buSzPts val="1200"/>
            </a:pPr>
            <a:r>
              <a:rPr lang="fr-FR" baseline="0" dirty="0" smtClean="0">
                <a:latin typeface="Avenir Heavy"/>
              </a:rPr>
              <a:t>Si espérance de vie de 23 ans 0,043</a:t>
            </a:r>
            <a:endParaRPr dirty="0">
              <a:latin typeface="Avenir Heavy"/>
            </a:endParaRPr>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fld id="{00000000-1234-1234-1234-123412341234}" type="slidenum">
              <a:rPr lang="fr-FR">
                <a:solidFill>
                  <a:prstClr val="black"/>
                </a:solidFill>
                <a:latin typeface="Calibri"/>
                <a:ea typeface="Calibri"/>
                <a:cs typeface="Calibri"/>
                <a:sym typeface="Calibri"/>
              </a:rPr>
              <a:pPr/>
              <a:t>15</a:t>
            </a:fld>
            <a:endParaRPr>
              <a:solidFill>
                <a:prstClr val="black"/>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r>
              <a:rPr lang="fr-FR" dirty="0" smtClean="0"/>
              <a:t> </a:t>
            </a: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9"/>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800083" indent="-307724" eaLnBrk="0" hangingPunct="0">
              <a:spcBef>
                <a:spcPct val="30000"/>
              </a:spcBef>
              <a:defRPr sz="1300">
                <a:solidFill>
                  <a:schemeClr val="tx1"/>
                </a:solidFill>
                <a:latin typeface="Calibri" pitchFamily="34" charset="0"/>
                <a:ea typeface="ＭＳ Ｐゴシック" pitchFamily="34" charset="-128"/>
              </a:defRPr>
            </a:lvl2pPr>
            <a:lvl3pPr marL="1230897" indent="-246179" eaLnBrk="0" hangingPunct="0">
              <a:spcBef>
                <a:spcPct val="30000"/>
              </a:spcBef>
              <a:defRPr sz="1300">
                <a:solidFill>
                  <a:schemeClr val="tx1"/>
                </a:solidFill>
                <a:latin typeface="Calibri" pitchFamily="34" charset="0"/>
                <a:ea typeface="ＭＳ Ｐゴシック" pitchFamily="34" charset="-128"/>
              </a:defRPr>
            </a:lvl3pPr>
            <a:lvl4pPr marL="1723255" indent="-246179" eaLnBrk="0" hangingPunct="0">
              <a:spcBef>
                <a:spcPct val="30000"/>
              </a:spcBef>
              <a:defRPr sz="1300">
                <a:solidFill>
                  <a:schemeClr val="tx1"/>
                </a:solidFill>
                <a:latin typeface="Calibri" pitchFamily="34" charset="0"/>
                <a:ea typeface="ＭＳ Ｐゴシック" pitchFamily="34" charset="-128"/>
              </a:defRPr>
            </a:lvl4pPr>
            <a:lvl5pPr marL="2215614" indent="-246179" eaLnBrk="0" hangingPunct="0">
              <a:spcBef>
                <a:spcPct val="30000"/>
              </a:spcBef>
              <a:defRPr sz="1300">
                <a:solidFill>
                  <a:schemeClr val="tx1"/>
                </a:solidFill>
                <a:latin typeface="Calibri" pitchFamily="34" charset="0"/>
                <a:ea typeface="ＭＳ Ｐゴシック" pitchFamily="34" charset="-128"/>
              </a:defRPr>
            </a:lvl5pPr>
            <a:lvl6pPr marL="2707973" indent="-246179"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200331" indent="-246179"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92690" indent="-246179"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85049" indent="-246179"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buFont typeface="Times New Roman" pitchFamily="18" charset="0"/>
              <a:buNone/>
            </a:pPr>
            <a:fld id="{7EF1D1F4-71DB-4ACF-B8A6-3408728BCCDA}" type="slidenum">
              <a:rPr lang="fr-FR" altLang="fr-FR">
                <a:solidFill>
                  <a:prstClr val="black"/>
                </a:solidFill>
              </a:rPr>
              <a:pPr eaLnBrk="1" hangingPunct="1">
                <a:spcBef>
                  <a:spcPct val="0"/>
                </a:spcBef>
                <a:buFont typeface="Times New Roman" pitchFamily="18" charset="0"/>
                <a:buNone/>
              </a:pPr>
              <a:t>17</a:t>
            </a:fld>
            <a:endParaRPr lang="fr-FR" altLang="fr-FR">
              <a:solidFill>
                <a:prstClr val="black"/>
              </a:solidFill>
            </a:endParaRPr>
          </a:p>
        </p:txBody>
      </p:sp>
      <p:sp>
        <p:nvSpPr>
          <p:cNvPr id="23555" name="Rectangle 1"/>
          <p:cNvSpPr>
            <a:spLocks noGrp="1" noRot="1" noChangeAspect="1" noChangeArrowheads="1" noTextEdit="1"/>
          </p:cNvSpPr>
          <p:nvPr>
            <p:ph type="sldImg"/>
          </p:nvPr>
        </p:nvSpPr>
        <p:spPr bwMode="auto">
          <a:xfrm>
            <a:off x="131763" y="763588"/>
            <a:ext cx="6783387" cy="3816350"/>
          </a:xfrm>
          <a:solidFill>
            <a:srgbClr val="FFFFFF"/>
          </a:solidFill>
          <a:ln>
            <a:solidFill>
              <a:srgbClr val="000000"/>
            </a:solidFill>
            <a:miter lim="800000"/>
            <a:headEnd/>
            <a:tailEnd/>
          </a:ln>
        </p:spPr>
      </p:sp>
      <p:sp>
        <p:nvSpPr>
          <p:cNvPr id="23556" name="Rectangle 2"/>
          <p:cNvSpPr>
            <a:spLocks noGrp="1" noChangeArrowheads="1"/>
          </p:cNvSpPr>
          <p:nvPr>
            <p:ph type="body" idx="1"/>
          </p:nvPr>
        </p:nvSpPr>
        <p:spPr bwMode="auto">
          <a:xfrm>
            <a:off x="705326" y="4835803"/>
            <a:ext cx="5637713" cy="46749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tLang="fr-FR" dirty="0" smtClean="0">
                <a:latin typeface="Times New Roman" pitchFamily="18" charset="0"/>
                <a:ea typeface="ＭＳ Ｐゴシック" pitchFamily="34" charset="-128"/>
              </a:rPr>
              <a:t>Ex de la suède avec départ à 61 ans </a:t>
            </a:r>
          </a:p>
          <a:p>
            <a:pPr eaLnBrk="1" hangingPunct="1">
              <a:spcBef>
                <a:spcPct val="0"/>
              </a:spcBef>
            </a:pPr>
            <a:endParaRPr lang="fr-FR" altLang="fr-FR" dirty="0" smtClean="0">
              <a:latin typeface="Times New Roman" pitchFamily="18" charset="0"/>
              <a:ea typeface="ＭＳ Ｐゴシック" pitchFamily="34" charset="-128"/>
            </a:endParaRPr>
          </a:p>
          <a:p>
            <a:pPr eaLnBrk="1" hangingPunct="1">
              <a:spcBef>
                <a:spcPct val="0"/>
              </a:spcBef>
            </a:pPr>
            <a:r>
              <a:rPr lang="fr-FR" altLang="fr-FR" dirty="0" smtClean="0">
                <a:latin typeface="Times New Roman" pitchFamily="18" charset="0"/>
                <a:ea typeface="ＭＳ Ｐゴシック" pitchFamily="34" charset="-128"/>
              </a:rPr>
              <a:t>Taux de croissance du</a:t>
            </a:r>
            <a:r>
              <a:rPr lang="fr-FR" altLang="fr-FR" baseline="0" dirty="0" smtClean="0">
                <a:latin typeface="Times New Roman" pitchFamily="18" charset="0"/>
                <a:ea typeface="ＭＳ Ｐゴシック" pitchFamily="34" charset="-128"/>
              </a:rPr>
              <a:t> PIB ou évolution du salaire moyen (environ 1,6% par an mais retranché)</a:t>
            </a:r>
          </a:p>
          <a:p>
            <a:pPr eaLnBrk="1" hangingPunct="1">
              <a:spcBef>
                <a:spcPct val="0"/>
              </a:spcBef>
            </a:pPr>
            <a:r>
              <a:rPr lang="fr-FR" altLang="fr-FR" baseline="0" dirty="0" smtClean="0">
                <a:latin typeface="Times New Roman" pitchFamily="18" charset="0"/>
                <a:ea typeface="ＭＳ Ｐゴシック" pitchFamily="34" charset="-128"/>
              </a:rPr>
              <a:t>Possibilité d’indexer les pensions à la baisse si taux de croissance économique chute ex suède en 2008</a:t>
            </a:r>
          </a:p>
          <a:p>
            <a:pPr eaLnBrk="1" hangingPunct="1">
              <a:spcBef>
                <a:spcPct val="0"/>
              </a:spcBef>
            </a:pPr>
            <a:r>
              <a:rPr lang="fr-FR" altLang="fr-FR" baseline="0" dirty="0" smtClean="0">
                <a:latin typeface="Times New Roman" pitchFamily="18" charset="0"/>
                <a:ea typeface="ＭＳ Ｐゴシック" pitchFamily="34" charset="-128"/>
              </a:rPr>
              <a:t>Taux d’actualisation des pensions</a:t>
            </a:r>
          </a:p>
          <a:p>
            <a:pPr eaLnBrk="1" hangingPunct="1">
              <a:spcBef>
                <a:spcPct val="0"/>
              </a:spcBef>
            </a:pPr>
            <a:r>
              <a:rPr lang="fr-FR" altLang="fr-FR" baseline="0" dirty="0" smtClean="0">
                <a:latin typeface="Times New Roman" pitchFamily="18" charset="0"/>
                <a:ea typeface="ＭＳ Ｐゴシック" pitchFamily="34" charset="-128"/>
              </a:rPr>
              <a:t>Espérance de vie révisable : estimée à 60 ans</a:t>
            </a:r>
          </a:p>
          <a:p>
            <a:pPr eaLnBrk="1" hangingPunct="1">
              <a:spcBef>
                <a:spcPct val="0"/>
              </a:spcBef>
            </a:pPr>
            <a:r>
              <a:rPr lang="fr-FR" altLang="fr-FR" baseline="0" dirty="0" smtClean="0">
                <a:latin typeface="Times New Roman" pitchFamily="18" charset="0"/>
                <a:ea typeface="ＭＳ Ｐゴシック" pitchFamily="34" charset="-128"/>
              </a:rPr>
              <a:t>Montant de la pension dépend de l’espérance de vie</a:t>
            </a:r>
          </a:p>
          <a:p>
            <a:pPr eaLnBrk="1" hangingPunct="1">
              <a:spcBef>
                <a:spcPct val="0"/>
              </a:spcBef>
            </a:pPr>
            <a:r>
              <a:rPr lang="fr-FR" altLang="fr-FR" baseline="0" dirty="0" smtClean="0">
                <a:latin typeface="Times New Roman" pitchFamily="18" charset="0"/>
                <a:ea typeface="ＭＳ Ｐゴシック" pitchFamily="34" charset="-128"/>
              </a:rPr>
              <a:t>: il s’agit d’un arbitrage individuel</a:t>
            </a:r>
          </a:p>
          <a:p>
            <a:pPr eaLnBrk="1" hangingPunct="1">
              <a:spcBef>
                <a:spcPct val="0"/>
              </a:spcBef>
            </a:pPr>
            <a:r>
              <a:rPr lang="fr-FR" altLang="fr-FR" baseline="0" dirty="0" smtClean="0">
                <a:latin typeface="Times New Roman" pitchFamily="18" charset="0"/>
                <a:ea typeface="ＭＳ Ｐゴシック" pitchFamily="34" charset="-128"/>
              </a:rPr>
              <a:t>Existe déjà cet arbitrage mais moins fort</a:t>
            </a:r>
          </a:p>
          <a:p>
            <a:pPr eaLnBrk="1" hangingPunct="1">
              <a:spcBef>
                <a:spcPct val="0"/>
              </a:spcBef>
            </a:pPr>
            <a:r>
              <a:rPr lang="fr-FR" altLang="fr-FR" baseline="0" dirty="0" smtClean="0">
                <a:latin typeface="Times New Roman" pitchFamily="18" charset="0"/>
                <a:ea typeface="ＭＳ Ｐゴシック" pitchFamily="34" charset="-128"/>
              </a:rPr>
              <a:t>Existence d’un </a:t>
            </a:r>
            <a:r>
              <a:rPr lang="fr-FR" altLang="fr-FR" baseline="0" dirty="0" err="1" smtClean="0">
                <a:latin typeface="Times New Roman" pitchFamily="18" charset="0"/>
                <a:ea typeface="ＭＳ Ｐゴシック" pitchFamily="34" charset="-128"/>
              </a:rPr>
              <a:t>age</a:t>
            </a:r>
            <a:r>
              <a:rPr lang="fr-FR" altLang="fr-FR" baseline="0" dirty="0" smtClean="0">
                <a:latin typeface="Times New Roman" pitchFamily="18" charset="0"/>
                <a:ea typeface="ＭＳ Ｐゴシック" pitchFamily="34" charset="-128"/>
              </a:rPr>
              <a:t> limite</a:t>
            </a:r>
            <a:endParaRPr lang="fr-FR" altLang="fr-FR" dirty="0"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ＭＳ Ｐゴシック" pitchFamily="34" charset="-128"/>
              </a:defRPr>
            </a:lvl1pPr>
            <a:lvl2pPr marL="800083" indent="-307724" eaLnBrk="0" hangingPunct="0">
              <a:spcBef>
                <a:spcPct val="30000"/>
              </a:spcBef>
              <a:defRPr sz="1300">
                <a:solidFill>
                  <a:schemeClr val="tx1"/>
                </a:solidFill>
                <a:latin typeface="Calibri" pitchFamily="34" charset="0"/>
                <a:ea typeface="ＭＳ Ｐゴシック" pitchFamily="34" charset="-128"/>
              </a:defRPr>
            </a:lvl2pPr>
            <a:lvl3pPr marL="1230897" indent="-246179" eaLnBrk="0" hangingPunct="0">
              <a:spcBef>
                <a:spcPct val="30000"/>
              </a:spcBef>
              <a:defRPr sz="1300">
                <a:solidFill>
                  <a:schemeClr val="tx1"/>
                </a:solidFill>
                <a:latin typeface="Calibri" pitchFamily="34" charset="0"/>
                <a:ea typeface="ＭＳ Ｐゴシック" pitchFamily="34" charset="-128"/>
              </a:defRPr>
            </a:lvl3pPr>
            <a:lvl4pPr marL="1723255" indent="-246179" eaLnBrk="0" hangingPunct="0">
              <a:spcBef>
                <a:spcPct val="30000"/>
              </a:spcBef>
              <a:defRPr sz="1300">
                <a:solidFill>
                  <a:schemeClr val="tx1"/>
                </a:solidFill>
                <a:latin typeface="Calibri" pitchFamily="34" charset="0"/>
                <a:ea typeface="ＭＳ Ｐゴシック" pitchFamily="34" charset="-128"/>
              </a:defRPr>
            </a:lvl4pPr>
            <a:lvl5pPr marL="2215614" indent="-246179" eaLnBrk="0" hangingPunct="0">
              <a:spcBef>
                <a:spcPct val="30000"/>
              </a:spcBef>
              <a:defRPr sz="1300">
                <a:solidFill>
                  <a:schemeClr val="tx1"/>
                </a:solidFill>
                <a:latin typeface="Calibri" pitchFamily="34" charset="0"/>
                <a:ea typeface="ＭＳ Ｐゴシック" pitchFamily="34" charset="-128"/>
              </a:defRPr>
            </a:lvl5pPr>
            <a:lvl6pPr marL="2707973" indent="-246179" eaLnBrk="0" fontAlgn="base" hangingPunct="0">
              <a:spcBef>
                <a:spcPct val="30000"/>
              </a:spcBef>
              <a:spcAft>
                <a:spcPct val="0"/>
              </a:spcAft>
              <a:defRPr sz="1300">
                <a:solidFill>
                  <a:schemeClr val="tx1"/>
                </a:solidFill>
                <a:latin typeface="Calibri" pitchFamily="34" charset="0"/>
                <a:ea typeface="ＭＳ Ｐゴシック" pitchFamily="34" charset="-128"/>
              </a:defRPr>
            </a:lvl6pPr>
            <a:lvl7pPr marL="3200331" indent="-246179" eaLnBrk="0" fontAlgn="base" hangingPunct="0">
              <a:spcBef>
                <a:spcPct val="30000"/>
              </a:spcBef>
              <a:spcAft>
                <a:spcPct val="0"/>
              </a:spcAft>
              <a:defRPr sz="1300">
                <a:solidFill>
                  <a:schemeClr val="tx1"/>
                </a:solidFill>
                <a:latin typeface="Calibri" pitchFamily="34" charset="0"/>
                <a:ea typeface="ＭＳ Ｐゴシック" pitchFamily="34" charset="-128"/>
              </a:defRPr>
            </a:lvl7pPr>
            <a:lvl8pPr marL="3692690" indent="-246179" eaLnBrk="0" fontAlgn="base" hangingPunct="0">
              <a:spcBef>
                <a:spcPct val="30000"/>
              </a:spcBef>
              <a:spcAft>
                <a:spcPct val="0"/>
              </a:spcAft>
              <a:defRPr sz="1300">
                <a:solidFill>
                  <a:schemeClr val="tx1"/>
                </a:solidFill>
                <a:latin typeface="Calibri" pitchFamily="34" charset="0"/>
                <a:ea typeface="ＭＳ Ｐゴシック" pitchFamily="34" charset="-128"/>
              </a:defRPr>
            </a:lvl8pPr>
            <a:lvl9pPr marL="4185049" indent="-246179" eaLnBrk="0" fontAlgn="base" hangingPunct="0">
              <a:spcBef>
                <a:spcPct val="30000"/>
              </a:spcBef>
              <a:spcAft>
                <a:spcPct val="0"/>
              </a:spcAft>
              <a:defRPr sz="1300">
                <a:solidFill>
                  <a:schemeClr val="tx1"/>
                </a:solidFill>
                <a:latin typeface="Calibri" pitchFamily="34" charset="0"/>
                <a:ea typeface="ＭＳ Ｐゴシック" pitchFamily="34" charset="-128"/>
              </a:defRPr>
            </a:lvl9pPr>
          </a:lstStyle>
          <a:p>
            <a:pPr eaLnBrk="1" hangingPunct="1">
              <a:spcBef>
                <a:spcPct val="0"/>
              </a:spcBef>
            </a:pPr>
            <a:fld id="{FE05868A-8EA1-484E-9D2F-97BE151C57DE}" type="slidenum">
              <a:rPr lang="fr-FR" altLang="fr-FR">
                <a:solidFill>
                  <a:prstClr val="black"/>
                </a:solidFill>
              </a:rPr>
              <a:pPr eaLnBrk="1" hangingPunct="1">
                <a:spcBef>
                  <a:spcPct val="0"/>
                </a:spcBef>
              </a:pPr>
              <a:t>18</a:t>
            </a:fld>
            <a:endParaRPr lang="fr-FR" altLang="fr-FR">
              <a:solidFill>
                <a:prstClr val="black"/>
              </a:solidFill>
            </a:endParaRPr>
          </a:p>
        </p:txBody>
      </p:sp>
      <p:sp>
        <p:nvSpPr>
          <p:cNvPr id="21507" name="Text Box 1"/>
          <p:cNvSpPr txBox="1">
            <a:spLocks noChangeArrowheads="1"/>
          </p:cNvSpPr>
          <p:nvPr/>
        </p:nvSpPr>
        <p:spPr bwMode="auto">
          <a:xfrm>
            <a:off x="3995217" y="9671606"/>
            <a:ext cx="3054781" cy="50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921" tIns="50399" rIns="96921" bIns="50399"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1pPr>
            <a:lvl2pPr marL="742950" indent="-28575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2pPr>
            <a:lvl3pPr marL="11430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3pPr>
            <a:lvl4pPr marL="16002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4pPr>
            <a:lvl5pPr marL="20574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Font typeface="Calibri" pitchFamily="34" charset="0"/>
              <a:buNone/>
            </a:pPr>
            <a:fld id="{70BA4112-B19C-4A9E-BCCC-54A026D67701}" type="slidenum">
              <a:rPr lang="en-GB" altLang="fr-FR" kern="1200" smtClean="0">
                <a:solidFill>
                  <a:srgbClr val="000000"/>
                </a:solidFill>
                <a:cs typeface="+mn-cs"/>
              </a:rPr>
              <a:pPr algn="r" eaLnBrk="1" fontAlgn="base" hangingPunct="1">
                <a:spcBef>
                  <a:spcPct val="0"/>
                </a:spcBef>
                <a:spcAft>
                  <a:spcPct val="0"/>
                </a:spcAft>
                <a:buFont typeface="Calibri" pitchFamily="34" charset="0"/>
                <a:buNone/>
              </a:pPr>
              <a:t>18</a:t>
            </a:fld>
            <a:endParaRPr lang="en-GB" altLang="fr-FR" kern="1200" smtClean="0">
              <a:solidFill>
                <a:srgbClr val="000000"/>
              </a:solidFill>
              <a:cs typeface="+mn-cs"/>
            </a:endParaRPr>
          </a:p>
        </p:txBody>
      </p:sp>
      <p:sp>
        <p:nvSpPr>
          <p:cNvPr id="21508" name="Text Box 2"/>
          <p:cNvSpPr txBox="1">
            <a:spLocks noChangeArrowheads="1"/>
          </p:cNvSpPr>
          <p:nvPr/>
        </p:nvSpPr>
        <p:spPr bwMode="auto">
          <a:xfrm>
            <a:off x="3991952" y="9671606"/>
            <a:ext cx="3053149" cy="50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1pPr>
            <a:lvl2pPr marL="742950" indent="-28575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2pPr>
            <a:lvl3pPr marL="11430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3pPr>
            <a:lvl4pPr marL="16002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4pPr>
            <a:lvl5pPr marL="20574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9pPr>
          </a:lstStyle>
          <a:p>
            <a:pPr algn="r" eaLnBrk="1" fontAlgn="base" hangingPunct="1">
              <a:lnSpc>
                <a:spcPct val="95000"/>
              </a:lnSpc>
              <a:spcBef>
                <a:spcPct val="0"/>
              </a:spcBef>
              <a:spcAft>
                <a:spcPct val="0"/>
              </a:spcAft>
              <a:buSzPct val="45000"/>
              <a:buFont typeface="Wingdings" pitchFamily="2" charset="2"/>
              <a:buNone/>
            </a:pPr>
            <a:fld id="{54B91903-1EA1-4989-89BF-B8107E497E8A}" type="slidenum">
              <a:rPr lang="en-GB" altLang="fr-FR" kern="1200" smtClean="0">
                <a:solidFill>
                  <a:srgbClr val="000000"/>
                </a:solidFill>
                <a:cs typeface="+mn-cs"/>
              </a:rPr>
              <a:pPr algn="r" eaLnBrk="1" fontAlgn="base" hangingPunct="1">
                <a:lnSpc>
                  <a:spcPct val="95000"/>
                </a:lnSpc>
                <a:spcBef>
                  <a:spcPct val="0"/>
                </a:spcBef>
                <a:spcAft>
                  <a:spcPct val="0"/>
                </a:spcAft>
                <a:buSzPct val="45000"/>
                <a:buFont typeface="Wingdings" pitchFamily="2" charset="2"/>
                <a:buNone/>
              </a:pPr>
              <a:t>18</a:t>
            </a:fld>
            <a:endParaRPr lang="en-GB" altLang="fr-FR" kern="1200" smtClean="0">
              <a:solidFill>
                <a:srgbClr val="000000"/>
              </a:solidFill>
              <a:cs typeface="+mn-cs"/>
            </a:endParaRPr>
          </a:p>
        </p:txBody>
      </p:sp>
      <p:sp>
        <p:nvSpPr>
          <p:cNvPr id="21509" name="Text Box 3"/>
          <p:cNvSpPr txBox="1">
            <a:spLocks noChangeArrowheads="1"/>
          </p:cNvSpPr>
          <p:nvPr/>
        </p:nvSpPr>
        <p:spPr bwMode="auto">
          <a:xfrm>
            <a:off x="3991951" y="9673375"/>
            <a:ext cx="3054781" cy="50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1pPr>
            <a:lvl2pPr marL="742950" indent="-28575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2pPr>
            <a:lvl3pPr marL="11430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3pPr>
            <a:lvl4pPr marL="16002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4pPr>
            <a:lvl5pPr marL="2057400" indent="-228600"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itchFamily="34" charset="0"/>
                <a:ea typeface="ＭＳ Ｐゴシック" pitchFamily="34" charset="-128"/>
              </a:defRPr>
            </a:lvl9pPr>
          </a:lstStyle>
          <a:p>
            <a:pPr algn="r" eaLnBrk="1" fontAlgn="base" hangingPunct="1">
              <a:lnSpc>
                <a:spcPct val="95000"/>
              </a:lnSpc>
              <a:spcBef>
                <a:spcPct val="0"/>
              </a:spcBef>
              <a:spcAft>
                <a:spcPct val="0"/>
              </a:spcAft>
              <a:buSzPct val="45000"/>
              <a:buFont typeface="Wingdings" pitchFamily="2" charset="2"/>
              <a:buNone/>
            </a:pPr>
            <a:fld id="{E2148132-B98E-476F-8B82-61621B8B4DB6}" type="slidenum">
              <a:rPr lang="en-GB" altLang="fr-FR" kern="1200" smtClean="0">
                <a:solidFill>
                  <a:srgbClr val="000000"/>
                </a:solidFill>
                <a:cs typeface="+mn-cs"/>
              </a:rPr>
              <a:pPr algn="r" eaLnBrk="1" fontAlgn="base" hangingPunct="1">
                <a:lnSpc>
                  <a:spcPct val="95000"/>
                </a:lnSpc>
                <a:spcBef>
                  <a:spcPct val="0"/>
                </a:spcBef>
                <a:spcAft>
                  <a:spcPct val="0"/>
                </a:spcAft>
                <a:buSzPct val="45000"/>
                <a:buFont typeface="Wingdings" pitchFamily="2" charset="2"/>
                <a:buNone/>
              </a:pPr>
              <a:t>18</a:t>
            </a:fld>
            <a:endParaRPr lang="en-GB" altLang="fr-FR" kern="1200" smtClean="0">
              <a:solidFill>
                <a:srgbClr val="000000"/>
              </a:solidFill>
              <a:cs typeface="+mn-cs"/>
            </a:endParaRPr>
          </a:p>
        </p:txBody>
      </p:sp>
      <p:sp>
        <p:nvSpPr>
          <p:cNvPr id="21510" name="Text Box 4"/>
          <p:cNvSpPr txBox="1">
            <a:spLocks noChangeArrowheads="1"/>
          </p:cNvSpPr>
          <p:nvPr/>
        </p:nvSpPr>
        <p:spPr bwMode="auto">
          <a:xfrm>
            <a:off x="1031866" y="774153"/>
            <a:ext cx="4983000" cy="3814204"/>
          </a:xfrm>
          <a:prstGeom prst="rect">
            <a:avLst/>
          </a:prstGeom>
          <a:solidFill>
            <a:srgbClr val="FFFFFF"/>
          </a:solidFill>
          <a:ln w="9360">
            <a:solidFill>
              <a:srgbClr val="000000"/>
            </a:solidFill>
            <a:miter lim="800000"/>
            <a:headEnd/>
            <a:tailEnd/>
          </a:ln>
        </p:spPr>
        <p:txBody>
          <a:bodyPr wrap="none" lIns="98472" tIns="49236" rIns="98472" bIns="49236" anchor="ct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fontAlgn="base" hangingPunct="1">
              <a:spcBef>
                <a:spcPct val="0"/>
              </a:spcBef>
              <a:spcAft>
                <a:spcPct val="0"/>
              </a:spcAft>
            </a:pPr>
            <a:endParaRPr lang="fr-FR" altLang="fr-FR" sz="1900" kern="1200">
              <a:solidFill>
                <a:prstClr val="black"/>
              </a:solidFill>
              <a:cs typeface="+mn-cs"/>
            </a:endParaRPr>
          </a:p>
        </p:txBody>
      </p:sp>
      <p:sp>
        <p:nvSpPr>
          <p:cNvPr id="21511" name="Rectangle 5"/>
          <p:cNvSpPr>
            <a:spLocks noGrp="1" noChangeArrowheads="1"/>
          </p:cNvSpPr>
          <p:nvPr>
            <p:ph type="body"/>
          </p:nvPr>
        </p:nvSpPr>
        <p:spPr bwMode="auto">
          <a:xfrm>
            <a:off x="705327" y="4835803"/>
            <a:ext cx="5640978" cy="4583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endParaRPr lang="fr-FR" altLang="fr-FR" smtClean="0">
              <a:latin typeface="Times New Roman" pitchFamily="18"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171450" indent="-171450">
              <a:buClr>
                <a:schemeClr val="dk1"/>
              </a:buClr>
              <a:buSzPts val="1200"/>
              <a:buFontTx/>
              <a:buChar char="-"/>
            </a:pPr>
            <a:r>
              <a:rPr lang="fr-FR" dirty="0" smtClean="0"/>
              <a:t>Indexé sur les salaires puis sur les prix puis sur rien depuis 2013 quasiment </a:t>
            </a:r>
          </a:p>
          <a:p>
            <a:pPr marL="171450" indent="-171450">
              <a:buClr>
                <a:schemeClr val="dk1"/>
              </a:buClr>
              <a:buSzPts val="1200"/>
              <a:buFontTx/>
              <a:buChar char="-"/>
            </a:pPr>
            <a:endParaRPr lang="fr-FR" dirty="0" smtClean="0"/>
          </a:p>
          <a:p>
            <a:pPr marL="171450" indent="-171450">
              <a:buClr>
                <a:schemeClr val="dk1"/>
              </a:buClr>
              <a:buSzPts val="1200"/>
              <a:buFontTx/>
              <a:buChar char="-"/>
            </a:pPr>
            <a:r>
              <a:rPr lang="fr-FR" dirty="0" smtClean="0"/>
              <a:t>il y a même eu baisse de la pension nette pour plusieurs millions de retraités qui sont impactés par </a:t>
            </a:r>
            <a:r>
              <a:rPr lang="fr-FR" dirty="0" err="1" smtClean="0"/>
              <a:t>csg</a:t>
            </a:r>
            <a:r>
              <a:rPr lang="fr-FR" dirty="0" smtClean="0"/>
              <a:t> puis par augmentation récente de 1,7%</a:t>
            </a:r>
            <a:r>
              <a:rPr lang="fr-FR" baseline="0" dirty="0" smtClean="0"/>
              <a:t> </a:t>
            </a:r>
          </a:p>
          <a:p>
            <a:pPr marL="171450" indent="-171450">
              <a:buClr>
                <a:schemeClr val="dk1"/>
              </a:buClr>
              <a:buSzPts val="1200"/>
              <a:buFontTx/>
              <a:buChar char="-"/>
            </a:pPr>
            <a:endParaRPr lang="fr-FR" dirty="0" smtClean="0"/>
          </a:p>
          <a:p>
            <a:pPr marL="171450" indent="-171450">
              <a:buClr>
                <a:schemeClr val="dk1"/>
              </a:buClr>
              <a:buSzPts val="1200"/>
              <a:buFontTx/>
              <a:buChar char="-"/>
            </a:pPr>
            <a:r>
              <a:rPr lang="fr-FR" dirty="0" smtClean="0"/>
              <a:t>Alors que l’inflation est de 2,2%</a:t>
            </a:r>
            <a:r>
              <a:rPr lang="fr-FR" baseline="0" dirty="0" smtClean="0"/>
              <a:t> sur les 12 derniers mois, le gouvernement annoncé un dégel de 0,3% en 2019 et en 2020,(vient de se faire retoquer)</a:t>
            </a:r>
          </a:p>
          <a:p>
            <a:pPr marL="171450" indent="-171450">
              <a:buClr>
                <a:schemeClr val="dk1"/>
              </a:buClr>
              <a:buSzPts val="1200"/>
              <a:buFontTx/>
              <a:buChar char="-"/>
            </a:pPr>
            <a:endParaRPr lang="fr-FR" baseline="0" dirty="0" smtClean="0"/>
          </a:p>
          <a:p>
            <a:pPr marL="171450" indent="-171450">
              <a:buClr>
                <a:schemeClr val="dk1"/>
              </a:buClr>
              <a:buSzPts val="1200"/>
              <a:buFontTx/>
              <a:buChar char="-"/>
            </a:pPr>
            <a:r>
              <a:rPr lang="fr-FR" baseline="0" dirty="0" smtClean="0"/>
              <a:t>Une perte de pouvoir d’achat qui se creuse même si dans le même temps le minimum vieillesse et l’allocation handicapés ont été revalorisés</a:t>
            </a:r>
          </a:p>
          <a:p>
            <a:pPr marL="171450" indent="-171450">
              <a:buClr>
                <a:schemeClr val="dk1"/>
              </a:buClr>
              <a:buSzPts val="1200"/>
              <a:buFontTx/>
              <a:buChar char="-"/>
            </a:pPr>
            <a:r>
              <a:rPr lang="fr-FR" baseline="0" dirty="0" smtClean="0"/>
              <a:t>Pour l’instant pas de recul du montant moyen des pensions : prolongation de la carrière, recul de </a:t>
            </a:r>
            <a:r>
              <a:rPr lang="fr-FR" baseline="0" dirty="0" err="1" smtClean="0"/>
              <a:t>l’age</a:t>
            </a:r>
            <a:r>
              <a:rPr lang="fr-FR" baseline="0" dirty="0" smtClean="0"/>
              <a:t> de départ, progression des grilles indiciaires ex PROF INDICE TERMINAL 783 = 2748euros ; (2881 en 2021) 2309 au 11eme </a:t>
            </a:r>
            <a:r>
              <a:rPr lang="fr-FR" baseline="0" dirty="0" err="1" smtClean="0"/>
              <a:t>echelo</a:t>
            </a:r>
            <a:r>
              <a:rPr lang="fr-FR" baseline="0" dirty="0" smtClean="0"/>
              <a:t>,</a:t>
            </a:r>
          </a:p>
          <a:p>
            <a:pPr marL="171450" indent="-171450">
              <a:buClr>
                <a:schemeClr val="dk1"/>
              </a:buClr>
              <a:buSzPts val="1200"/>
              <a:buFontTx/>
              <a:buChar char="-"/>
            </a:pPr>
            <a:r>
              <a:rPr lang="fr-FR" baseline="0" dirty="0" smtClean="0"/>
              <a:t>En cas de carrière complète</a:t>
            </a:r>
          </a:p>
          <a:p>
            <a:pPr marL="171450" indent="-171450">
              <a:buClr>
                <a:schemeClr val="dk1"/>
              </a:buClr>
              <a:buSzPts val="1200"/>
              <a:buFontTx/>
              <a:buChar char="-"/>
            </a:pPr>
            <a:r>
              <a:rPr lang="fr-FR" baseline="0" dirty="0" smtClean="0"/>
              <a:t>Mais de moins en moins vrai génération 56</a:t>
            </a:r>
          </a:p>
          <a:p>
            <a:pPr marL="171450" indent="-171450">
              <a:buClr>
                <a:schemeClr val="dk1"/>
              </a:buClr>
              <a:buSzPts val="1200"/>
              <a:buFontTx/>
              <a:buChar char="-"/>
            </a:pPr>
            <a:endParaRPr lang="fr-FR" baseline="0" dirty="0" smtClean="0"/>
          </a:p>
          <a:p>
            <a:pPr marL="171450" indent="-171450">
              <a:buClr>
                <a:schemeClr val="dk1"/>
              </a:buClr>
              <a:buSzPts val="1200"/>
              <a:buFontTx/>
              <a:buChar char="-"/>
            </a:pPr>
            <a:r>
              <a:rPr lang="fr-FR" baseline="0" dirty="0" smtClean="0"/>
              <a:t>-différente selon les catégories socio professionnelles : il faut des exemples (voir doc de la DREES 2018)</a:t>
            </a:r>
          </a:p>
          <a:p>
            <a:pPr marL="171450" indent="-171450">
              <a:buClr>
                <a:schemeClr val="dk1"/>
              </a:buClr>
              <a:buSzPts val="1200"/>
              <a:buFontTx/>
              <a:buChar char="-"/>
            </a:pPr>
            <a:endParaRPr lang="fr-FR" baseline="0" dirty="0" smtClean="0"/>
          </a:p>
          <a:p>
            <a:pPr marL="171450" indent="-171450">
              <a:buClr>
                <a:schemeClr val="dk1"/>
              </a:buClr>
              <a:buSzPts val="1200"/>
              <a:buFontTx/>
              <a:buChar char="-"/>
            </a:pPr>
            <a:r>
              <a:rPr lang="fr-FR" baseline="0" dirty="0" smtClean="0"/>
              <a:t>- mise en opposition des catégories : une stratégie sur une apparente redistribution plus juste</a:t>
            </a:r>
          </a:p>
          <a:p>
            <a:pPr marL="171450" indent="-171450">
              <a:buClr>
                <a:schemeClr val="dk1"/>
              </a:buClr>
              <a:buSzPts val="1200"/>
              <a:buFontTx/>
              <a:buChar char="-"/>
            </a:pPr>
            <a:r>
              <a:rPr lang="fr-FR" baseline="0" dirty="0" smtClean="0"/>
              <a:t>Donner un peu plus à ceux qui ont moins</a:t>
            </a:r>
          </a:p>
          <a:p>
            <a:pPr marL="171450" indent="-171450">
              <a:buClr>
                <a:schemeClr val="dk1"/>
              </a:buClr>
              <a:buSzPts val="1200"/>
              <a:buFontTx/>
              <a:buChar char="-"/>
            </a:pPr>
            <a:r>
              <a:rPr lang="fr-FR" baseline="0" dirty="0" smtClean="0"/>
              <a:t>Donner beaucoup moins à ceux qui ont plus : économie sur le montant total des pensions</a:t>
            </a:r>
          </a:p>
          <a:p>
            <a:pPr marL="171450" indent="-171450">
              <a:buClr>
                <a:schemeClr val="dk1"/>
              </a:buClr>
              <a:buSzPts val="1200"/>
              <a:buFontTx/>
              <a:buChar char="-"/>
            </a:pPr>
            <a:r>
              <a:rPr lang="fr-FR" baseline="0" dirty="0" smtClean="0"/>
              <a:t>Tire vers le bas le niveau des pensions</a:t>
            </a: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r>
              <a:rPr lang="fr-FR" sz="1200" b="0" i="0" u="none" strike="noStrike" baseline="0" dirty="0" smtClean="0">
                <a:latin typeface="Calibri"/>
              </a:rPr>
              <a:t>Le système de retraite intègre des dispositifs non contributifs dont l’objectif est de corriger les effets des aléas affectant les carrières et à assurer une solidarité en actifs. Il s’agit : </a:t>
            </a:r>
          </a:p>
          <a:p>
            <a:r>
              <a:rPr lang="fr-FR" sz="1200" b="0" i="0" u="none" strike="noStrike" baseline="0" dirty="0" smtClean="0">
                <a:latin typeface="Arial"/>
              </a:rPr>
              <a:t>–</a:t>
            </a:r>
            <a:r>
              <a:rPr lang="fr-FR" sz="1200" b="0" i="0" u="none" strike="noStrike" baseline="0" dirty="0" smtClean="0">
                <a:latin typeface="Calibri"/>
              </a:rPr>
              <a:t>des minima de pension </a:t>
            </a:r>
          </a:p>
          <a:p>
            <a:r>
              <a:rPr lang="fr-FR" sz="1200" b="0" i="0" u="none" strike="noStrike" baseline="0" dirty="0" smtClean="0">
                <a:latin typeface="Arial"/>
              </a:rPr>
              <a:t>–</a:t>
            </a:r>
            <a:r>
              <a:rPr lang="fr-FR" sz="1200" b="0" i="0" u="none" strike="noStrike" baseline="0" dirty="0" smtClean="0">
                <a:latin typeface="Calibri"/>
              </a:rPr>
              <a:t>des périodes assimilées (chômage, maladie, maternité, invalidité, service militaire, etc.) </a:t>
            </a:r>
          </a:p>
          <a:p>
            <a:r>
              <a:rPr lang="fr-FR" sz="1200" b="0" i="0" u="none" strike="noStrike" baseline="0" dirty="0" smtClean="0">
                <a:latin typeface="Arial"/>
              </a:rPr>
              <a:t>–</a:t>
            </a:r>
            <a:r>
              <a:rPr lang="fr-FR" sz="1200" b="0" i="0" u="none" strike="noStrike" baseline="0" dirty="0" smtClean="0">
                <a:latin typeface="Calibri"/>
              </a:rPr>
              <a:t>des droits familiaux (bloc 3 de la concertation) </a:t>
            </a:r>
          </a:p>
          <a:p>
            <a:r>
              <a:rPr lang="fr-FR" sz="1200" b="0" i="0" u="none" strike="noStrike" baseline="0" dirty="0" smtClean="0">
                <a:latin typeface="Arial"/>
              </a:rPr>
              <a:t>–</a:t>
            </a:r>
            <a:r>
              <a:rPr lang="fr-FR" sz="1200" b="0" i="0" u="none" strike="noStrike" baseline="0" dirty="0" smtClean="0">
                <a:latin typeface="Calibri"/>
              </a:rPr>
              <a:t>des départs anticipés (bloc 5 de la concertation) </a:t>
            </a:r>
          </a:p>
          <a:p>
            <a:r>
              <a:rPr lang="fr-FR" sz="1200" b="0" i="0" u="none" strike="noStrike" baseline="0" dirty="0" smtClean="0">
                <a:latin typeface="Arial"/>
              </a:rPr>
              <a:t>•</a:t>
            </a:r>
            <a:r>
              <a:rPr lang="fr-FR" sz="1200" b="0" i="0" u="none" strike="noStrike" baseline="0" dirty="0" smtClean="0">
                <a:latin typeface="Calibri"/>
              </a:rPr>
              <a:t>Ces droits non contributifs représentent de l’ordre de 20% des prestations de droit direct (sur un ensemble de 12,2 points de PIB). A ce panorama s’ajoute les pensions de réversion (1,7 point de PIB), </a:t>
            </a:r>
          </a:p>
          <a:p>
            <a:r>
              <a:rPr lang="fr-FR" sz="1000" b="0" i="1" u="none" strike="noStrike" baseline="0" dirty="0" smtClean="0">
                <a:latin typeface="Calibri"/>
              </a:rPr>
              <a:t>Drees, dossier solidarité et sante n°72, droits familiaux et dispositifs de solidarité du système de retraite </a:t>
            </a:r>
          </a:p>
          <a:p>
            <a:r>
              <a:rPr lang="fr-FR" dirty="0" smtClean="0"/>
              <a:t>Probablement ca ne disparaitrait</a:t>
            </a:r>
            <a:r>
              <a:rPr lang="fr-FR" baseline="0" dirty="0" smtClean="0"/>
              <a:t> pas : aucune information</a:t>
            </a:r>
          </a:p>
          <a:p>
            <a:endParaRPr lang="fr-FR" baseline="0" dirty="0" smtClean="0"/>
          </a:p>
          <a:p>
            <a:pPr marL="0" indent="0">
              <a:buClr>
                <a:schemeClr val="dk1"/>
              </a:buClr>
              <a:buSzPts val="1200"/>
            </a:pPr>
            <a:r>
              <a:rPr lang="fr-FR" baseline="0" dirty="0" err="1" smtClean="0"/>
              <a:t>Chomage</a:t>
            </a:r>
            <a:r>
              <a:rPr lang="fr-FR" baseline="0" dirty="0" smtClean="0"/>
              <a:t> déjà pris en compte par pole emploi</a:t>
            </a:r>
          </a:p>
          <a:p>
            <a:pPr marL="0" indent="0">
              <a:buClr>
                <a:schemeClr val="dk1"/>
              </a:buClr>
              <a:buSzPts val="1200"/>
            </a:pPr>
            <a:r>
              <a:rPr lang="fr-FR" baseline="0" dirty="0" smtClean="0"/>
              <a:t>Maladie aussi selon employeurs par sécurité sociale</a:t>
            </a:r>
          </a:p>
          <a:p>
            <a:pPr marL="0" indent="0">
              <a:buClr>
                <a:schemeClr val="dk1"/>
              </a:buClr>
              <a:buSzPts val="1200"/>
            </a:pPr>
            <a:r>
              <a:rPr lang="fr-FR" baseline="0" dirty="0" smtClean="0"/>
              <a:t>Dans la fonction publique congé maladie, longue maladie , longue durée reconnu comme période cotisée validée (même rémunération mêmes prélèvements sociaux)</a:t>
            </a:r>
          </a:p>
          <a:p>
            <a:pPr marL="0" indent="0">
              <a:buClr>
                <a:schemeClr val="dk1"/>
              </a:buClr>
              <a:buSzPts val="1200"/>
            </a:pPr>
            <a:endParaRPr lang="fr-FR" baseline="0" dirty="0" smtClean="0"/>
          </a:p>
          <a:p>
            <a:pPr marL="0" indent="0">
              <a:buClr>
                <a:schemeClr val="dk1"/>
              </a:buClr>
              <a:buSzPts val="1200"/>
            </a:pPr>
            <a:r>
              <a:rPr lang="fr-FR" baseline="0" dirty="0" smtClean="0"/>
              <a:t>Handicap (</a:t>
            </a:r>
            <a:r>
              <a:rPr lang="fr-FR" baseline="0" dirty="0" err="1" smtClean="0"/>
              <a:t>rqth</a:t>
            </a:r>
            <a:r>
              <a:rPr lang="fr-FR" baseline="0" dirty="0" smtClean="0"/>
              <a:t> avant 2014; taux à 50% depuis et non plus80%) mais conditions très strictes et peu de fonctionnaires en bénéficient</a:t>
            </a:r>
          </a:p>
          <a:p>
            <a:pPr marL="0" indent="0">
              <a:buClr>
                <a:schemeClr val="dk1"/>
              </a:buClr>
              <a:buSzPts val="1200"/>
            </a:pPr>
            <a:r>
              <a:rPr lang="fr-FR" baseline="0" dirty="0" smtClean="0"/>
              <a:t> </a:t>
            </a:r>
          </a:p>
          <a:p>
            <a:pPr marL="0" indent="0">
              <a:buClr>
                <a:schemeClr val="dk1"/>
              </a:buClr>
              <a:buSzPts val="1200"/>
            </a:pPr>
            <a:r>
              <a:rPr lang="fr-FR" baseline="0" dirty="0" smtClean="0"/>
              <a:t>Pension d’invalidité aujourd’hui dès que incapacité reconnue </a:t>
            </a:r>
            <a:r>
              <a:rPr lang="fr-FR" baseline="0" dirty="0" err="1" smtClean="0"/>
              <a:t>et-ou</a:t>
            </a:r>
            <a:r>
              <a:rPr lang="fr-FR" baseline="0" dirty="0" smtClean="0"/>
              <a:t> congés LM et LD épuisés; possibilité de cumuler avec un autre emploi</a:t>
            </a:r>
          </a:p>
          <a:p>
            <a:pPr marL="0" indent="0">
              <a:buClr>
                <a:schemeClr val="dk1"/>
              </a:buClr>
              <a:buSzPts val="1200"/>
            </a:pPr>
            <a:r>
              <a:rPr lang="fr-FR" baseline="0" dirty="0" smtClean="0"/>
              <a:t>Risque de transférer le système du privé sur le public : invalidité puis retraite (régimes distincts contrairement au public)</a:t>
            </a:r>
          </a:p>
          <a:p>
            <a:pPr marL="0" indent="0">
              <a:buClr>
                <a:schemeClr val="dk1"/>
              </a:buClr>
              <a:buSzPts val="1200"/>
            </a:pPr>
            <a:r>
              <a:rPr lang="fr-FR" baseline="0" dirty="0" err="1" smtClean="0"/>
              <a:t>Aujourd</a:t>
            </a:r>
            <a:r>
              <a:rPr lang="fr-FR" baseline="0" dirty="0" smtClean="0"/>
              <a:t> hui taux plein (pas de décote ) si départ anticipé pour invalidité majoration possible pas de pension inférieure à 50% (sous certaines conditions)</a:t>
            </a:r>
          </a:p>
          <a:p>
            <a:pPr marL="0" indent="0">
              <a:buClr>
                <a:schemeClr val="dk1"/>
              </a:buClr>
              <a:buSzPts val="1200"/>
            </a:pPr>
            <a:r>
              <a:rPr lang="fr-FR" baseline="0" dirty="0" smtClean="0"/>
              <a:t>quelle garantie pour demain qui ne soit pas le min contributif ? Risque </a:t>
            </a:r>
          </a:p>
          <a:p>
            <a:pPr marL="0" indent="0">
              <a:buClr>
                <a:schemeClr val="dk1"/>
              </a:buClr>
              <a:buSzPts val="1200"/>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93700"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171450" indent="-171450">
              <a:buClr>
                <a:schemeClr val="dk1"/>
              </a:buClr>
              <a:buSzPts val="1200"/>
              <a:buFontTx/>
              <a:buChar char="-"/>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14852" y="4708526"/>
            <a:ext cx="5642610" cy="4911724"/>
          </a:xfrm>
          <a:prstGeom prst="rect">
            <a:avLst/>
          </a:prstGeom>
        </p:spPr>
        <p:txBody>
          <a:bodyPr wrap="square" lIns="93765" tIns="93765" rIns="93765" bIns="93765" anchor="t" anchorCtr="0">
            <a:noAutofit/>
          </a:bodyPr>
          <a:lstStyle/>
          <a:p>
            <a:pPr marL="0" indent="0"/>
            <a:r>
              <a:rPr lang="fr-FR" dirty="0" smtClean="0"/>
              <a:t>Différents discours : attachement au système de retraite par répartition , Macron</a:t>
            </a:r>
            <a:r>
              <a:rPr lang="fr-FR" baseline="0" dirty="0" smtClean="0"/>
              <a:t> </a:t>
            </a:r>
            <a:r>
              <a:rPr lang="fr-FR" dirty="0" smtClean="0"/>
              <a:t>croit en « la solidarité intergénérationnelle » : nous aussi à la FSU mais le</a:t>
            </a:r>
            <a:r>
              <a:rPr lang="fr-FR" baseline="0" dirty="0" smtClean="0"/>
              <a:t> concept n’est pas le même « qui fait la cohésion du pays » </a:t>
            </a:r>
          </a:p>
          <a:p>
            <a:pPr marL="0" indent="0"/>
            <a:r>
              <a:rPr lang="fr-FR" baseline="0" dirty="0" smtClean="0"/>
              <a:t>Voir comment les retraités sont traités aujourd’hui : baisse importante du pouvoir d’achat </a:t>
            </a:r>
          </a:p>
          <a:p>
            <a:pPr marL="0" indent="0"/>
            <a:endParaRPr lang="fr-FR" i="1" baseline="0" dirty="0" smtClean="0"/>
          </a:p>
          <a:p>
            <a:pPr marL="0" indent="0"/>
            <a:r>
              <a:rPr lang="fr-FR" i="1" baseline="0" dirty="0" smtClean="0"/>
              <a:t>« Nous allons revisiter l’injustice du système de retraite »</a:t>
            </a:r>
          </a:p>
          <a:p>
            <a:pPr marL="0" indent="0"/>
            <a:endParaRPr lang="fr-FR" i="1" baseline="0" dirty="0" smtClean="0"/>
          </a:p>
          <a:p>
            <a:pPr marL="0" indent="0"/>
            <a:r>
              <a:rPr lang="fr-FR" i="1" baseline="0" dirty="0" smtClean="0"/>
              <a:t>L’idée portée par Macron est que le système est devenu complexe : il l’est d’autant plus que les récentes réformes l’ont rendu illisible c’est vrai selon la date de naissance, selon la date de naissance des enfants, les droits ne sont pas les mêmes.</a:t>
            </a:r>
          </a:p>
          <a:p>
            <a:pPr marL="0" indent="0"/>
            <a:r>
              <a:rPr lang="fr-FR" i="1" baseline="0" dirty="0" smtClean="0"/>
              <a:t>Le système préconisé par Macron est un grand saut dans l’inconnu : aujourd’hui aucune projection n’a été faite ou en tout cas ne nous a été présentée</a:t>
            </a:r>
          </a:p>
          <a:p>
            <a:pPr marL="0" indent="0"/>
            <a:r>
              <a:rPr lang="fr-FR" i="1" baseline="0" dirty="0" smtClean="0"/>
              <a:t>Dans cette réforme il y aurait des gagnants mais aussi des perdants</a:t>
            </a:r>
          </a:p>
          <a:p>
            <a:pPr algn="just">
              <a:lnSpc>
                <a:spcPct val="115000"/>
              </a:lnSpc>
              <a:spcAft>
                <a:spcPts val="1000"/>
              </a:spcAft>
            </a:pPr>
            <a:r>
              <a:rPr lang="fr-FR" i="1" baseline="0" dirty="0" smtClean="0"/>
              <a:t>Tout en déclarant ne pas vouloir tirer les pensions vers le bas c’est une baisse programmée des  pensions encore plus désastreuse que celle préparée par les précédentes réformes</a:t>
            </a:r>
          </a:p>
          <a:p>
            <a:pPr algn="just">
              <a:lnSpc>
                <a:spcPct val="115000"/>
              </a:lnSpc>
              <a:spcAft>
                <a:spcPts val="1000"/>
              </a:spcAft>
            </a:pPr>
            <a:r>
              <a:rPr lang="fr-FR" i="1" dirty="0" smtClean="0"/>
              <a:t> l</a:t>
            </a:r>
            <a:r>
              <a:rPr lang="fr-FR" sz="1200" dirty="0" smtClean="0">
                <a:effectLst/>
                <a:latin typeface="Times New Roman"/>
                <a:ea typeface="Times New Roman"/>
                <a:cs typeface="Times New Roman"/>
              </a:rPr>
              <a:t>a tâche est énorme compte tenu de la diversité des régimes de base (salariés du secteur privé environ 70% des actifs, régimes spéciaux du secteur public 19% des actifs et régimes des non-salariés 11 % des actifs), des nombreux régimes complémentaires obligatoires par répartition et des régimes sur-complémentaires par capitalisation. Parallèlement, la communication qui est faite autour de cette réforme insécurise fortement les Français compte tenu d’annonces mal formulées sur des sujets essentiels : régimes par points ou comptes notionnels, rentes de réversion, carrières longues,... Les choses doivent être reprises en main rapidement par le gouvernement afin de ne pas générer des angoisses et mécontentements.</a:t>
            </a:r>
            <a:endParaRPr lang="fr-FR" sz="1100" dirty="0" smtClean="0">
              <a:effectLst/>
              <a:latin typeface="Calibri"/>
              <a:ea typeface="Calibri"/>
              <a:cs typeface="Times New Roman"/>
            </a:endParaRPr>
          </a:p>
          <a:p>
            <a:pPr marL="0" indent="0"/>
            <a:endParaRPr i="1" dirty="0"/>
          </a:p>
        </p:txBody>
      </p:sp>
      <p:sp>
        <p:nvSpPr>
          <p:cNvPr id="86" name="Shape 86"/>
          <p:cNvSpPr>
            <a:spLocks noGrp="1" noRot="1" noChangeAspect="1"/>
          </p:cNvSpPr>
          <p:nvPr>
            <p:ph type="sldImg" idx="2"/>
          </p:nvPr>
        </p:nvSpPr>
        <p:spPr>
          <a:xfrm>
            <a:off x="482600"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r>
              <a:rPr lang="fr-FR" dirty="0" smtClean="0"/>
              <a:t>Régime des fonctionnaires : pertinence au vu des missions qu’ils assurent</a:t>
            </a:r>
          </a:p>
          <a:p>
            <a:pPr marL="0" indent="0">
              <a:buClr>
                <a:schemeClr val="dk1"/>
              </a:buClr>
              <a:buSzPts val="1200"/>
            </a:pPr>
            <a:r>
              <a:rPr lang="fr-FR" dirty="0" smtClean="0"/>
              <a:t>En logique avec le statut</a:t>
            </a:r>
          </a:p>
          <a:p>
            <a:pPr marL="0" indent="0">
              <a:buClr>
                <a:schemeClr val="dk1"/>
              </a:buClr>
              <a:buSzPts val="1200"/>
            </a:pPr>
            <a:r>
              <a:rPr lang="fr-FR" dirty="0" smtClean="0"/>
              <a:t>Fin</a:t>
            </a:r>
            <a:r>
              <a:rPr lang="fr-FR" baseline="0" dirty="0" smtClean="0"/>
              <a:t> du code des pensions civiles et militaires :</a:t>
            </a:r>
          </a:p>
          <a:p>
            <a:pPr marL="0" indent="0">
              <a:buClr>
                <a:schemeClr val="dk1"/>
              </a:buClr>
              <a:buSzPts val="1200"/>
            </a:pPr>
            <a:endParaRPr lang="fr-FR" baseline="0" dirty="0" smtClean="0"/>
          </a:p>
          <a:p>
            <a:pPr marL="0" marR="0" indent="0" algn="l" defTabSz="914400" rtl="0" eaLnBrk="1" fontAlgn="auto" latinLnBrk="0" hangingPunct="1">
              <a:lnSpc>
                <a:spcPct val="100000"/>
              </a:lnSpc>
              <a:spcBef>
                <a:spcPts val="0"/>
              </a:spcBef>
              <a:spcAft>
                <a:spcPts val="0"/>
              </a:spcAft>
              <a:buClr>
                <a:schemeClr val="dk1"/>
              </a:buClr>
              <a:buSzPts val="1200"/>
              <a:buFontTx/>
              <a:buNone/>
              <a:tabLst/>
              <a:defRPr/>
            </a:pPr>
            <a:r>
              <a:rPr lang="fr-FR" baseline="0" dirty="0" smtClean="0"/>
              <a:t>Plusieurs autres régimes spéciaux </a:t>
            </a:r>
            <a:r>
              <a:rPr lang="fr-FR" dirty="0" smtClean="0"/>
              <a:t>en 2008 puis</a:t>
            </a:r>
            <a:r>
              <a:rPr lang="fr-FR" baseline="0" dirty="0" smtClean="0"/>
              <a:t> régulièrement depuis ex </a:t>
            </a:r>
            <a:r>
              <a:rPr lang="fr-FR" baseline="0" dirty="0" err="1" smtClean="0"/>
              <a:t>sncf</a:t>
            </a:r>
            <a:r>
              <a:rPr lang="fr-FR" baseline="0" dirty="0" smtClean="0"/>
              <a:t> , </a:t>
            </a:r>
            <a:r>
              <a:rPr lang="fr-FR" baseline="0" dirty="0" err="1" smtClean="0"/>
              <a:t>ratp</a:t>
            </a:r>
            <a:r>
              <a:rPr lang="fr-FR" baseline="0" dirty="0" smtClean="0"/>
              <a:t>..</a:t>
            </a:r>
            <a:endParaRPr lang="fr-FR" dirty="0" smtClean="0"/>
          </a:p>
          <a:p>
            <a:pPr marL="0" indent="0">
              <a:buClr>
                <a:schemeClr val="dk1"/>
              </a:buClr>
              <a:buSzPts val="1200"/>
            </a:pPr>
            <a:r>
              <a:rPr lang="fr-FR" baseline="0" smtClean="0"/>
              <a:t>, </a:t>
            </a:r>
            <a:r>
              <a:rPr lang="fr-FR" baseline="0" dirty="0" smtClean="0"/>
              <a:t>industries produisant </a:t>
            </a:r>
            <a:r>
              <a:rPr lang="fr-FR" baseline="0" dirty="0" err="1" smtClean="0"/>
              <a:t>electricité</a:t>
            </a:r>
            <a:r>
              <a:rPr lang="fr-FR" baseline="0" dirty="0" smtClean="0"/>
              <a:t> et gaz,…</a:t>
            </a:r>
          </a:p>
          <a:p>
            <a:pPr marL="0" indent="0">
              <a:buClr>
                <a:schemeClr val="dk1"/>
              </a:buClr>
              <a:buSzPts val="1200"/>
            </a:pPr>
            <a:endParaRPr lang="fr-FR" baseline="0" dirty="0" smtClean="0"/>
          </a:p>
          <a:p>
            <a:pPr marL="0" indent="0">
              <a:buClr>
                <a:schemeClr val="dk1"/>
              </a:buClr>
              <a:buSzPts val="1200"/>
            </a:pPr>
            <a:r>
              <a:rPr lang="fr-FR" baseline="0" dirty="0" smtClean="0"/>
              <a:t>Contexte d’attaque sur la fonction publique : contrat, gestion collective, mérite; individualisation des salaires, des carrières et des indemnités</a:t>
            </a:r>
            <a:endParaRPr lang="fr-FR" dirty="0" smtClean="0"/>
          </a:p>
          <a:p>
            <a:pPr marL="0" indent="0">
              <a:buClr>
                <a:schemeClr val="dk1"/>
              </a:buClr>
              <a:buSzPts val="1200"/>
            </a:pPr>
            <a:endParaRPr lang="fr-FR" dirty="0" smtClean="0"/>
          </a:p>
          <a:p>
            <a:pPr marL="0" indent="0">
              <a:buClr>
                <a:schemeClr val="dk1"/>
              </a:buClr>
              <a:buSzPts val="1200"/>
            </a:pPr>
            <a:r>
              <a:rPr lang="fr-FR" dirty="0" smtClean="0"/>
              <a:t>Régimes spéciaux attaqués fortement</a:t>
            </a: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r>
              <a:rPr lang="fr-FR" dirty="0" smtClean="0"/>
              <a:t>une partie serait probablement pris en compte</a:t>
            </a:r>
          </a:p>
          <a:p>
            <a:pPr marL="0" indent="0">
              <a:buClr>
                <a:schemeClr val="dk1"/>
              </a:buClr>
              <a:buSzPts val="1200"/>
            </a:pPr>
            <a:endParaRPr lang="fr-FR" dirty="0" smtClean="0"/>
          </a:p>
          <a:p>
            <a:pPr marL="0" indent="0">
              <a:buClr>
                <a:schemeClr val="dk1"/>
              </a:buClr>
              <a:buSzPts val="1200"/>
            </a:pPr>
            <a:r>
              <a:rPr lang="fr-FR" dirty="0" smtClean="0"/>
              <a:t>on n’a aucune idée de la façon dont ça pourrait se faire </a:t>
            </a:r>
          </a:p>
          <a:p>
            <a:pPr marL="0" indent="0">
              <a:buClr>
                <a:schemeClr val="dk1"/>
              </a:buClr>
              <a:buSzPts val="1200"/>
            </a:pPr>
            <a:r>
              <a:rPr lang="fr-FR" dirty="0" smtClean="0"/>
              <a:t>risque d’un forfait de points : désavantagerait les femmes ayant revenus</a:t>
            </a:r>
            <a:r>
              <a:rPr lang="fr-FR" baseline="0" dirty="0" smtClean="0"/>
              <a:t> moyens ou supérieurs</a:t>
            </a:r>
            <a:endParaRPr lang="fr-FR" dirty="0" smtClean="0"/>
          </a:p>
          <a:p>
            <a:pPr marL="0" indent="0">
              <a:buClr>
                <a:schemeClr val="dk1"/>
              </a:buClr>
              <a:buSzPts val="1200"/>
            </a:pPr>
            <a:r>
              <a:rPr lang="fr-FR" dirty="0" smtClean="0"/>
              <a:t>système de bonification aujourd’hui</a:t>
            </a:r>
          </a:p>
          <a:p>
            <a:pPr marL="0" indent="0">
              <a:buClr>
                <a:schemeClr val="dk1"/>
              </a:buClr>
              <a:buSzPts val="1200"/>
            </a:pPr>
            <a:r>
              <a:rPr lang="fr-FR" dirty="0" smtClean="0"/>
              <a:t>problème de la loi de finance qui peut remettre en cause</a:t>
            </a:r>
          </a:p>
          <a:p>
            <a:pPr marL="0" indent="0">
              <a:buClr>
                <a:schemeClr val="dk1"/>
              </a:buClr>
              <a:buSzPts val="1200"/>
            </a:pPr>
            <a:r>
              <a:rPr lang="fr-FR" dirty="0" smtClean="0"/>
              <a:t>Motif : pas lisible </a:t>
            </a:r>
          </a:p>
          <a:p>
            <a:pPr marL="0" indent="0">
              <a:buClr>
                <a:schemeClr val="dk1"/>
              </a:buClr>
              <a:buSzPts val="1200"/>
            </a:pPr>
            <a:r>
              <a:rPr lang="fr-FR" dirty="0" smtClean="0"/>
              <a:t>Pour</a:t>
            </a:r>
            <a:r>
              <a:rPr lang="fr-FR" baseline="0" dirty="0" smtClean="0"/>
              <a:t> la fonction publique</a:t>
            </a:r>
          </a:p>
          <a:p>
            <a:pPr marL="0" indent="0">
              <a:buClr>
                <a:schemeClr val="dk1"/>
              </a:buClr>
              <a:buSzPts val="1200"/>
            </a:pPr>
            <a:endParaRPr lang="fr-FR" dirty="0" smtClean="0"/>
          </a:p>
          <a:p>
            <a:pPr marL="0" indent="0">
              <a:buClr>
                <a:schemeClr val="dk1"/>
              </a:buClr>
              <a:buSzPts val="1200"/>
            </a:pPr>
            <a:r>
              <a:rPr lang="fr-FR" b="1" dirty="0" smtClean="0"/>
              <a:t>Aucun point ne sera attribué gratuitement : très inquiétant</a:t>
            </a:r>
          </a:p>
          <a:p>
            <a:pPr marL="0" indent="0">
              <a:buClr>
                <a:schemeClr val="dk1"/>
              </a:buClr>
              <a:buSzPts val="1200"/>
            </a:pPr>
            <a:endParaRPr lang="fr-FR" dirty="0" smtClean="0"/>
          </a:p>
          <a:p>
            <a:pPr marL="0" indent="0">
              <a:buClr>
                <a:schemeClr val="dk1"/>
              </a:buClr>
              <a:buSzPts val="1200"/>
            </a:pPr>
            <a:r>
              <a:rPr lang="fr-FR" dirty="0" smtClean="0"/>
              <a:t>- Dans le secteur privé : 4 trimestres pour maternité + 4 trimestres pour éducation (père ou mère) soit le plus souvent deux années prises</a:t>
            </a:r>
            <a:r>
              <a:rPr lang="fr-FR" baseline="0" dirty="0" smtClean="0"/>
              <a:t> en compte pour montant de la pension </a:t>
            </a:r>
            <a:endParaRPr lang="fr-FR" dirty="0" smtClean="0"/>
          </a:p>
          <a:p>
            <a:pPr marL="0" indent="0">
              <a:buClr>
                <a:schemeClr val="dk1"/>
              </a:buClr>
              <a:buSzPts val="1200"/>
            </a:pPr>
            <a:r>
              <a:rPr lang="fr-FR" dirty="0" smtClean="0"/>
              <a:t>-dans la fonction publique : 2 trimestres pour maternité (uniquement effet sur décote pas sur le taux de pension DSB/</a:t>
            </a:r>
            <a:r>
              <a:rPr lang="fr-FR" dirty="0" err="1" smtClean="0"/>
              <a:t>DArequise</a:t>
            </a:r>
            <a:r>
              <a:rPr lang="fr-FR" baseline="0" dirty="0" smtClean="0"/>
              <a:t> </a:t>
            </a:r>
            <a:r>
              <a:rPr lang="fr-FR" dirty="0" smtClean="0"/>
              <a:t>)</a:t>
            </a:r>
            <a:r>
              <a:rPr lang="fr-FR" baseline="0" dirty="0" smtClean="0"/>
              <a:t> </a:t>
            </a:r>
            <a:r>
              <a:rPr lang="fr-FR" dirty="0" smtClean="0"/>
              <a:t>sauf enfant né </a:t>
            </a:r>
            <a:r>
              <a:rPr lang="fr-FR" dirty="0" err="1" smtClean="0"/>
              <a:t>avt</a:t>
            </a:r>
            <a:r>
              <a:rPr lang="fr-FR" dirty="0" smtClean="0"/>
              <a:t> 2004 sous condition d’interruption de 2 mois ou de temps partiel (4</a:t>
            </a:r>
            <a:r>
              <a:rPr lang="fr-FR" baseline="0" dirty="0" smtClean="0"/>
              <a:t> trimestres)</a:t>
            </a:r>
            <a:endParaRPr lang="fr-FR" dirty="0" smtClean="0"/>
          </a:p>
          <a:p>
            <a:pPr marL="0" indent="0">
              <a:buClr>
                <a:schemeClr val="dk1"/>
              </a:buClr>
              <a:buSzPts val="1200"/>
            </a:pPr>
            <a:endParaRPr lang="fr-FR" dirty="0" smtClean="0"/>
          </a:p>
          <a:p>
            <a:pPr marL="171450" indent="-171450">
              <a:buClr>
                <a:schemeClr val="dk1"/>
              </a:buClr>
              <a:buSzPts val="1200"/>
              <a:buFontTx/>
              <a:buChar char="-"/>
            </a:pPr>
            <a:r>
              <a:rPr lang="fr-FR" dirty="0" smtClean="0"/>
              <a:t>Le congé parental permettait de ne pas voir les droits à retraite amputés (max 3 ans ou jusqu’aux 3 ans de l’enfant) pour</a:t>
            </a:r>
            <a:r>
              <a:rPr lang="fr-FR" baseline="0" dirty="0" smtClean="0"/>
              <a:t> enfant nés </a:t>
            </a:r>
            <a:r>
              <a:rPr lang="fr-FR" baseline="0" dirty="0" err="1" smtClean="0"/>
              <a:t>deuis</a:t>
            </a:r>
            <a:r>
              <a:rPr lang="fr-FR" baseline="0" dirty="0" smtClean="0"/>
              <a:t> 1/1/2004 </a:t>
            </a:r>
            <a:r>
              <a:rPr lang="fr-FR" dirty="0" smtClean="0"/>
              <a:t>et trimestres</a:t>
            </a:r>
            <a:r>
              <a:rPr lang="fr-FR" baseline="0" dirty="0" smtClean="0"/>
              <a:t> supplémentaires dans le privé</a:t>
            </a:r>
          </a:p>
          <a:p>
            <a:pPr marL="171450" indent="-171450">
              <a:buClr>
                <a:schemeClr val="dk1"/>
              </a:buClr>
              <a:buSzPts val="1200"/>
              <a:buFontTx/>
              <a:buChar char="-"/>
            </a:pPr>
            <a:r>
              <a:rPr lang="fr-FR" baseline="0" dirty="0" smtClean="0"/>
              <a:t>Risque de disparaitre </a:t>
            </a:r>
          </a:p>
          <a:p>
            <a:pPr marL="171450" indent="-171450">
              <a:buClr>
                <a:schemeClr val="dk1"/>
              </a:buClr>
              <a:buSzPts val="1200"/>
              <a:buFontTx/>
              <a:buChar char="-"/>
            </a:pPr>
            <a:r>
              <a:rPr lang="fr-FR" baseline="0" dirty="0" smtClean="0"/>
              <a:t>Idem pour la prise en compte du temps partiel de droit </a:t>
            </a:r>
          </a:p>
          <a:p>
            <a:pPr marL="171450" indent="-171450">
              <a:buClr>
                <a:schemeClr val="dk1"/>
              </a:buClr>
              <a:buSzPts val="1200"/>
              <a:buFontTx/>
              <a:buChar char="-"/>
            </a:pPr>
            <a:endParaRPr lang="fr-FR" baseline="0" dirty="0" smtClean="0"/>
          </a:p>
          <a:p>
            <a:pPr marL="171450" indent="-171450">
              <a:buClr>
                <a:schemeClr val="dk1"/>
              </a:buClr>
              <a:buSzPts val="1200"/>
              <a:buFontTx/>
              <a:buChar char="-"/>
            </a:pPr>
            <a:r>
              <a:rPr lang="fr-FR" baseline="0" dirty="0" smtClean="0"/>
              <a:t>L’AVPF permettait également d’attribuer une MAD à tout salarié du privé qui interrompait son activité pour éducation sous conditions de ressources</a:t>
            </a:r>
          </a:p>
          <a:p>
            <a:pPr marL="171450" indent="-171450">
              <a:buClr>
                <a:schemeClr val="dk1"/>
              </a:buClr>
              <a:buSzPts val="1200"/>
              <a:buFontTx/>
              <a:buChar char="-"/>
            </a:pPr>
            <a:endParaRPr lang="fr-FR" baseline="0" dirty="0" smtClean="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r>
              <a:rPr lang="fr-FR" dirty="0" smtClean="0"/>
              <a:t> </a:t>
            </a:r>
            <a:endParaRPr lang="fr-FR" baseline="0" dirty="0" smtClean="0"/>
          </a:p>
          <a:p>
            <a:pPr marL="0" indent="0">
              <a:buClr>
                <a:schemeClr val="dk1"/>
              </a:buClr>
              <a:buSzPts val="1200"/>
              <a:buFontTx/>
              <a:buNone/>
            </a:pPr>
            <a:r>
              <a:rPr lang="fr-FR" baseline="0" dirty="0" smtClean="0"/>
              <a:t>Fortement remise en cause </a:t>
            </a:r>
          </a:p>
          <a:p>
            <a:pPr marL="0" indent="0">
              <a:buClr>
                <a:schemeClr val="dk1"/>
              </a:buClr>
              <a:buSzPts val="1200"/>
              <a:buFontTx/>
              <a:buNone/>
            </a:pPr>
            <a:endParaRPr lang="fr-FR" baseline="0" dirty="0" smtClean="0"/>
          </a:p>
          <a:p>
            <a:pPr marL="0" indent="0">
              <a:buClr>
                <a:schemeClr val="dk1"/>
              </a:buClr>
              <a:buSzPts val="1200"/>
              <a:buFontTx/>
              <a:buNone/>
            </a:pPr>
            <a:r>
              <a:rPr lang="fr-FR" baseline="0" dirty="0" smtClean="0"/>
              <a:t>Plus élevé </a:t>
            </a:r>
            <a:r>
              <a:rPr lang="fr-FR" baseline="0" dirty="0" err="1" smtClean="0"/>
              <a:t>ds</a:t>
            </a:r>
            <a:r>
              <a:rPr lang="fr-FR" baseline="0" dirty="0" smtClean="0"/>
              <a:t> FP +5% par enfant </a:t>
            </a:r>
            <a:r>
              <a:rPr lang="fr-FR" baseline="0" dirty="0" err="1" smtClean="0"/>
              <a:t>audelà</a:t>
            </a:r>
            <a:r>
              <a:rPr lang="fr-FR" baseline="0" dirty="0" smtClean="0"/>
              <a:t> de 3</a:t>
            </a:r>
          </a:p>
          <a:p>
            <a:pPr marL="0" indent="0">
              <a:buClr>
                <a:schemeClr val="dk1"/>
              </a:buClr>
              <a:buSzPts val="1200"/>
              <a:buFontTx/>
              <a:buNone/>
            </a:pPr>
            <a:endParaRPr lang="fr-FR" baseline="0" dirty="0" smtClean="0"/>
          </a:p>
          <a:p>
            <a:pPr marL="0" indent="0">
              <a:buClr>
                <a:schemeClr val="dk1"/>
              </a:buClr>
              <a:buSzPts val="1200"/>
              <a:buFontTx/>
              <a:buNone/>
            </a:pPr>
            <a:r>
              <a:rPr lang="fr-FR" baseline="0" dirty="0" smtClean="0"/>
              <a:t>Pour père et mère</a:t>
            </a:r>
          </a:p>
          <a:p>
            <a:pPr marL="0" indent="0">
              <a:buClr>
                <a:schemeClr val="dk1"/>
              </a:buClr>
              <a:buSzPts val="1200"/>
              <a:buFontTx/>
              <a:buNone/>
            </a:pPr>
            <a:endParaRPr lang="fr-FR" baseline="0" dirty="0" smtClean="0"/>
          </a:p>
          <a:p>
            <a:pPr marL="0" indent="0">
              <a:buClr>
                <a:schemeClr val="dk1"/>
              </a:buClr>
              <a:buSzPts val="1200"/>
              <a:buFontTx/>
              <a:buNone/>
            </a:pPr>
            <a:r>
              <a:rPr lang="fr-FR" baseline="0" dirty="0" smtClean="0"/>
              <a:t>Profite plus aux hommes car pension plus élevée</a:t>
            </a:r>
          </a:p>
          <a:p>
            <a:pPr marL="0" indent="0">
              <a:buClr>
                <a:schemeClr val="dk1"/>
              </a:buClr>
              <a:buSzPts val="1200"/>
              <a:buFontTx/>
              <a:buNone/>
            </a:pPr>
            <a:endParaRPr lang="fr-FR" baseline="0" dirty="0" smtClean="0"/>
          </a:p>
          <a:p>
            <a:pPr marL="0" indent="0">
              <a:buClr>
                <a:schemeClr val="dk1"/>
              </a:buClr>
              <a:buSzPts val="1200"/>
              <a:buFontTx/>
              <a:buNone/>
            </a:pPr>
            <a:endParaRPr lang="fr-FR" baseline="0" dirty="0" smtClean="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r>
              <a:rPr lang="fr-FR" dirty="0" smtClean="0"/>
              <a:t>39,8%</a:t>
            </a:r>
            <a:r>
              <a:rPr lang="fr-FR" baseline="0" dirty="0" smtClean="0"/>
              <a:t> </a:t>
            </a:r>
          </a:p>
          <a:p>
            <a:pPr marL="0" indent="0">
              <a:buClr>
                <a:schemeClr val="dk1"/>
              </a:buClr>
              <a:buSzPts val="1200"/>
            </a:pPr>
            <a:endParaRPr lang="fr-FR" baseline="0" dirty="0" smtClean="0"/>
          </a:p>
          <a:p>
            <a:pPr marL="0" indent="0">
              <a:buClr>
                <a:schemeClr val="dk1"/>
              </a:buClr>
              <a:buSzPts val="1200"/>
            </a:pPr>
            <a:r>
              <a:rPr lang="fr-FR" baseline="0" dirty="0" smtClean="0"/>
              <a:t>Pour avoir le maintien du niveau de vie 66%</a:t>
            </a:r>
          </a:p>
          <a:p>
            <a:pPr marL="0" indent="0">
              <a:buClr>
                <a:schemeClr val="dk1"/>
              </a:buClr>
              <a:buSzPts val="1200"/>
            </a:pPr>
            <a:r>
              <a:rPr lang="fr-FR" baseline="0" dirty="0" smtClean="0"/>
              <a:t>Des écarts différents selon les </a:t>
            </a:r>
            <a:r>
              <a:rPr lang="fr-FR" baseline="0" dirty="0" err="1" smtClean="0"/>
              <a:t>régimr</a:t>
            </a:r>
            <a:r>
              <a:rPr lang="fr-FR" baseline="0" dirty="0" smtClean="0"/>
              <a:t> un plafonnement relativement bas en cas de cumul de revenu : pension maximale 900 euros, moyenne 600 euros</a:t>
            </a:r>
          </a:p>
          <a:p>
            <a:pPr marL="0" indent="0">
              <a:buClr>
                <a:schemeClr val="dk1"/>
              </a:buClr>
              <a:buSzPts val="1200"/>
            </a:pPr>
            <a:r>
              <a:rPr lang="fr-FR" baseline="0" dirty="0" smtClean="0"/>
              <a:t>Grosse différence </a:t>
            </a:r>
            <a:r>
              <a:rPr lang="fr-FR" baseline="0" dirty="0" err="1" smtClean="0"/>
              <a:t>aec</a:t>
            </a:r>
            <a:r>
              <a:rPr lang="fr-FR" baseline="0" dirty="0" smtClean="0"/>
              <a:t> la fonction publique</a:t>
            </a:r>
          </a:p>
          <a:p>
            <a:pPr marL="0" indent="0">
              <a:buClr>
                <a:schemeClr val="dk1"/>
              </a:buClr>
              <a:buSzPts val="1200"/>
            </a:pPr>
            <a:endParaRPr lang="fr-FR" baseline="0" dirty="0" smtClean="0"/>
          </a:p>
          <a:p>
            <a:pPr marL="0" indent="0">
              <a:buClr>
                <a:schemeClr val="dk1"/>
              </a:buClr>
              <a:buSzPts val="1200"/>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3075" y="1271588"/>
            <a:ext cx="6107113" cy="3436937"/>
          </a:xfrm>
        </p:spPr>
      </p:sp>
      <p:sp>
        <p:nvSpPr>
          <p:cNvPr id="3" name="Espace réservé des commentaires 2"/>
          <p:cNvSpPr>
            <a:spLocks noGrp="1"/>
          </p:cNvSpPr>
          <p:nvPr>
            <p:ph type="body" idx="1"/>
          </p:nvPr>
        </p:nvSpPr>
        <p:spPr/>
        <p:txBody>
          <a:bodyPr/>
          <a:lstStyle/>
          <a:p>
            <a:r>
              <a:rPr lang="fr-FR" dirty="0" smtClean="0"/>
              <a:t>Pension totale</a:t>
            </a:r>
            <a:r>
              <a:rPr lang="fr-FR" baseline="0" dirty="0" smtClean="0"/>
              <a:t> : prend en compte </a:t>
            </a:r>
            <a:r>
              <a:rPr lang="fr-FR" baseline="0" dirty="0" err="1" smtClean="0"/>
              <a:t>reversion</a:t>
            </a:r>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26</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3833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0" indent="0">
              <a:buClr>
                <a:schemeClr val="dk1"/>
              </a:buClr>
              <a:buSzPts val="1200"/>
            </a:pPr>
            <a:endParaRPr lang="fr-FR" baseline="0" dirty="0" smtClean="0"/>
          </a:p>
          <a:p>
            <a:pPr marL="0" indent="0">
              <a:buClr>
                <a:schemeClr val="dk1"/>
              </a:buClr>
              <a:buSzPts val="1200"/>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3075" y="1271588"/>
            <a:ext cx="6107113" cy="3436937"/>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0000000-1234-1234-1234-123412341234}" type="slidenum">
              <a:rPr lang="fr-FR" sz="1200" smtClean="0">
                <a:solidFill>
                  <a:schemeClr val="dk1"/>
                </a:solidFill>
                <a:latin typeface="Calibri"/>
                <a:ea typeface="Calibri"/>
                <a:cs typeface="Calibri"/>
                <a:sym typeface="Calibri"/>
              </a:rPr>
              <a:pPr algn="r"/>
              <a:t>28</a:t>
            </a:fld>
            <a:endParaRPr lang="fr-F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506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5326" y="4899432"/>
            <a:ext cx="5874861" cy="4008627"/>
          </a:xfrm>
          <a:prstGeom prst="rect">
            <a:avLst/>
          </a:prstGeom>
        </p:spPr>
        <p:txBody>
          <a:bodyPr wrap="square" lIns="93765" tIns="93765" rIns="93765" bIns="93765" anchor="t" anchorCtr="0">
            <a:noAutofit/>
          </a:bodyPr>
          <a:lstStyle/>
          <a:p>
            <a:pPr marL="0" indent="0"/>
            <a:r>
              <a:rPr lang="fr-FR" dirty="0" smtClean="0"/>
              <a:t> 42 systèmes fruit d’une sédimentation</a:t>
            </a:r>
            <a:r>
              <a:rPr lang="fr-FR" baseline="0" dirty="0" smtClean="0"/>
              <a:t> passée : oui fruit de l’histoire, fruit des luttes syndicales plus ou moins anciennes</a:t>
            </a:r>
          </a:p>
          <a:p>
            <a:pPr marL="0" indent="0"/>
            <a:r>
              <a:rPr lang="fr-FR" i="1" baseline="0" dirty="0" smtClean="0"/>
              <a:t>10 ans pour avoir un système </a:t>
            </a:r>
            <a:r>
              <a:rPr lang="fr-FR" i="1" baseline="0" dirty="0" err="1" smtClean="0"/>
              <a:t>bcp</a:t>
            </a:r>
            <a:r>
              <a:rPr lang="fr-FR" i="1" baseline="0" dirty="0" smtClean="0"/>
              <a:t> plus transparent et plus lisible et plus équitable</a:t>
            </a:r>
          </a:p>
          <a:p>
            <a:pPr marL="0" indent="0"/>
            <a:endParaRPr lang="fr-FR" i="1" baseline="0" dirty="0" smtClean="0"/>
          </a:p>
          <a:p>
            <a:pPr marL="0" indent="0"/>
            <a:r>
              <a:rPr lang="fr-FR" i="1" baseline="0" dirty="0" smtClean="0"/>
              <a:t>Il faut différencier universel et unique </a:t>
            </a:r>
            <a:r>
              <a:rPr lang="fr-FR" i="1" dirty="0" smtClean="0"/>
              <a:t> </a:t>
            </a:r>
            <a:r>
              <a:rPr lang="fr-FR" i="1" baseline="0" dirty="0" smtClean="0"/>
              <a:t>Oui besoin de simplification, d harmonisation</a:t>
            </a:r>
          </a:p>
          <a:p>
            <a:pPr marL="0" indent="0"/>
            <a:endParaRPr lang="fr-FR" i="1" baseline="0" dirty="0" smtClean="0"/>
          </a:p>
          <a:p>
            <a:pPr marL="0" indent="0"/>
            <a:r>
              <a:rPr lang="fr-FR" i="1" baseline="0" dirty="0" smtClean="0"/>
              <a:t>Du mal à croire </a:t>
            </a:r>
          </a:p>
          <a:p>
            <a:pPr marL="0" indent="0"/>
            <a:r>
              <a:rPr lang="fr-FR" i="1" baseline="0" dirty="0" err="1" smtClean="0"/>
              <a:t>Buzyn</a:t>
            </a:r>
            <a:r>
              <a:rPr lang="fr-FR" i="1" baseline="0" dirty="0" smtClean="0"/>
              <a:t> un système « capable de générer des droits nouveaux »</a:t>
            </a:r>
          </a:p>
          <a:p>
            <a:pPr marL="0" indent="0"/>
            <a:r>
              <a:rPr lang="fr-FR" i="1" baseline="0" dirty="0" smtClean="0"/>
              <a:t>Il ne s agit pas de réformer pour réformer ou de réduire les droits ou les niveler par le bas</a:t>
            </a:r>
          </a:p>
          <a:p>
            <a:pPr marL="0" indent="0"/>
            <a:endParaRPr lang="fr-FR" i="1" baseline="0" dirty="0" smtClean="0"/>
          </a:p>
          <a:p>
            <a:pPr marL="0" indent="0"/>
            <a:r>
              <a:rPr lang="fr-FR" i="1" baseline="0" dirty="0" smtClean="0"/>
              <a:t>Plus que sceptique   Les vraies questions sont occultées : quel avenir du système ? quel taux de remplacement ? quel niveau de vie des retraites ?</a:t>
            </a:r>
          </a:p>
          <a:p>
            <a:pPr algn="just">
              <a:lnSpc>
                <a:spcPct val="115000"/>
              </a:lnSpc>
              <a:spcAft>
                <a:spcPts val="1000"/>
              </a:spcAft>
            </a:pPr>
            <a:r>
              <a:rPr lang="fr-FR" sz="1200" dirty="0" smtClean="0">
                <a:effectLst/>
                <a:latin typeface="Times New Roman"/>
                <a:ea typeface="Times New Roman"/>
                <a:cs typeface="Times New Roman"/>
              </a:rPr>
              <a:t>Avant même la pose de la première pierre des fondations, le Président de la République, « Emmanuel Macron, passe déjà à la conclusion en posant un postulat qui va rendre impossible l'équilibre de l'édifice. Il a déclaré en effet qu’il ne comptait pas</a:t>
            </a:r>
            <a:r>
              <a:rPr lang="fr-FR" sz="1200" baseline="0" dirty="0" smtClean="0">
                <a:effectLst/>
                <a:latin typeface="Times New Roman"/>
                <a:ea typeface="Times New Roman"/>
                <a:cs typeface="Times New Roman"/>
              </a:rPr>
              <a:t> </a:t>
            </a:r>
            <a:r>
              <a:rPr lang="fr-FR" sz="1200" dirty="0" smtClean="0">
                <a:effectLst/>
                <a:latin typeface="Times New Roman"/>
                <a:ea typeface="Times New Roman"/>
                <a:cs typeface="Times New Roman"/>
              </a:rPr>
              <a:t>augmenter – pendant son quinquennat – l'âge légal de départ à la retraite. »</a:t>
            </a:r>
            <a:endParaRPr lang="fr-FR" sz="1100" dirty="0" smtClean="0">
              <a:effectLst/>
              <a:latin typeface="Calibri"/>
              <a:ea typeface="Calibri"/>
              <a:cs typeface="Times New Roman"/>
            </a:endParaRPr>
          </a:p>
          <a:p>
            <a:pPr marL="0" indent="0"/>
            <a:r>
              <a:rPr lang="fr-FR" i="1" baseline="0" dirty="0" smtClean="0"/>
              <a:t>pour l’instant aucune réponse aux 3 questions posées</a:t>
            </a:r>
            <a:endParaRPr lang="fr-FR" i="1" dirty="0"/>
          </a:p>
        </p:txBody>
      </p:sp>
      <p:sp>
        <p:nvSpPr>
          <p:cNvPr id="86" name="Shape 86"/>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3096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171450" indent="-171450">
              <a:buClr>
                <a:schemeClr val="dk1"/>
              </a:buClr>
              <a:buSzPts val="1200"/>
              <a:buFontTx/>
              <a:buChar char="-"/>
            </a:pPr>
            <a:r>
              <a:rPr lang="fr-FR" dirty="0" smtClean="0"/>
              <a:t> ces termes ne sont pas synonymes : simplifier oui; ex trimestres validés </a:t>
            </a:r>
            <a:r>
              <a:rPr lang="fr-FR" dirty="0" err="1" smtClean="0"/>
              <a:t>ds</a:t>
            </a:r>
            <a:r>
              <a:rPr lang="fr-FR" dirty="0" smtClean="0"/>
              <a:t> le public mais pas </a:t>
            </a:r>
            <a:r>
              <a:rPr lang="fr-FR" dirty="0" err="1" smtClean="0"/>
              <a:t>ds</a:t>
            </a:r>
            <a:r>
              <a:rPr lang="fr-FR" dirty="0" smtClean="0"/>
              <a:t> le privé</a:t>
            </a:r>
          </a:p>
          <a:p>
            <a:pPr marL="171450" indent="-171450">
              <a:buClr>
                <a:schemeClr val="dk1"/>
              </a:buClr>
              <a:buSzPts val="1200"/>
              <a:buFontTx/>
              <a:buChar char="-"/>
            </a:pPr>
            <a:r>
              <a:rPr lang="fr-FR" dirty="0" smtClean="0"/>
              <a:t>150h suffisent à valider un trimestre dans le privé pour la durée d’assurance ; dans le public, s’il manque un jour, le trimestre n’est pas validé</a:t>
            </a:r>
          </a:p>
          <a:p>
            <a:pPr marL="171450" indent="-171450">
              <a:buClr>
                <a:schemeClr val="dk1"/>
              </a:buClr>
              <a:buSzPts val="1200"/>
              <a:buFontTx/>
              <a:buChar char="-"/>
            </a:pPr>
            <a:endParaRPr lang="fr-FR" dirty="0" smtClean="0"/>
          </a:p>
          <a:p>
            <a:pPr marL="171450" indent="-171450">
              <a:buClr>
                <a:schemeClr val="dk1"/>
              </a:buClr>
              <a:buSzPts val="1200"/>
              <a:buFontTx/>
              <a:buChar char="-"/>
            </a:pPr>
            <a:r>
              <a:rPr lang="fr-FR" dirty="0" smtClean="0"/>
              <a:t>Règles</a:t>
            </a:r>
            <a:r>
              <a:rPr lang="fr-FR" baseline="0" dirty="0" smtClean="0"/>
              <a:t> très différentes mais pas forcément favorables au secteur public aujourd’hui : prise en compte des enfants, des temps partiels</a:t>
            </a:r>
          </a:p>
          <a:p>
            <a:pPr marL="171450" indent="-171450">
              <a:buClr>
                <a:schemeClr val="dk1"/>
              </a:buClr>
              <a:buSzPts val="1200"/>
              <a:buFontTx/>
              <a:buChar char="-"/>
            </a:pPr>
            <a:endParaRPr lang="fr-FR" b="1" baseline="0" dirty="0" smtClean="0"/>
          </a:p>
          <a:p>
            <a:pPr marL="171450" indent="-171450">
              <a:buClr>
                <a:schemeClr val="dk1"/>
              </a:buClr>
              <a:buSzPts val="1200"/>
              <a:buFontTx/>
              <a:buChar char="-"/>
            </a:pPr>
            <a:r>
              <a:rPr lang="fr-FR" b="1" baseline="0" dirty="0" smtClean="0"/>
              <a:t>Bataille de l’opinion </a:t>
            </a:r>
            <a:r>
              <a:rPr lang="fr-FR" baseline="0" dirty="0" smtClean="0"/>
              <a:t>à mener </a:t>
            </a:r>
          </a:p>
          <a:p>
            <a:pPr marL="171450" indent="-171450">
              <a:buClr>
                <a:schemeClr val="dk1"/>
              </a:buClr>
              <a:buSzPts val="1200"/>
              <a:buFontTx/>
              <a:buChar char="-"/>
            </a:pPr>
            <a:endParaRPr lang="fr-FR" baseline="0" dirty="0" smtClean="0"/>
          </a:p>
          <a:p>
            <a:pPr marL="0" indent="0">
              <a:buClr>
                <a:schemeClr val="dk1"/>
              </a:buClr>
              <a:buSzPts val="1200"/>
              <a:buFontTx/>
              <a:buNone/>
            </a:pPr>
            <a:r>
              <a:rPr lang="fr-FR" dirty="0" smtClean="0"/>
              <a:t>-la transparence est une condition</a:t>
            </a:r>
            <a:r>
              <a:rPr lang="fr-FR" baseline="0" dirty="0" smtClean="0"/>
              <a:t> que la FSU exige pour s’assurer qu’un traitement est équitable et que les règles sont respectées ; si les règles ne sont pas justes, la transparence ne permet pas de garantir la justice</a:t>
            </a:r>
          </a:p>
          <a:p>
            <a:pPr marL="0" indent="0">
              <a:buClr>
                <a:schemeClr val="dk1"/>
              </a:buClr>
              <a:buSzPts val="1200"/>
              <a:buFontTx/>
              <a:buNone/>
            </a:pPr>
            <a:endParaRPr lang="fr-FR" baseline="0" dirty="0" smtClean="0"/>
          </a:p>
          <a:p>
            <a:pPr marL="0" indent="0">
              <a:buClr>
                <a:schemeClr val="dk1"/>
              </a:buClr>
              <a:buSzPts val="1200"/>
              <a:buFontTx/>
              <a:buNone/>
            </a:pPr>
            <a:r>
              <a:rPr lang="fr-FR" baseline="0" dirty="0" smtClean="0"/>
              <a:t>-dans la présentation du projet initial Macron, la solidarité est réduite des accidents de vie ou de carrière ok s’il y  a bien prise en compte pour le montant de la retraite des situations de maladie, de maladie professionnelle ou d’accident du travail</a:t>
            </a:r>
          </a:p>
          <a:p>
            <a:pPr marL="0" indent="0">
              <a:buClr>
                <a:schemeClr val="dk1"/>
              </a:buClr>
              <a:buSzPts val="1200"/>
              <a:buFontTx/>
              <a:buNone/>
            </a:pPr>
            <a:endParaRPr lang="fr-FR" baseline="0" dirty="0" smtClean="0"/>
          </a:p>
          <a:p>
            <a:pPr marL="0" indent="0">
              <a:buClr>
                <a:schemeClr val="dk1"/>
              </a:buClr>
              <a:buSzPts val="1200"/>
              <a:buFontTx/>
              <a:buNone/>
            </a:pPr>
            <a:r>
              <a:rPr lang="fr-FR" baseline="0" dirty="0" smtClean="0"/>
              <a:t>Mais la naissance d’un enfant ou un congé parental ou autre congé ou un  temps partiel pour s’occuper d’un enfant , d’un ascendant (la très grande majorité des femmes) sauf à dire </a:t>
            </a:r>
            <a:endParaRPr lang="fr-FR" dirty="0" smtClean="0"/>
          </a:p>
          <a:p>
            <a:pPr marL="171450" indent="-171450">
              <a:buClr>
                <a:schemeClr val="dk1"/>
              </a:buClr>
              <a:buSzPts val="1200"/>
              <a:buFontTx/>
              <a:buChar char="-"/>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2" name="Espace réservé des commentaires 1"/>
          <p:cNvSpPr>
            <a:spLocks noGrp="1"/>
          </p:cNvSpPr>
          <p:nvPr>
            <p:ph type="body" idx="13"/>
          </p:nvPr>
        </p:nvSpPr>
        <p:spPr/>
        <p:txBody>
          <a:bodyPr/>
          <a:lstStyle/>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Calendrier initial</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Phase 1 : de mai à décembre </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0070C0"/>
                </a:solidFill>
                <a:effectLst/>
                <a:uLnTx/>
                <a:uFillTx/>
                <a:latin typeface="Calibri"/>
                <a:ea typeface="Calibri"/>
                <a:cs typeface="Calibri"/>
                <a:sym typeface="Calibri"/>
              </a:rPr>
              <a:t>consultations des  partenaires sociaux : </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0070C0"/>
                </a:solidFill>
                <a:effectLst/>
                <a:uLnTx/>
                <a:uFillTx/>
                <a:latin typeface="Calibri"/>
                <a:ea typeface="Calibri"/>
                <a:cs typeface="Calibri"/>
                <a:sym typeface="Calibri"/>
              </a:rPr>
              <a:t>grands principes, mise en œuvre et  </a:t>
            </a:r>
            <a:r>
              <a:rPr kumimoji="0" lang="fr-FR" sz="1200" b="0" i="0" u="none" strike="noStrike" kern="1200" cap="none" spc="0" normalizeH="0" baseline="0" noProof="0" dirty="0" err="1" smtClean="0">
                <a:ln>
                  <a:noFill/>
                </a:ln>
                <a:solidFill>
                  <a:srgbClr val="0070C0"/>
                </a:solidFill>
                <a:effectLst/>
                <a:uLnTx/>
                <a:uFillTx/>
                <a:latin typeface="Calibri"/>
                <a:ea typeface="Calibri"/>
                <a:cs typeface="Calibri"/>
                <a:sym typeface="Calibri"/>
              </a:rPr>
              <a:t>condtions</a:t>
            </a:r>
            <a:r>
              <a:rPr kumimoji="0" lang="fr-FR" sz="1200" b="0" i="0" u="none" strike="noStrike" kern="1200" cap="none" spc="0" normalizeH="0" baseline="0" noProof="0" dirty="0" smtClean="0">
                <a:ln>
                  <a:noFill/>
                </a:ln>
                <a:solidFill>
                  <a:srgbClr val="0070C0"/>
                </a:solidFill>
                <a:effectLst/>
                <a:uLnTx/>
                <a:uFillTx/>
                <a:latin typeface="Calibri"/>
                <a:ea typeface="Calibri"/>
                <a:cs typeface="Calibri"/>
                <a:sym typeface="Calibri"/>
              </a:rPr>
              <a:t> de transition</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endParaRPr kumimoji="0" lang="fr-FR" sz="1200" b="0" i="0" u="none" strike="noStrike" kern="1200" cap="none" spc="0" normalizeH="0" baseline="0" noProof="0" dirty="0" smtClean="0">
              <a:ln>
                <a:noFill/>
              </a:ln>
              <a:solidFill>
                <a:srgbClr val="0070C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0070C0"/>
                </a:solidFill>
                <a:effectLst/>
                <a:uLnTx/>
                <a:uFillTx/>
                <a:latin typeface="Calibri"/>
                <a:ea typeface="Calibri"/>
                <a:cs typeface="Calibri"/>
                <a:sym typeface="Calibri"/>
              </a:rPr>
              <a:t>Des rendez vous qui ne se cessent d’être décalés</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endParaRPr kumimoji="0" lang="fr-FR" sz="1200" b="0" i="0" u="none" strike="noStrike" kern="1200" cap="none" spc="0" normalizeH="0" baseline="0" noProof="0" dirty="0" smtClean="0">
              <a:ln>
                <a:noFill/>
              </a:ln>
              <a:solidFill>
                <a:srgbClr val="0070C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Phase 2 : décembre 2018</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Présentation du projet et nouvelle phase de concertation avec les </a:t>
            </a:r>
            <a:r>
              <a:rPr kumimoji="0" lang="fr-FR" sz="1200" b="0" i="0" u="none" strike="noStrike" kern="1200" cap="none" spc="0" normalizeH="0" baseline="0" noProof="0" dirty="0" err="1" smtClean="0">
                <a:ln>
                  <a:noFill/>
                </a:ln>
                <a:solidFill>
                  <a:srgbClr val="FF0000"/>
                </a:solidFill>
                <a:effectLst/>
                <a:uLnTx/>
                <a:uFillTx/>
                <a:latin typeface="Calibri"/>
                <a:ea typeface="Calibri"/>
                <a:cs typeface="Calibri"/>
                <a:sym typeface="Calibri"/>
              </a:rPr>
              <a:t>aprtenaires</a:t>
            </a: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 sociaux</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Outils </a:t>
            </a:r>
            <a:r>
              <a:rPr kumimoji="0" lang="fr-FR" sz="1200" b="0" i="0" u="none" strike="noStrike" kern="1200" cap="none" spc="0" normalizeH="0" baseline="0" noProof="0" dirty="0" err="1" smtClean="0">
                <a:ln>
                  <a:noFill/>
                </a:ln>
                <a:solidFill>
                  <a:srgbClr val="FF0000"/>
                </a:solidFill>
                <a:effectLst/>
                <a:uLnTx/>
                <a:uFillTx/>
                <a:latin typeface="Calibri"/>
                <a:ea typeface="Calibri"/>
                <a:cs typeface="Calibri"/>
                <a:sym typeface="Calibri"/>
              </a:rPr>
              <a:t>digitaiux</a:t>
            </a: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 mis à disposition du public</a:t>
            </a:r>
            <a:endParaRPr kumimoji="0" lang="fr-FR" sz="1200" b="0" i="0" u="none" strike="noStrike" kern="1200" cap="none" spc="0" normalizeH="0" baseline="0" noProof="0" dirty="0" smtClean="0">
              <a:ln>
                <a:noFill/>
              </a:ln>
              <a:solidFill>
                <a:srgbClr val="0070C0"/>
              </a:solidFill>
              <a:effectLst/>
              <a:uLnTx/>
              <a:uFillTx/>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200"/>
              <a:buFontTx/>
              <a:buChar char="-"/>
              <a:tabLst/>
              <a:defRPr/>
            </a:pPr>
            <a:endParaRPr kumimoji="0" lang="fr-FR" sz="1200" b="0" i="0" u="none" strike="noStrike" kern="1200" cap="none" spc="0" normalizeH="0" baseline="0" noProof="0" dirty="0" smtClean="0">
              <a:ln>
                <a:noFill/>
              </a:ln>
              <a:solidFill>
                <a:srgbClr val="000000"/>
              </a:solidFill>
              <a:effectLst/>
              <a:uLnTx/>
              <a:uFillTx/>
              <a:latin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Phase 3 : 2019 </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Présentation du projet en conseil des ministres et au parlement</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endPar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Phase 4 :  fin 2019 et après </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Délai de quelques années nécessaire pour mise en œuvre</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Application de la loi au plan réglementaire au plan institutionnel et opérationnel (déploiement des systèmes d’information et des services aux usagers)</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MOBILISATION / CONTEXTE SOCIAL sur lequel s’appuyer </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endPar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Jusqu’en 2025 : les départs à la retraite ne seraient pas touchés</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ea typeface="Calibri"/>
                <a:cs typeface="Calibri"/>
                <a:sym typeface="Calibri"/>
              </a:rPr>
              <a:t>Transition progressive  </a:t>
            </a:r>
          </a:p>
          <a:p>
            <a:pPr marL="457200" marR="0" lvl="0" indent="-228600" algn="l" defTabSz="914400" rtl="0" eaLnBrk="1" fontAlgn="auto" latinLnBrk="0" hangingPunct="1">
              <a:lnSpc>
                <a:spcPct val="100000"/>
              </a:lnSpc>
              <a:spcBef>
                <a:spcPts val="0"/>
              </a:spcBef>
              <a:spcAft>
                <a:spcPts val="0"/>
              </a:spcAft>
              <a:buClrTx/>
              <a:buSzPts val="1400"/>
              <a:buFontTx/>
              <a:buNone/>
              <a:tabLst/>
              <a:defRPr/>
            </a:pPr>
            <a:r>
              <a:rPr kumimoji="0" lang="fr-FR" sz="1200" b="0" i="0" u="none" strike="noStrike" kern="1200" cap="none" spc="0" normalizeH="0" baseline="0" noProof="0" dirty="0" smtClean="0">
                <a:ln>
                  <a:noFill/>
                </a:ln>
                <a:solidFill>
                  <a:srgbClr val="FF0000"/>
                </a:solidFill>
                <a:effectLst/>
                <a:uLnTx/>
                <a:uFillTx/>
                <a:latin typeface="Calibri"/>
                <a:cs typeface="Calibri"/>
                <a:sym typeface="Calibri"/>
              </a:rPr>
              <a:t>Pas concernés nés avant 60 (68 pour les actifs) ou droits </a:t>
            </a:r>
            <a:r>
              <a:rPr kumimoji="0" lang="fr-FR" sz="1200" b="0" i="0" u="none" strike="noStrike" kern="1200" cap="none" spc="0" normalizeH="0" baseline="0" noProof="0" smtClean="0">
                <a:ln>
                  <a:noFill/>
                </a:ln>
                <a:solidFill>
                  <a:srgbClr val="FF0000"/>
                </a:solidFill>
                <a:effectLst/>
                <a:uLnTx/>
                <a:uFillTx/>
                <a:latin typeface="Calibri"/>
                <a:cs typeface="Calibri"/>
                <a:sym typeface="Calibri"/>
              </a:rPr>
              <a:t>déjà ouverts</a:t>
            </a:r>
            <a:endParaRPr lang="fr-FR" dirty="0"/>
          </a:p>
        </p:txBody>
      </p:sp>
      <p:sp>
        <p:nvSpPr>
          <p:cNvPr id="10" name="Shape 95"/>
          <p:cNvSpPr txBox="1">
            <a:spLocks/>
          </p:cNvSpPr>
          <p:nvPr/>
        </p:nvSpPr>
        <p:spPr>
          <a:xfrm>
            <a:off x="705327" y="4899432"/>
            <a:ext cx="5642610" cy="4008627"/>
          </a:xfrm>
          <a:prstGeom prst="rect">
            <a:avLst/>
          </a:prstGeom>
          <a:noFill/>
          <a:ln>
            <a:noFill/>
          </a:ln>
        </p:spPr>
        <p:txBody>
          <a:bodyPr wrap="square" lIns="93765" tIns="46870" rIns="93765" bIns="46870" anchor="t" anchorCtr="0">
            <a:noAutofit/>
          </a:bodyPr>
          <a:lstStyle>
            <a:lvl1pPr marL="457200" marR="0" lvl="0" indent="-228600" algn="l" defTabSz="914400" rtl="0" eaLnBrk="1" latinLnBrk="0" hangingPunct="1">
              <a:spcBef>
                <a:spcPts val="0"/>
              </a:spcBef>
              <a:spcAft>
                <a:spcPts val="0"/>
              </a:spcAft>
              <a:buSzPts val="1400"/>
              <a:buNone/>
              <a:defRPr sz="1200" b="0" i="0" u="none" strike="noStrike" kern="1200" cap="none">
                <a:solidFill>
                  <a:schemeClr val="dk1"/>
                </a:solidFill>
                <a:latin typeface="Calibri"/>
                <a:ea typeface="Calibri"/>
                <a:cs typeface="Calibri"/>
                <a:sym typeface="Calibri"/>
              </a:defRPr>
            </a:lvl1pPr>
            <a:lvl2pPr marL="914400" marR="0" lvl="1" indent="-228600" algn="l" defTabSz="914400" rtl="0" eaLnBrk="1" latinLnBrk="0" hangingPunct="1">
              <a:spcBef>
                <a:spcPts val="0"/>
              </a:spcBef>
              <a:spcAft>
                <a:spcPts val="0"/>
              </a:spcAft>
              <a:buSzPts val="1400"/>
              <a:buNone/>
              <a:defRPr sz="1200" b="0" i="0" u="none" strike="noStrike" kern="1200" cap="none">
                <a:solidFill>
                  <a:schemeClr val="dk1"/>
                </a:solidFill>
                <a:latin typeface="Calibri"/>
                <a:ea typeface="Calibri"/>
                <a:cs typeface="Calibri"/>
                <a:sym typeface="Calibri"/>
              </a:defRPr>
            </a:lvl2pPr>
            <a:lvl3pPr marL="1371600" marR="0" lvl="2" indent="-228600" algn="l" defTabSz="914400" rtl="0" eaLnBrk="1" latinLnBrk="0" hangingPunct="1">
              <a:spcBef>
                <a:spcPts val="0"/>
              </a:spcBef>
              <a:spcAft>
                <a:spcPts val="0"/>
              </a:spcAft>
              <a:buSzPts val="1400"/>
              <a:buNone/>
              <a:defRPr sz="1200" b="0" i="0" u="none" strike="noStrike" kern="1200" cap="none">
                <a:solidFill>
                  <a:schemeClr val="dk1"/>
                </a:solidFill>
                <a:latin typeface="Calibri"/>
                <a:ea typeface="Calibri"/>
                <a:cs typeface="Calibri"/>
                <a:sym typeface="Calibri"/>
              </a:defRPr>
            </a:lvl3pPr>
            <a:lvl4pPr marL="1828800" marR="0" lvl="3" indent="-228600" algn="l" defTabSz="914400" rtl="0" eaLnBrk="1" latinLnBrk="0" hangingPunct="1">
              <a:spcBef>
                <a:spcPts val="0"/>
              </a:spcBef>
              <a:spcAft>
                <a:spcPts val="0"/>
              </a:spcAft>
              <a:buSzPts val="1400"/>
              <a:buNone/>
              <a:defRPr sz="1200" b="0" i="0" u="none" strike="noStrike" kern="1200" cap="none">
                <a:solidFill>
                  <a:schemeClr val="dk1"/>
                </a:solidFill>
                <a:latin typeface="Calibri"/>
                <a:ea typeface="Calibri"/>
                <a:cs typeface="Calibri"/>
                <a:sym typeface="Calibri"/>
              </a:defRPr>
            </a:lvl4pPr>
            <a:lvl5pPr marL="2286000" marR="0" lvl="4" indent="-228600" algn="l" defTabSz="914400" rtl="0" eaLnBrk="1" latinLnBrk="0" hangingPunct="1">
              <a:spcBef>
                <a:spcPts val="0"/>
              </a:spcBef>
              <a:spcAft>
                <a:spcPts val="0"/>
              </a:spcAft>
              <a:buSzPts val="1400"/>
              <a:buNone/>
              <a:defRPr sz="1200" b="0" i="0" u="none" strike="noStrike" kern="1200" cap="none">
                <a:solidFill>
                  <a:schemeClr val="dk1"/>
                </a:solidFill>
                <a:latin typeface="Calibri"/>
                <a:ea typeface="Calibri"/>
                <a:cs typeface="Calibri"/>
                <a:sym typeface="Calibri"/>
              </a:defRPr>
            </a:lvl5pPr>
            <a:lvl6pPr marL="2743200" marR="0" lvl="5" indent="-228600" algn="l" defTabSz="914400" rtl="0" eaLnBrk="1" latinLnBrk="0" hangingPunct="1">
              <a:spcBef>
                <a:spcPts val="0"/>
              </a:spcBef>
              <a:spcAft>
                <a:spcPts val="0"/>
              </a:spcAft>
              <a:buSzPts val="1400"/>
              <a:buNone/>
              <a:defRPr sz="1200" b="0" i="0" u="none" strike="noStrike" kern="1200" cap="none">
                <a:solidFill>
                  <a:schemeClr val="dk1"/>
                </a:solidFill>
                <a:latin typeface="Calibri"/>
                <a:ea typeface="Calibri"/>
                <a:cs typeface="Calibri"/>
                <a:sym typeface="Calibri"/>
              </a:defRPr>
            </a:lvl6pPr>
            <a:lvl7pPr marL="3200400" marR="0" lvl="6" indent="-228600" algn="l" defTabSz="914400" rtl="0" eaLnBrk="1" latinLnBrk="0" hangingPunct="1">
              <a:spcBef>
                <a:spcPts val="0"/>
              </a:spcBef>
              <a:spcAft>
                <a:spcPts val="0"/>
              </a:spcAft>
              <a:buSzPts val="1400"/>
              <a:buNone/>
              <a:defRPr sz="1200" b="0" i="0" u="none" strike="noStrike" kern="1200" cap="none">
                <a:solidFill>
                  <a:schemeClr val="dk1"/>
                </a:solidFill>
                <a:latin typeface="Calibri"/>
                <a:ea typeface="Calibri"/>
                <a:cs typeface="Calibri"/>
                <a:sym typeface="Calibri"/>
              </a:defRPr>
            </a:lvl7pPr>
            <a:lvl8pPr marL="3657600" marR="0" lvl="7" indent="-228600" algn="l" defTabSz="914400" rtl="0" eaLnBrk="1" latinLnBrk="0" hangingPunct="1">
              <a:spcBef>
                <a:spcPts val="0"/>
              </a:spcBef>
              <a:spcAft>
                <a:spcPts val="0"/>
              </a:spcAft>
              <a:buSzPts val="1400"/>
              <a:buNone/>
              <a:defRPr sz="1200" b="0" i="0" u="none" strike="noStrike" kern="1200" cap="none">
                <a:solidFill>
                  <a:schemeClr val="dk1"/>
                </a:solidFill>
                <a:latin typeface="Calibri"/>
                <a:ea typeface="Calibri"/>
                <a:cs typeface="Calibri"/>
                <a:sym typeface="Calibri"/>
              </a:defRPr>
            </a:lvl8pPr>
            <a:lvl9pPr marL="4114800" marR="0" lvl="8" indent="-228600" algn="l" defTabSz="914400" rtl="0" eaLnBrk="1" latinLnBrk="0" hangingPunct="1">
              <a:spcBef>
                <a:spcPts val="0"/>
              </a:spcBef>
              <a:spcAft>
                <a:spcPts val="0"/>
              </a:spcAft>
              <a:buSzPts val="1400"/>
              <a:buNone/>
              <a:defRPr sz="1200" b="0" i="0" u="none" strike="noStrike" kern="1200" cap="none">
                <a:solidFill>
                  <a:schemeClr val="dk1"/>
                </a:solidFill>
                <a:latin typeface="Calibri"/>
                <a:ea typeface="Calibri"/>
                <a:cs typeface="Calibri"/>
                <a:sym typeface="Calibri"/>
              </a:defRPr>
            </a:lvl9pPr>
          </a:lstStyle>
          <a:p>
            <a:r>
              <a:rPr lang="fr-FR" dirty="0" smtClean="0">
                <a:solidFill>
                  <a:srgbClr val="FF0000"/>
                </a:solidFill>
              </a:rPr>
              <a:t>Phase 1 : de mai à décembre </a:t>
            </a:r>
          </a:p>
          <a:p>
            <a:r>
              <a:rPr lang="fr-FR" dirty="0" smtClean="0">
                <a:solidFill>
                  <a:srgbClr val="0070C0"/>
                </a:solidFill>
              </a:rPr>
              <a:t>consultations des  partenaires sociaux : </a:t>
            </a:r>
          </a:p>
          <a:p>
            <a:r>
              <a:rPr lang="fr-FR" dirty="0" smtClean="0">
                <a:solidFill>
                  <a:srgbClr val="0070C0"/>
                </a:solidFill>
              </a:rPr>
              <a:t>grands principes, mise en œuvre et  </a:t>
            </a:r>
            <a:r>
              <a:rPr lang="fr-FR" dirty="0" err="1" smtClean="0">
                <a:solidFill>
                  <a:srgbClr val="0070C0"/>
                </a:solidFill>
              </a:rPr>
              <a:t>condtions</a:t>
            </a:r>
            <a:r>
              <a:rPr lang="fr-FR" dirty="0" smtClean="0">
                <a:solidFill>
                  <a:srgbClr val="0070C0"/>
                </a:solidFill>
              </a:rPr>
              <a:t> de transition</a:t>
            </a:r>
          </a:p>
          <a:p>
            <a:r>
              <a:rPr lang="fr-FR" dirty="0" smtClean="0">
                <a:solidFill>
                  <a:srgbClr val="0070C0"/>
                </a:solidFill>
              </a:rPr>
              <a:t>Des rendez vous qui ne se cessent d’être décalés</a:t>
            </a:r>
          </a:p>
          <a:p>
            <a:r>
              <a:rPr lang="fr-FR" dirty="0" smtClean="0">
                <a:solidFill>
                  <a:srgbClr val="FF0000"/>
                </a:solidFill>
              </a:rPr>
              <a:t>Phase 2 : décembre 2018</a:t>
            </a:r>
          </a:p>
          <a:p>
            <a:r>
              <a:rPr lang="fr-FR" dirty="0" smtClean="0">
                <a:solidFill>
                  <a:srgbClr val="FF0000"/>
                </a:solidFill>
              </a:rPr>
              <a:t>Présentation du projet et nouvelle phase de concertation avec les </a:t>
            </a:r>
            <a:r>
              <a:rPr lang="fr-FR" dirty="0" err="1" smtClean="0">
                <a:solidFill>
                  <a:srgbClr val="FF0000"/>
                </a:solidFill>
              </a:rPr>
              <a:t>aprtenaires</a:t>
            </a:r>
            <a:r>
              <a:rPr lang="fr-FR" dirty="0" smtClean="0">
                <a:solidFill>
                  <a:srgbClr val="FF0000"/>
                </a:solidFill>
              </a:rPr>
              <a:t> sociaux Outils </a:t>
            </a:r>
            <a:r>
              <a:rPr lang="fr-FR" dirty="0" err="1" smtClean="0">
                <a:solidFill>
                  <a:srgbClr val="FF0000"/>
                </a:solidFill>
              </a:rPr>
              <a:t>digitaiux</a:t>
            </a:r>
            <a:r>
              <a:rPr lang="fr-FR" dirty="0" smtClean="0">
                <a:solidFill>
                  <a:srgbClr val="FF0000"/>
                </a:solidFill>
              </a:rPr>
              <a:t> mis à disposition du public</a:t>
            </a:r>
            <a:endParaRPr lang="fr-FR" dirty="0" smtClean="0">
              <a:solidFill>
                <a:srgbClr val="0070C0"/>
              </a:solidFill>
            </a:endParaRPr>
          </a:p>
          <a:p>
            <a:pPr marL="171450" indent="-171450">
              <a:buClr>
                <a:schemeClr val="dk1"/>
              </a:buClr>
              <a:buSzPts val="1200"/>
              <a:buFontTx/>
              <a:buChar char="-"/>
            </a:pPr>
            <a:endParaRPr lang="fr-FR" dirty="0" smtClean="0"/>
          </a:p>
          <a:p>
            <a:r>
              <a:rPr lang="fr-FR" dirty="0" smtClean="0">
                <a:solidFill>
                  <a:srgbClr val="FF0000"/>
                </a:solidFill>
              </a:rPr>
              <a:t>Phase 3 : 2019 </a:t>
            </a:r>
          </a:p>
          <a:p>
            <a:r>
              <a:rPr lang="fr-FR" dirty="0" smtClean="0">
                <a:solidFill>
                  <a:srgbClr val="FF0000"/>
                </a:solidFill>
              </a:rPr>
              <a:t>Présentation du projet en conseil des ministres et au parlement</a:t>
            </a:r>
          </a:p>
          <a:p>
            <a:endParaRPr lang="fr-FR" dirty="0" smtClean="0">
              <a:solidFill>
                <a:srgbClr val="FF0000"/>
              </a:solidFill>
            </a:endParaRPr>
          </a:p>
          <a:p>
            <a:r>
              <a:rPr lang="fr-FR" dirty="0" smtClean="0">
                <a:solidFill>
                  <a:srgbClr val="FF0000"/>
                </a:solidFill>
              </a:rPr>
              <a:t>Phase 4 :  fin 2019 et après </a:t>
            </a:r>
          </a:p>
          <a:p>
            <a:r>
              <a:rPr lang="fr-FR" dirty="0" smtClean="0">
                <a:solidFill>
                  <a:srgbClr val="FF0000"/>
                </a:solidFill>
              </a:rPr>
              <a:t>Délai de quelques années nécessaire pour mise en œuvre</a:t>
            </a:r>
          </a:p>
          <a:p>
            <a:r>
              <a:rPr lang="fr-FR" dirty="0" smtClean="0">
                <a:solidFill>
                  <a:srgbClr val="FF0000"/>
                </a:solidFill>
              </a:rPr>
              <a:t>Application de la loi au plan réglementaire au plan institutionnel et opérationnel (déploiement des systèmes d’information et des services aux usagers)</a:t>
            </a:r>
          </a:p>
          <a:p>
            <a:r>
              <a:rPr lang="fr-FR" dirty="0" smtClean="0">
                <a:solidFill>
                  <a:srgbClr val="FF0000"/>
                </a:solidFill>
              </a:rPr>
              <a:t>MOBILISATION / CONTEXTE SOCIAL sur lequel s’appuyer </a:t>
            </a:r>
          </a:p>
          <a:p>
            <a:endParaRPr lang="fr-FR" dirty="0" smtClean="0">
              <a:solidFill>
                <a:srgbClr val="FF0000"/>
              </a:solidFill>
            </a:endParaRPr>
          </a:p>
          <a:p>
            <a:r>
              <a:rPr lang="fr-FR" dirty="0" smtClean="0">
                <a:solidFill>
                  <a:srgbClr val="FF0000"/>
                </a:solidFill>
              </a:rPr>
              <a:t>Jusqu’en 2025 : les départs à la retraite ne seraient pas touchés</a:t>
            </a:r>
          </a:p>
          <a:p>
            <a:r>
              <a:rPr lang="fr-FR" dirty="0" smtClean="0">
                <a:solidFill>
                  <a:srgbClr val="FF0000"/>
                </a:solidFill>
              </a:rPr>
              <a:t>Jusqu’en 2030, le système serait mixte</a:t>
            </a:r>
          </a:p>
          <a:p>
            <a:endParaRPr lang="fr-FR" dirty="0" smtClean="0">
              <a:solidFill>
                <a:srgbClr val="FF0000"/>
              </a:solidFill>
            </a:endParaRPr>
          </a:p>
          <a:p>
            <a:r>
              <a:rPr lang="fr-FR" dirty="0" smtClean="0">
                <a:solidFill>
                  <a:srgbClr val="FF0000"/>
                </a:solidFill>
              </a:rPr>
              <a:t>Au-delà de 2030, on bascule complètement dans le nouveau système</a:t>
            </a:r>
          </a:p>
          <a:p>
            <a:r>
              <a:rPr lang="fr-FR" dirty="0" smtClean="0">
                <a:solidFill>
                  <a:srgbClr val="4091C0"/>
                </a:solidFill>
              </a:rPr>
              <a:t> </a:t>
            </a:r>
            <a:endParaRPr lang="fr-FR" dirty="0" smtClean="0">
              <a:solidFill>
                <a:srgbClr val="FF0000"/>
              </a:solidFill>
            </a:endParaRPr>
          </a:p>
          <a:p>
            <a:pPr marL="171450" indent="-171450">
              <a:buClr>
                <a:schemeClr val="dk1"/>
              </a:buClr>
              <a:buSzPts val="1200"/>
              <a:buFontTx/>
              <a:buChar char="-"/>
            </a:pPr>
            <a:endParaRPr lang="fr-FR" dirty="0"/>
          </a:p>
        </p:txBody>
      </p:sp>
      <p:sp>
        <p:nvSpPr>
          <p:cNvPr id="11"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7</a:t>
            </a:fld>
            <a:endParaRPr sz="1200">
              <a:solidFill>
                <a:schemeClr val="dk1"/>
              </a:solidFill>
              <a:latin typeface="Calibri"/>
              <a:ea typeface="Calibri"/>
              <a:cs typeface="Calibri"/>
              <a:sym typeface="Calibri"/>
            </a:endParaRPr>
          </a:p>
        </p:txBody>
      </p:sp>
      <p:sp>
        <p:nvSpPr>
          <p:cNvPr id="4" name="Rectangle 3"/>
          <p:cNvSpPr/>
          <p:nvPr/>
        </p:nvSpPr>
        <p:spPr>
          <a:xfrm>
            <a:off x="849313" y="2454613"/>
            <a:ext cx="5332412" cy="1815882"/>
          </a:xfrm>
          <a:prstGeom prst="rect">
            <a:avLst/>
          </a:prstGeom>
        </p:spPr>
        <p:txBody>
          <a:bodyPr wrap="square">
            <a:spAutoFit/>
          </a:bodyPr>
          <a:lstStyle/>
          <a:p>
            <a:r>
              <a:rPr lang="fr-FR" dirty="0">
                <a:solidFill>
                  <a:srgbClr val="FF0000"/>
                </a:solidFill>
                <a:latin typeface="Calibri"/>
                <a:ea typeface="Calibri"/>
                <a:cs typeface="Calibri"/>
                <a:sym typeface="Calibri"/>
              </a:rPr>
              <a:t>Phase 1 : de mai </a:t>
            </a:r>
            <a:r>
              <a:rPr lang="fr-FR" strike="sngStrike" dirty="0">
                <a:solidFill>
                  <a:srgbClr val="FF0000"/>
                </a:solidFill>
                <a:latin typeface="Calibri"/>
                <a:ea typeface="Calibri"/>
                <a:cs typeface="Calibri"/>
                <a:sym typeface="Calibri"/>
              </a:rPr>
              <a:t>à décembre 2018 </a:t>
            </a:r>
            <a:r>
              <a:rPr lang="fr-FR" b="1" dirty="0">
                <a:solidFill>
                  <a:srgbClr val="89B733"/>
                </a:solidFill>
                <a:latin typeface="Calibri"/>
                <a:ea typeface="Calibri"/>
                <a:cs typeface="Calibri"/>
                <a:sym typeface="Calibri"/>
              </a:rPr>
              <a:t>en cours</a:t>
            </a:r>
          </a:p>
          <a:p>
            <a:r>
              <a:rPr lang="fr-FR" dirty="0">
                <a:solidFill>
                  <a:srgbClr val="0070C0"/>
                </a:solidFill>
                <a:latin typeface="Calibri"/>
                <a:ea typeface="Calibri"/>
                <a:cs typeface="Calibri"/>
                <a:sym typeface="Calibri"/>
              </a:rPr>
              <a:t>consultations des  partenaires sociaux : </a:t>
            </a:r>
          </a:p>
          <a:p>
            <a:r>
              <a:rPr lang="fr-FR" dirty="0">
                <a:solidFill>
                  <a:srgbClr val="FF0000"/>
                </a:solidFill>
                <a:latin typeface="Calibri"/>
                <a:ea typeface="Calibri"/>
                <a:cs typeface="Calibri"/>
                <a:sym typeface="Calibri"/>
              </a:rPr>
              <a:t>Phase 2 : </a:t>
            </a:r>
            <a:r>
              <a:rPr lang="fr-FR" strike="sngStrike" dirty="0">
                <a:solidFill>
                  <a:srgbClr val="FF0000"/>
                </a:solidFill>
                <a:latin typeface="Calibri"/>
                <a:ea typeface="Calibri"/>
                <a:cs typeface="Calibri"/>
                <a:sym typeface="Calibri"/>
              </a:rPr>
              <a:t>décembre 2018  </a:t>
            </a:r>
            <a:r>
              <a:rPr lang="fr-FR" dirty="0" smtClean="0">
                <a:solidFill>
                  <a:srgbClr val="00B050"/>
                </a:solidFill>
                <a:latin typeface="Calibri"/>
                <a:ea typeface="Calibri"/>
                <a:cs typeface="Calibri"/>
                <a:sym typeface="Calibri"/>
              </a:rPr>
              <a:t>????? En cours</a:t>
            </a:r>
            <a:endParaRPr lang="fr-FR" dirty="0">
              <a:solidFill>
                <a:srgbClr val="00B050"/>
              </a:solidFill>
              <a:latin typeface="Calibri"/>
              <a:ea typeface="Calibri"/>
              <a:cs typeface="Calibri"/>
              <a:sym typeface="Calibri"/>
            </a:endParaRPr>
          </a:p>
          <a:p>
            <a:r>
              <a:rPr lang="fr-FR" dirty="0">
                <a:solidFill>
                  <a:srgbClr val="4091C0"/>
                </a:solidFill>
                <a:latin typeface="Calibri"/>
                <a:ea typeface="Calibri"/>
                <a:cs typeface="Calibri"/>
                <a:sym typeface="Calibri"/>
              </a:rPr>
              <a:t>Présentation du projet et nouvelle phase de concertation</a:t>
            </a:r>
          </a:p>
          <a:p>
            <a:r>
              <a:rPr lang="fr-FR" dirty="0">
                <a:solidFill>
                  <a:srgbClr val="FF0000"/>
                </a:solidFill>
                <a:latin typeface="Calibri"/>
                <a:ea typeface="Calibri"/>
                <a:cs typeface="Calibri"/>
                <a:sym typeface="Calibri"/>
              </a:rPr>
              <a:t>Phase 3 : été 2019 </a:t>
            </a:r>
            <a:r>
              <a:rPr lang="fr-FR" dirty="0">
                <a:solidFill>
                  <a:srgbClr val="00B050"/>
                </a:solidFill>
                <a:latin typeface="Calibri"/>
                <a:ea typeface="Calibri"/>
                <a:cs typeface="Calibri"/>
                <a:sym typeface="Calibri"/>
              </a:rPr>
              <a:t>????</a:t>
            </a:r>
            <a:r>
              <a:rPr lang="fr-FR" dirty="0">
                <a:solidFill>
                  <a:srgbClr val="FF0000"/>
                </a:solidFill>
                <a:latin typeface="Calibri"/>
                <a:ea typeface="Calibri"/>
                <a:cs typeface="Calibri"/>
                <a:sym typeface="Calibri"/>
              </a:rPr>
              <a:t> : </a:t>
            </a:r>
            <a:r>
              <a:rPr lang="fr-FR" dirty="0">
                <a:solidFill>
                  <a:srgbClr val="00B050"/>
                </a:solidFill>
                <a:latin typeface="Calibri"/>
                <a:ea typeface="Calibri"/>
                <a:cs typeface="Calibri"/>
                <a:sym typeface="Calibri"/>
              </a:rPr>
              <a:t>confirme 2019</a:t>
            </a:r>
          </a:p>
          <a:p>
            <a:r>
              <a:rPr lang="fr-FR" dirty="0">
                <a:solidFill>
                  <a:srgbClr val="4091C0"/>
                </a:solidFill>
                <a:latin typeface="Calibri"/>
                <a:ea typeface="Calibri"/>
                <a:cs typeface="Calibri"/>
                <a:sym typeface="Calibri"/>
              </a:rPr>
              <a:t>Présentation du projet  de loi</a:t>
            </a:r>
          </a:p>
          <a:p>
            <a:r>
              <a:rPr lang="fr-FR" dirty="0">
                <a:solidFill>
                  <a:srgbClr val="FF0000"/>
                </a:solidFill>
                <a:latin typeface="Calibri"/>
                <a:ea typeface="Calibri"/>
                <a:cs typeface="Calibri"/>
                <a:sym typeface="Calibri"/>
              </a:rPr>
              <a:t>Phase 4 : </a:t>
            </a:r>
            <a:r>
              <a:rPr lang="fr-FR" dirty="0" smtClean="0">
                <a:solidFill>
                  <a:srgbClr val="FF0000"/>
                </a:solidFill>
                <a:latin typeface="Calibri"/>
                <a:ea typeface="Calibri"/>
                <a:cs typeface="Calibri"/>
                <a:sym typeface="Calibri"/>
              </a:rPr>
              <a:t>fin 2019 et </a:t>
            </a:r>
            <a:r>
              <a:rPr lang="fr-FR" dirty="0" smtClean="0">
                <a:solidFill>
                  <a:srgbClr val="00B050"/>
                </a:solidFill>
                <a:latin typeface="Calibri"/>
                <a:ea typeface="Calibri"/>
                <a:cs typeface="Calibri"/>
                <a:sym typeface="Calibri"/>
              </a:rPr>
              <a:t>après </a:t>
            </a:r>
            <a:r>
              <a:rPr lang="fr-FR" dirty="0">
                <a:solidFill>
                  <a:srgbClr val="00B050"/>
                </a:solidFill>
                <a:latin typeface="Calibri"/>
                <a:ea typeface="Calibri"/>
                <a:cs typeface="Calibri"/>
                <a:sym typeface="Calibri"/>
              </a:rPr>
              <a:t>????</a:t>
            </a:r>
          </a:p>
          <a:p>
            <a:r>
              <a:rPr lang="fr-FR" dirty="0">
                <a:solidFill>
                  <a:srgbClr val="4091C0"/>
                </a:solidFill>
                <a:latin typeface="Calibri"/>
                <a:ea typeface="Calibri"/>
                <a:cs typeface="Calibri"/>
                <a:sym typeface="Calibri"/>
              </a:rPr>
              <a:t> </a:t>
            </a:r>
          </a:p>
        </p:txBody>
      </p:sp>
      <p:sp>
        <p:nvSpPr>
          <p:cNvPr id="3" name="Rectangle 2"/>
          <p:cNvSpPr/>
          <p:nvPr/>
        </p:nvSpPr>
        <p:spPr>
          <a:xfrm>
            <a:off x="6686550" y="1025198"/>
            <a:ext cx="1762125" cy="1200329"/>
          </a:xfrm>
          <a:prstGeom prst="rect">
            <a:avLst/>
          </a:prstGeom>
        </p:spPr>
        <p:txBody>
          <a:bodyPr>
            <a:spAutoFit/>
          </a:bodyPr>
          <a:lstStyle/>
          <a:p>
            <a:pPr marL="457200" lvl="0" indent="-228600">
              <a:buSzPts val="1400"/>
              <a:defRPr/>
            </a:pPr>
            <a:r>
              <a:rPr lang="fr-FR" sz="1200" kern="1200" dirty="0">
                <a:solidFill>
                  <a:srgbClr val="FF0000"/>
                </a:solidFill>
                <a:latin typeface="Calibri"/>
                <a:ea typeface="Calibri"/>
                <a:cs typeface="Calibri"/>
                <a:sym typeface="Calibri"/>
              </a:rPr>
              <a:t>Phase 3 : 2019 </a:t>
            </a:r>
          </a:p>
          <a:p>
            <a:pPr marL="457200" lvl="0" indent="-228600">
              <a:buSzPts val="1400"/>
              <a:defRPr/>
            </a:pPr>
            <a:r>
              <a:rPr lang="fr-FR" sz="1200" kern="1200" dirty="0">
                <a:solidFill>
                  <a:srgbClr val="FF0000"/>
                </a:solidFill>
                <a:latin typeface="Calibri"/>
                <a:ea typeface="Calibri"/>
                <a:cs typeface="Calibri"/>
                <a:sym typeface="Calibri"/>
              </a:rPr>
              <a:t>Présentation du projet en conseil des ministres et au parlement</a:t>
            </a:r>
          </a:p>
          <a:p>
            <a:pPr marL="457200" lvl="0" indent="-228600">
              <a:buSzPts val="1400"/>
              <a:defRPr/>
            </a:pPr>
            <a:endParaRPr lang="fr-FR" sz="1200" kern="1200" dirty="0">
              <a:solidFill>
                <a:srgbClr val="FF0000"/>
              </a:solidFill>
              <a:latin typeface="Calibri"/>
              <a:ea typeface="Calibri"/>
              <a:cs typeface="Calibri"/>
              <a:sym typeface="Calibri"/>
            </a:endParaRPr>
          </a:p>
        </p:txBody>
      </p:sp>
      <p:sp>
        <p:nvSpPr>
          <p:cNvPr id="8" name="Shape 94"/>
          <p:cNvSpPr>
            <a:spLocks noGrp="1" noRot="1" noChangeAspect="1"/>
          </p:cNvSpPr>
          <p:nvPr>
            <p:ph type="sldImg" idx="3"/>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171450" indent="-171450">
              <a:buClr>
                <a:schemeClr val="dk1"/>
              </a:buClr>
              <a:buSzPts val="1200"/>
              <a:buFontTx/>
              <a:buChar char="-"/>
            </a:pPr>
            <a:endParaRPr lang="fr-FR" dirty="0" smtClean="0"/>
          </a:p>
          <a:p>
            <a:pPr marL="171450" indent="-171450">
              <a:buClr>
                <a:schemeClr val="dk1"/>
              </a:buClr>
              <a:buSzPts val="1200"/>
              <a:buFontTx/>
              <a:buChar char="-"/>
            </a:pPr>
            <a:r>
              <a:rPr lang="fr-FR" dirty="0" err="1" smtClean="0"/>
              <a:t>Meme</a:t>
            </a:r>
            <a:r>
              <a:rPr lang="fr-FR" dirty="0" smtClean="0"/>
              <a:t> niveau d’information des organisations syndicales, de la presse et des parlementaires</a:t>
            </a:r>
          </a:p>
          <a:p>
            <a:pPr marL="171450" indent="-171450">
              <a:buClr>
                <a:schemeClr val="dk1"/>
              </a:buClr>
              <a:buSzPts val="1200"/>
              <a:buFontTx/>
              <a:buChar char="-"/>
            </a:pPr>
            <a:r>
              <a:rPr lang="fr-FR" dirty="0" smtClean="0"/>
              <a:t>Une consultation citoyenne Consultation</a:t>
            </a:r>
            <a:r>
              <a:rPr lang="fr-FR" baseline="0" dirty="0" smtClean="0"/>
              <a:t> citoyenne qui laisse croire que le gouvernement va modifier ses projets à partir de l’avis de citoyens</a:t>
            </a:r>
          </a:p>
          <a:p>
            <a:pPr marL="171450" indent="-171450">
              <a:buClr>
                <a:schemeClr val="dk1"/>
              </a:buClr>
              <a:buSzPts val="1200"/>
              <a:buFontTx/>
              <a:buChar char="-"/>
            </a:pPr>
            <a:r>
              <a:rPr lang="fr-FR" baseline="0" dirty="0" smtClean="0"/>
              <a:t>La même démarche a été faite en ce qui concerne CAP22 : des réunions ne rassemblant que quelques dizaines de personnes </a:t>
            </a:r>
          </a:p>
          <a:p>
            <a:pPr marL="171450" indent="-171450">
              <a:buClr>
                <a:schemeClr val="dk1"/>
              </a:buClr>
              <a:buSzPts val="1200"/>
              <a:buFontTx/>
              <a:buChar char="-"/>
            </a:pPr>
            <a:r>
              <a:rPr lang="fr-FR" baseline="0" dirty="0" smtClean="0"/>
              <a:t>Semblant de consultation démocratique</a:t>
            </a:r>
          </a:p>
          <a:p>
            <a:pPr marL="171450" indent="-171450">
              <a:buClr>
                <a:schemeClr val="dk1"/>
              </a:buClr>
              <a:buSzPts val="1200"/>
              <a:buFontTx/>
              <a:buChar char="-"/>
            </a:pPr>
            <a:r>
              <a:rPr lang="fr-FR" baseline="0" dirty="0" smtClean="0"/>
              <a:t>Méconnaissance ; avis de citoyens pas nécessairement éclairé</a:t>
            </a:r>
          </a:p>
          <a:p>
            <a:pPr algn="l"/>
            <a:r>
              <a:rPr lang="fr-FR" b="0" i="0" u="none" strike="noStrike" dirty="0" smtClean="0">
                <a:solidFill>
                  <a:srgbClr val="000000"/>
                </a:solidFill>
                <a:effectLst/>
                <a:latin typeface="Calibri"/>
              </a:rPr>
              <a:t>Merci à toutes celles et ceux qui ont participé à cette grande consultation sur la mise en place d’un système universel de retraite. La plateforme de participation citoyenne a recueilli près de 35 000 contributions, plus de 220 000 votes, de 24 000 inscrits. Par ailleurs, près de 800 personnes ont participé à des ateliers en région.</a:t>
            </a:r>
          </a:p>
          <a:p>
            <a:pPr algn="l"/>
            <a:r>
              <a:rPr lang="fr-FR" b="0" i="0" u="none" strike="noStrike" dirty="0" smtClean="0">
                <a:solidFill>
                  <a:srgbClr val="000000"/>
                </a:solidFill>
                <a:effectLst/>
                <a:latin typeface="Calibri"/>
              </a:rPr>
              <a:t> </a:t>
            </a:r>
          </a:p>
          <a:p>
            <a:pPr algn="l"/>
            <a:r>
              <a:rPr lang="fr-FR" b="0" i="0" u="none" strike="noStrike" dirty="0" smtClean="0">
                <a:solidFill>
                  <a:srgbClr val="000000"/>
                </a:solidFill>
                <a:effectLst/>
                <a:latin typeface="Calibri"/>
              </a:rPr>
              <a:t>Après cinq mois de consultation et de débat en ligne ou dans le cadre des ateliers, </a:t>
            </a:r>
            <a:r>
              <a:rPr lang="fr-FR" b="0" i="0" u="none" strike="noStrike" dirty="0" smtClean="0">
                <a:solidFill>
                  <a:srgbClr val="3F63B6"/>
                </a:solidFill>
                <a:effectLst/>
                <a:latin typeface="Calibri"/>
                <a:hlinkClick r:id="rId3"/>
              </a:rPr>
              <a:t>les synthèses</a:t>
            </a:r>
            <a:r>
              <a:rPr lang="fr-FR" b="0" i="0" u="none" strike="noStrike" dirty="0" smtClean="0">
                <a:solidFill>
                  <a:srgbClr val="000000"/>
                </a:solidFill>
                <a:effectLst/>
                <a:latin typeface="Calibri"/>
              </a:rPr>
              <a:t> de l'ensemble des contributions sont disponibles en ligne. </a:t>
            </a:r>
          </a:p>
          <a:p>
            <a:pPr algn="l"/>
            <a:r>
              <a:rPr lang="fr-FR" b="0" i="0" u="none" strike="noStrike" dirty="0" smtClean="0">
                <a:solidFill>
                  <a:srgbClr val="000000"/>
                </a:solidFill>
                <a:effectLst/>
                <a:latin typeface="Calibri"/>
              </a:rPr>
              <a:t> </a:t>
            </a:r>
          </a:p>
          <a:p>
            <a:pPr marL="171450" indent="-171450">
              <a:buClr>
                <a:schemeClr val="dk1"/>
              </a:buClr>
              <a:buSzPts val="1200"/>
              <a:buFontTx/>
              <a:buChar char="-"/>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708526"/>
            <a:ext cx="5642610" cy="4121149"/>
          </a:xfrm>
          <a:prstGeom prst="rect">
            <a:avLst/>
          </a:prstGeom>
          <a:noFill/>
          <a:ln>
            <a:noFill/>
          </a:ln>
        </p:spPr>
        <p:txBody>
          <a:bodyPr wrap="square" lIns="93765" tIns="46870" rIns="93765" bIns="46870" anchor="t" anchorCtr="0">
            <a:noAutofit/>
          </a:bodyPr>
          <a:lstStyle/>
          <a:p>
            <a:pPr marL="171450" indent="-171450">
              <a:buClr>
                <a:schemeClr val="dk1"/>
              </a:buClr>
              <a:buSzPts val="1200"/>
              <a:buFontTx/>
              <a:buChar char="-"/>
            </a:pPr>
            <a:r>
              <a:rPr lang="fr-FR" dirty="0" smtClean="0"/>
              <a:t>Les retraites ne</a:t>
            </a:r>
            <a:r>
              <a:rPr lang="fr-FR" baseline="0" dirty="0" smtClean="0"/>
              <a:t> baisseront pas c’est l’engagement premier de Macron dans la présentation de cette réforme</a:t>
            </a:r>
          </a:p>
          <a:p>
            <a:pPr marL="171450" indent="-171450">
              <a:buClr>
                <a:schemeClr val="dk1"/>
              </a:buClr>
              <a:buSzPts val="1200"/>
              <a:buFontTx/>
              <a:buChar char="-"/>
            </a:pPr>
            <a:r>
              <a:rPr lang="fr-FR" baseline="0" dirty="0" smtClean="0"/>
              <a:t>En réalité, les pensions sont déjà programmées à la baisse : - 40% du montant des pensions à l’horizon 2060 : la dégradation des pensions est déjà annoncée</a:t>
            </a:r>
          </a:p>
          <a:p>
            <a:pPr marL="171450" indent="-171450">
              <a:buClr>
                <a:schemeClr val="dk1"/>
              </a:buClr>
              <a:buSzPts val="1200"/>
              <a:buFontTx/>
              <a:buChar char="-"/>
            </a:pPr>
            <a:r>
              <a:rPr lang="fr-FR" baseline="0" dirty="0" smtClean="0"/>
              <a:t>Volonté de maintenir la part des dépenses en dessous de 13% quand </a:t>
            </a:r>
            <a:r>
              <a:rPr lang="fr-FR" baseline="0" dirty="0" err="1" smtClean="0"/>
              <a:t>ds</a:t>
            </a:r>
            <a:r>
              <a:rPr lang="fr-FR" baseline="0" dirty="0" smtClean="0"/>
              <a:t> le même temps, l’espérance de vie s’allonge entre 30 et 35 ans à  60 ans pour les hommes et les femmes en 2060</a:t>
            </a:r>
          </a:p>
          <a:p>
            <a:pPr marL="171450" indent="-171450">
              <a:buClr>
                <a:schemeClr val="dk1"/>
              </a:buClr>
              <a:buSzPts val="1200"/>
              <a:buFontTx/>
              <a:buChar char="-"/>
            </a:pPr>
            <a:r>
              <a:rPr lang="fr-FR" baseline="0" dirty="0" smtClean="0"/>
              <a:t>de plus difficile de trouver un équilibre </a:t>
            </a:r>
            <a:r>
              <a:rPr lang="fr-FR" baseline="0" dirty="0" err="1" smtClean="0"/>
              <a:t>qd</a:t>
            </a:r>
            <a:r>
              <a:rPr lang="fr-FR" baseline="0" dirty="0" smtClean="0"/>
              <a:t> l’augmentation du PIB nécessite une restriction de ce que l’on exploite sur la </a:t>
            </a:r>
            <a:r>
              <a:rPr lang="fr-FR" baseline="0" dirty="0" err="1" smtClean="0"/>
              <a:t>planete</a:t>
            </a:r>
            <a:endParaRPr lang="fr-FR" baseline="0" dirty="0" smtClean="0"/>
          </a:p>
          <a:p>
            <a:pPr marL="171450" indent="-171450">
              <a:buClr>
                <a:schemeClr val="dk1"/>
              </a:buClr>
              <a:buSzPts val="1200"/>
              <a:buFontTx/>
              <a:buChar char="-"/>
            </a:pPr>
            <a:r>
              <a:rPr lang="fr-FR" baseline="0" dirty="0" smtClean="0"/>
              <a:t>Nécessité de développer une économie durable (avec croissance ralentie)</a:t>
            </a:r>
          </a:p>
          <a:p>
            <a:pPr marL="171450" indent="-171450">
              <a:buClr>
                <a:schemeClr val="dk1"/>
              </a:buClr>
              <a:buSzPts val="1200"/>
              <a:buFontTx/>
              <a:buChar char="-"/>
            </a:pPr>
            <a:endParaRPr lang="fr-FR" dirty="0" smtClean="0"/>
          </a:p>
          <a:p>
            <a:pPr marL="171450" indent="-171450">
              <a:buClr>
                <a:schemeClr val="dk1"/>
              </a:buClr>
              <a:buSzPts val="1200"/>
              <a:buFontTx/>
              <a:buChar char="-"/>
            </a:pPr>
            <a:r>
              <a:rPr lang="fr-FR" dirty="0" smtClean="0"/>
              <a:t>C’est bien une baisse des pensions qui est programmée avec ce nouveau</a:t>
            </a:r>
            <a:r>
              <a:rPr lang="fr-FR" baseline="0" dirty="0" smtClean="0"/>
              <a:t> système </a:t>
            </a:r>
          </a:p>
          <a:p>
            <a:pPr marL="171450" indent="-171450">
              <a:buClr>
                <a:schemeClr val="dk1"/>
              </a:buClr>
              <a:buSzPts val="1200"/>
              <a:buFontTx/>
              <a:buChar char="-"/>
            </a:pPr>
            <a:endParaRPr lang="fr-FR" baseline="0" dirty="0" smtClean="0"/>
          </a:p>
          <a:p>
            <a:pPr marL="171450" indent="-171450">
              <a:buClr>
                <a:schemeClr val="dk1"/>
              </a:buClr>
              <a:buSzPts val="1200"/>
              <a:buFontTx/>
              <a:buChar char="-"/>
            </a:pPr>
            <a:r>
              <a:rPr lang="fr-FR" baseline="0" dirty="0" smtClean="0"/>
              <a:t>un système par répartition : cotisations permettent de financer les retraites au même moment : problème du financement et de l’équilibre automatique (par opposition à un système par capitalisation)</a:t>
            </a:r>
          </a:p>
          <a:p>
            <a:pPr marL="171450" indent="-171450">
              <a:buClr>
                <a:schemeClr val="dk1"/>
              </a:buClr>
              <a:buSzPts val="1200"/>
              <a:buFontTx/>
              <a:buChar char="-"/>
            </a:pPr>
            <a:endParaRPr lang="fr-FR" baseline="0" dirty="0" smtClean="0"/>
          </a:p>
          <a:p>
            <a:pPr marL="171450" indent="-171450">
              <a:buClr>
                <a:schemeClr val="dk1"/>
              </a:buClr>
              <a:buSzPts val="1200"/>
              <a:buFontTx/>
              <a:buChar char="-"/>
            </a:pPr>
            <a:r>
              <a:rPr lang="fr-FR" baseline="0" dirty="0" smtClean="0"/>
              <a:t>des dispositifs de solidarité renforcés et consolidés : pour l’instant : aucune précision, en revanche , aucun point gratuit ne sera attribué (versions contradictoires) ; c est le renforcement du système contributif qui est annoncé</a:t>
            </a:r>
          </a:p>
          <a:p>
            <a:pPr marL="171450" indent="-171450">
              <a:buClr>
                <a:schemeClr val="dk1"/>
              </a:buClr>
              <a:buSzPts val="1200"/>
              <a:buFontTx/>
              <a:buChar char="-"/>
            </a:pPr>
            <a:endParaRPr lang="fr-FR" baseline="0" dirty="0" smtClean="0"/>
          </a:p>
          <a:p>
            <a:pPr marL="0" indent="0">
              <a:buClr>
                <a:schemeClr val="dk1"/>
              </a:buClr>
              <a:buSzPts val="1200"/>
              <a:buFontTx/>
              <a:buNone/>
            </a:pPr>
            <a:r>
              <a:rPr lang="fr-FR" baseline="0" dirty="0" smtClean="0"/>
              <a:t> Dans le système universel, le principe est que toutes les caisses disparaitraient y compris le RAFP  qui ne se justifie plus mais aussi l’</a:t>
            </a:r>
            <a:r>
              <a:rPr lang="fr-FR" baseline="0" dirty="0" err="1" smtClean="0"/>
              <a:t>Agirc</a:t>
            </a:r>
            <a:r>
              <a:rPr lang="fr-FR" baseline="0" dirty="0" smtClean="0"/>
              <a:t>-ARRCO</a:t>
            </a:r>
          </a:p>
          <a:p>
            <a:pPr marL="0" indent="0">
              <a:buClr>
                <a:schemeClr val="dk1"/>
              </a:buClr>
              <a:buSzPts val="1200"/>
              <a:buFontTx/>
              <a:buNone/>
            </a:pPr>
            <a:r>
              <a:rPr lang="fr-FR" baseline="0" dirty="0" smtClean="0"/>
              <a:t>Le codes des pensions civiles et militaires avec ses spécificités n’auraient plus lieu d’être : possibilité de départ anticipé pour enfant handicapé à 80%, situation d’invalidité,,,, bonifications</a:t>
            </a:r>
          </a:p>
          <a:p>
            <a:pPr marL="0" indent="0">
              <a:buClr>
                <a:schemeClr val="dk1"/>
              </a:buClr>
              <a:buSzPts val="1200"/>
              <a:buFontTx/>
              <a:buNone/>
            </a:pPr>
            <a:r>
              <a:rPr lang="fr-FR" baseline="0" dirty="0" smtClean="0"/>
              <a:t>Les régimes spéciaux des petits rats de l’opéra aux clercs de notaires disparaitraient</a:t>
            </a:r>
          </a:p>
          <a:p>
            <a:pPr marL="0" indent="0">
              <a:buClr>
                <a:schemeClr val="dk1"/>
              </a:buClr>
              <a:buSzPts val="1200"/>
              <a:buFontTx/>
              <a:buNone/>
            </a:pPr>
            <a:r>
              <a:rPr lang="fr-FR" baseline="0" dirty="0" smtClean="0"/>
              <a:t>La référence aux 6 derniers mois disparaitraient. Nous n’avons pas d’éclairage sur le financement des retraites de l’état aujourd’hui car aujourd’hui pas de caisse </a:t>
            </a:r>
          </a:p>
          <a:p>
            <a:pPr marL="171450" indent="-171450">
              <a:buClr>
                <a:schemeClr val="dk1"/>
              </a:buClr>
              <a:buSzPts val="1200"/>
              <a:buFontTx/>
              <a:buChar char="-"/>
            </a:pPr>
            <a:endParaRPr lang="fr-FR" baseline="0" dirty="0" smtClean="0"/>
          </a:p>
          <a:p>
            <a:pPr marL="171450" indent="-171450">
              <a:buClr>
                <a:schemeClr val="dk1"/>
              </a:buClr>
              <a:buSzPts val="1200"/>
              <a:buFontTx/>
              <a:buChar char="-"/>
            </a:pPr>
            <a:endParaRPr lang="fr-FR" baseline="0" dirty="0" smtClean="0"/>
          </a:p>
          <a:p>
            <a:pPr marL="171450" indent="-171450">
              <a:buClr>
                <a:schemeClr val="dk1"/>
              </a:buClr>
              <a:buSzPts val="1200"/>
              <a:buFontTx/>
              <a:buChar char="-"/>
            </a:pPr>
            <a:endParaRPr lang="fr-FR" baseline="0" dirty="0" smtClean="0"/>
          </a:p>
          <a:p>
            <a:pPr marL="171450" indent="-171450">
              <a:buClr>
                <a:schemeClr val="dk1"/>
              </a:buClr>
              <a:buSzPts val="1200"/>
              <a:buFontTx/>
              <a:buChar char="-"/>
            </a:pPr>
            <a:endParaRPr lang="fr-FR" baseline="0" dirty="0" smtClean="0"/>
          </a:p>
          <a:p>
            <a:pPr marL="171450" indent="-171450">
              <a:buClr>
                <a:schemeClr val="dk1"/>
              </a:buClr>
              <a:buSzPts val="1200"/>
              <a:buFontTx/>
              <a:buChar char="-"/>
            </a:pPr>
            <a:endParaRPr lang="fr-FR" baseline="0" dirty="0" smtClean="0"/>
          </a:p>
          <a:p>
            <a:pPr marL="171450" indent="-171450">
              <a:buClr>
                <a:schemeClr val="dk1"/>
              </a:buClr>
              <a:buSzPts val="1200"/>
              <a:buFontTx/>
              <a:buChar char="-"/>
            </a:pPr>
            <a:endParaRPr lang="fr-F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9</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171450" indent="-171450">
              <a:buClr>
                <a:schemeClr val="dk1"/>
              </a:buClr>
              <a:buSzPts val="1200"/>
              <a:buFontTx/>
              <a:buChar char="-"/>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73075" y="1271588"/>
            <a:ext cx="6107113" cy="34369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5327" y="4899432"/>
            <a:ext cx="5642610" cy="4008627"/>
          </a:xfrm>
          <a:prstGeom prst="rect">
            <a:avLst/>
          </a:prstGeom>
          <a:noFill/>
          <a:ln>
            <a:noFill/>
          </a:ln>
        </p:spPr>
        <p:txBody>
          <a:bodyPr wrap="square" lIns="93765" tIns="46870" rIns="93765" bIns="46870" anchor="t" anchorCtr="0">
            <a:noAutofit/>
          </a:bodyPr>
          <a:lstStyle/>
          <a:p>
            <a:pPr marL="171450" indent="-171450">
              <a:buClr>
                <a:schemeClr val="dk1"/>
              </a:buClr>
              <a:buSzPts val="1200"/>
              <a:buFontTx/>
              <a:buChar char="-"/>
            </a:pPr>
            <a:r>
              <a:rPr lang="fr-FR" dirty="0" smtClean="0"/>
              <a:t>Buzz en octobre  :proposition annuelle du </a:t>
            </a:r>
            <a:r>
              <a:rPr lang="fr-FR" dirty="0" err="1" smtClean="0"/>
              <a:t>senat</a:t>
            </a:r>
            <a:endParaRPr lang="fr-FR" dirty="0" smtClean="0"/>
          </a:p>
          <a:p>
            <a:pPr marL="171450" indent="-171450">
              <a:buClr>
                <a:schemeClr val="dk1"/>
              </a:buClr>
              <a:buSzPts val="1200"/>
              <a:buFontTx/>
              <a:buChar char="-"/>
            </a:pPr>
            <a:r>
              <a:rPr lang="fr-FR" dirty="0" smtClean="0"/>
              <a:t>Minimum légal : possibilité de liquider sa pension une fois la date anniversaire passée</a:t>
            </a:r>
          </a:p>
          <a:p>
            <a:pPr marL="171450" indent="-171450">
              <a:buClr>
                <a:schemeClr val="dk1"/>
              </a:buClr>
              <a:buSzPts val="1200"/>
              <a:buFontTx/>
              <a:buChar char="-"/>
            </a:pPr>
            <a:r>
              <a:rPr lang="fr-FR" dirty="0" smtClean="0"/>
              <a:t>-comparaison internationale</a:t>
            </a:r>
          </a:p>
          <a:p>
            <a:pPr marL="171450" indent="-171450">
              <a:buClr>
                <a:schemeClr val="dk1"/>
              </a:buClr>
              <a:buSzPts val="1200"/>
              <a:buFontTx/>
              <a:buChar char="-"/>
            </a:pPr>
            <a:r>
              <a:rPr lang="fr-FR" dirty="0" smtClean="0"/>
              <a:t> un pays apparemment à</a:t>
            </a:r>
            <a:r>
              <a:rPr lang="fr-FR" baseline="0" dirty="0" smtClean="0"/>
              <a:t> </a:t>
            </a:r>
            <a:r>
              <a:rPr lang="fr-FR" dirty="0" smtClean="0"/>
              <a:t>avoir </a:t>
            </a:r>
            <a:r>
              <a:rPr lang="fr-FR" dirty="0" err="1" smtClean="0"/>
              <a:t>l’age</a:t>
            </a:r>
            <a:r>
              <a:rPr lang="fr-FR" dirty="0" smtClean="0"/>
              <a:t> légal de départ le plus faible</a:t>
            </a:r>
          </a:p>
          <a:p>
            <a:pPr marL="171450" indent="-171450">
              <a:buClr>
                <a:schemeClr val="dk1"/>
              </a:buClr>
              <a:buSzPts val="1200"/>
              <a:buFontTx/>
              <a:buChar char="-"/>
            </a:pPr>
            <a:r>
              <a:rPr lang="fr-FR" dirty="0" smtClean="0"/>
              <a:t>en réalité différents dispositifs ou aménagements permettent de partir en réalité plus </a:t>
            </a:r>
            <a:r>
              <a:rPr lang="fr-FR" dirty="0" err="1" smtClean="0"/>
              <a:t>tot</a:t>
            </a:r>
            <a:endParaRPr lang="fr-FR" dirty="0" smtClean="0"/>
          </a:p>
          <a:p>
            <a:pPr marL="171450" indent="-171450">
              <a:buClr>
                <a:schemeClr val="dk1"/>
              </a:buClr>
              <a:buSzPts val="1200"/>
              <a:buFontTx/>
              <a:buChar char="-"/>
            </a:pPr>
            <a:r>
              <a:rPr lang="fr-FR" dirty="0" smtClean="0"/>
              <a:t>Garderait dispositif carrières longues (mais quelle durée?)</a:t>
            </a:r>
          </a:p>
          <a:p>
            <a:pPr marL="171450" indent="-171450">
              <a:buClr>
                <a:schemeClr val="dk1"/>
              </a:buClr>
              <a:buSzPts val="1200"/>
              <a:buFontTx/>
              <a:buChar char="-"/>
            </a:pPr>
            <a:r>
              <a:rPr lang="fr-FR" dirty="0" smtClean="0"/>
              <a:t>Reconnaissance : possibilité de partir</a:t>
            </a:r>
            <a:r>
              <a:rPr lang="fr-FR" baseline="0" dirty="0" smtClean="0"/>
              <a:t> plus </a:t>
            </a:r>
            <a:r>
              <a:rPr lang="fr-FR" baseline="0" dirty="0" err="1" smtClean="0"/>
              <a:t>tot</a:t>
            </a:r>
            <a:endParaRPr lang="fr-FR" baseline="0" dirty="0" smtClean="0"/>
          </a:p>
          <a:p>
            <a:pPr marL="171450" indent="-171450">
              <a:buClr>
                <a:schemeClr val="dk1"/>
              </a:buClr>
              <a:buSzPts val="1200"/>
              <a:buFontTx/>
              <a:buChar char="-"/>
            </a:pPr>
            <a:endParaRPr lang="fr-FR" baseline="0" dirty="0" smtClean="0"/>
          </a:p>
          <a:p>
            <a:pPr marL="171450" indent="-171450">
              <a:buClr>
                <a:schemeClr val="dk1"/>
              </a:buClr>
              <a:buSzPts val="1200"/>
              <a:buFontTx/>
              <a:buChar char="-"/>
            </a:pPr>
            <a:r>
              <a:rPr lang="fr-FR" baseline="0" dirty="0" smtClean="0"/>
              <a:t>Aujourd’hui 62 ans, 57 pour les catégories actives </a:t>
            </a:r>
          </a:p>
          <a:p>
            <a:pPr marL="171450" indent="-171450">
              <a:buClr>
                <a:schemeClr val="dk1"/>
              </a:buClr>
              <a:buSzPts val="1200"/>
              <a:buFontTx/>
              <a:buChar char="-"/>
            </a:pPr>
            <a:r>
              <a:rPr lang="fr-FR" baseline="0" dirty="0" smtClean="0"/>
              <a:t>Des départs anticipés pour parents de 3 enfants (en extinction), pour carrière longue (dès 60 ans sous conditions voire dès 57, 58 ans pour </a:t>
            </a:r>
            <a:r>
              <a:rPr lang="fr-FR" baseline="0" dirty="0" err="1" smtClean="0"/>
              <a:t>categories</a:t>
            </a:r>
            <a:r>
              <a:rPr lang="fr-FR" baseline="0" dirty="0" smtClean="0"/>
              <a:t> ayant commencé plus tôt, pour invalidité ou handicap)</a:t>
            </a:r>
          </a:p>
          <a:p>
            <a:pPr marL="171450" indent="-171450">
              <a:buClr>
                <a:schemeClr val="dk1"/>
              </a:buClr>
              <a:buSzPts val="1200"/>
              <a:buFontTx/>
              <a:buChar char="-"/>
            </a:pPr>
            <a:endParaRPr lang="fr-FR" baseline="0" dirty="0" smtClean="0"/>
          </a:p>
          <a:p>
            <a:pPr marL="171450" indent="-171450">
              <a:buClr>
                <a:schemeClr val="dk1"/>
              </a:buClr>
              <a:buSzPts val="1200"/>
              <a:buFontTx/>
              <a:buChar char="-"/>
            </a:pPr>
            <a:r>
              <a:rPr lang="fr-FR" baseline="0" dirty="0" smtClean="0"/>
              <a:t>En réalité , âge du taux plein est bien de 67 ans (62 ans pour les </a:t>
            </a:r>
            <a:r>
              <a:rPr lang="fr-FR" baseline="0" dirty="0" err="1" smtClean="0"/>
              <a:t>categories</a:t>
            </a:r>
            <a:r>
              <a:rPr lang="fr-FR" baseline="0" dirty="0" smtClean="0"/>
              <a:t> actives) mais pour l’instant </a:t>
            </a:r>
            <a:r>
              <a:rPr lang="fr-FR" baseline="0" dirty="0" err="1" smtClean="0"/>
              <a:t>age</a:t>
            </a:r>
            <a:r>
              <a:rPr lang="fr-FR" baseline="0" dirty="0" smtClean="0"/>
              <a:t> moyen de départ plus faible</a:t>
            </a:r>
          </a:p>
          <a:p>
            <a:pPr marL="171450" indent="-171450">
              <a:buClr>
                <a:schemeClr val="dk1"/>
              </a:buClr>
              <a:buSzPts val="1200"/>
              <a:buFontTx/>
              <a:buChar char="-"/>
            </a:pPr>
            <a:r>
              <a:rPr lang="fr-FR" baseline="0" dirty="0" smtClean="0"/>
              <a:t>Précisez la moyenne</a:t>
            </a:r>
          </a:p>
          <a:p>
            <a:pPr marL="171450" indent="-171450">
              <a:buClr>
                <a:schemeClr val="dk1"/>
              </a:buClr>
              <a:buSzPts val="1200"/>
              <a:buFontTx/>
              <a:buChar char="-"/>
            </a:pPr>
            <a:r>
              <a:rPr lang="fr-FR" baseline="0" dirty="0" smtClean="0"/>
              <a:t>si carrière très incomplète annulation de la décote à l </a:t>
            </a:r>
            <a:r>
              <a:rPr lang="fr-FR" baseline="0" dirty="0" err="1" smtClean="0"/>
              <a:t>age</a:t>
            </a:r>
            <a:r>
              <a:rPr lang="fr-FR" baseline="0" dirty="0" smtClean="0"/>
              <a:t> du taux plein (30% des femmes attendent cet </a:t>
            </a:r>
            <a:r>
              <a:rPr lang="fr-FR" baseline="0" dirty="0" err="1" smtClean="0"/>
              <a:t>age</a:t>
            </a:r>
            <a:r>
              <a:rPr lang="fr-FR" baseline="0" dirty="0" smtClean="0"/>
              <a:t> pour liquider leur pension)</a:t>
            </a:r>
          </a:p>
          <a:p>
            <a:pPr marL="171450" indent="-171450">
              <a:buClr>
                <a:schemeClr val="dk1"/>
              </a:buClr>
              <a:buSzPts val="1200"/>
              <a:buFontTx/>
              <a:buChar char="-"/>
            </a:pPr>
            <a:endParaRPr lang="fr-FR" baseline="0" dirty="0" smtClean="0"/>
          </a:p>
          <a:p>
            <a:pPr marL="171450" indent="-171450">
              <a:buClr>
                <a:schemeClr val="dk1"/>
              </a:buClr>
              <a:buSzPts val="1200"/>
              <a:buFontTx/>
              <a:buChar char="-"/>
            </a:pPr>
            <a:r>
              <a:rPr lang="fr-FR" baseline="0" dirty="0" err="1" smtClean="0"/>
              <a:t>Premieres</a:t>
            </a:r>
            <a:r>
              <a:rPr lang="fr-FR" baseline="0" dirty="0" smtClean="0"/>
              <a:t> informations : </a:t>
            </a:r>
          </a:p>
          <a:p>
            <a:pPr marL="171450" indent="-171450">
              <a:buClr>
                <a:schemeClr val="dk1"/>
              </a:buClr>
              <a:buSzPts val="1200"/>
              <a:buFontTx/>
              <a:buChar char="-"/>
            </a:pPr>
            <a:endParaRPr lang="fr-FR" baseline="0" dirty="0" smtClean="0"/>
          </a:p>
          <a:p>
            <a:pPr marL="171450" indent="-171450">
              <a:buClr>
                <a:schemeClr val="dk1"/>
              </a:buClr>
              <a:buSzPts val="1200"/>
              <a:buFontTx/>
              <a:buChar char="-"/>
            </a:pPr>
            <a:r>
              <a:rPr lang="fr-FR" baseline="0" dirty="0" smtClean="0"/>
              <a:t>Avec ce système et les annonces en octobre qui ont </a:t>
            </a:r>
            <a:r>
              <a:rPr lang="fr-FR" baseline="0" dirty="0" err="1" smtClean="0"/>
              <a:t>ft</a:t>
            </a:r>
            <a:r>
              <a:rPr lang="fr-FR" baseline="0" dirty="0" smtClean="0"/>
              <a:t> le buzz sur les réseaux sociaux on savait que sénateurs demandaient de repousser d’un an à 63 ans donc et le </a:t>
            </a:r>
            <a:r>
              <a:rPr lang="fr-FR" baseline="0" dirty="0" err="1" smtClean="0"/>
              <a:t>medef</a:t>
            </a:r>
            <a:r>
              <a:rPr lang="fr-FR" baseline="0" dirty="0" smtClean="0"/>
              <a:t> 64 ans</a:t>
            </a:r>
          </a:p>
          <a:p>
            <a:pPr marL="171450" indent="-171450">
              <a:buClr>
                <a:schemeClr val="dk1"/>
              </a:buClr>
              <a:buSzPts val="1200"/>
              <a:buFontTx/>
              <a:buChar char="-"/>
            </a:pPr>
            <a:r>
              <a:rPr lang="fr-FR" baseline="0" dirty="0" smtClean="0"/>
              <a:t>Dans le système à points complémentaires</a:t>
            </a:r>
          </a:p>
          <a:p>
            <a:pPr marL="171450" indent="-171450">
              <a:buClr>
                <a:schemeClr val="dk1"/>
              </a:buClr>
              <a:buSzPts val="1200"/>
              <a:buFontTx/>
              <a:buChar char="-"/>
            </a:pPr>
            <a:r>
              <a:rPr lang="fr-FR" sz="1200" b="0" i="0" u="none" strike="noStrike" kern="1200" cap="none" dirty="0" smtClean="0">
                <a:solidFill>
                  <a:schemeClr val="dk1"/>
                </a:solidFill>
                <a:effectLst/>
                <a:latin typeface="Calibri"/>
                <a:ea typeface="Calibri"/>
                <a:cs typeface="Calibri"/>
                <a:sym typeface="Calibri"/>
              </a:rPr>
              <a:t>61 ans est l'âge légal de la retraite pour les femmes en Suède (report prévu à 64 ans</a:t>
            </a:r>
            <a:r>
              <a:rPr lang="fr-FR" sz="1200" b="0" i="0" u="none" strike="noStrike" kern="1200" cap="none" baseline="0" dirty="0" smtClean="0">
                <a:solidFill>
                  <a:schemeClr val="dk1"/>
                </a:solidFill>
                <a:effectLst/>
                <a:latin typeface="Calibri"/>
                <a:ea typeface="Calibri"/>
                <a:cs typeface="Calibri"/>
                <a:sym typeface="Calibri"/>
              </a:rPr>
              <a:t> !!!</a:t>
            </a:r>
            <a:r>
              <a:rPr lang="fr-FR" sz="1200" b="0" i="0" u="none" strike="noStrike" kern="1200" cap="none" dirty="0" smtClean="0">
                <a:solidFill>
                  <a:schemeClr val="dk1"/>
                </a:solidFill>
                <a:effectLst/>
                <a:latin typeface="Calibri"/>
                <a:ea typeface="Calibri"/>
                <a:cs typeface="Calibri"/>
                <a:sym typeface="Calibri"/>
              </a:rPr>
              <a:t>, Pologne, Croatie, Bulgarie... 67 ans est celui de l'Islande pour les hommes comme pour les femmes et qui va se généraliser en Europe.</a:t>
            </a:r>
          </a:p>
          <a:p>
            <a:pPr algn="l"/>
            <a:r>
              <a:rPr lang="fr-FR" b="0" i="0" dirty="0" smtClean="0">
                <a:solidFill>
                  <a:srgbClr val="395D66"/>
                </a:solidFill>
                <a:effectLst/>
                <a:latin typeface="Conv_TipografiaRamis_Rams"/>
              </a:rPr>
              <a:t>D’ores et déjà l’âge légal est remis en cause à plus d’un titre </a:t>
            </a:r>
            <a:r>
              <a:rPr lang="fr-FR" b="0" i="0" dirty="0" smtClean="0">
                <a:solidFill>
                  <a:srgbClr val="727272"/>
                </a:solidFill>
                <a:effectLst/>
                <a:latin typeface="Conv_TipografiaRamis_RamsLt"/>
              </a:rPr>
              <a:t>:</a:t>
            </a:r>
          </a:p>
          <a:p>
            <a:pPr algn="l"/>
            <a:r>
              <a:rPr lang="fr-FR" b="0" i="0" dirty="0" smtClean="0">
                <a:solidFill>
                  <a:srgbClr val="727272"/>
                </a:solidFill>
                <a:effectLst/>
                <a:latin typeface="Conv_TipografiaRamis_RamsLt"/>
              </a:rPr>
              <a:t>- à compter du 1er janvier 2019, </a:t>
            </a:r>
            <a:r>
              <a:rPr lang="fr-FR" b="0" i="0" dirty="0" smtClean="0">
                <a:solidFill>
                  <a:srgbClr val="395D66"/>
                </a:solidFill>
                <a:effectLst/>
                <a:latin typeface="Conv_TipografiaRamis_Rams"/>
              </a:rPr>
              <a:t>les salariés et cadres, nés en 1957 et après, qui prendront leur retraite entre 62 et 67 ans au taux plein, se verront appliquer un malus</a:t>
            </a:r>
            <a:r>
              <a:rPr lang="fr-FR" b="0" i="0" dirty="0" smtClean="0">
                <a:solidFill>
                  <a:srgbClr val="727272"/>
                </a:solidFill>
                <a:effectLst/>
                <a:latin typeface="Conv_TipografiaRamis_RamsLt"/>
              </a:rPr>
              <a:t> dit « coefficient de solidarité » de 10% par an pendant 3 ans sur leur retraite complémentaire </a:t>
            </a:r>
            <a:r>
              <a:rPr lang="fr-FR" b="0" i="0" dirty="0" err="1" smtClean="0">
                <a:solidFill>
                  <a:srgbClr val="727272"/>
                </a:solidFill>
                <a:effectLst/>
                <a:latin typeface="Conv_TipografiaRamis_RamsLt"/>
              </a:rPr>
              <a:t>Agirc-Arrco</a:t>
            </a:r>
            <a:r>
              <a:rPr lang="fr-FR" b="0" i="0" dirty="0" smtClean="0">
                <a:solidFill>
                  <a:srgbClr val="727272"/>
                </a:solidFill>
                <a:effectLst/>
                <a:latin typeface="Conv_TipografiaRamis_RamsLt"/>
              </a:rPr>
              <a:t>.</a:t>
            </a:r>
          </a:p>
          <a:p>
            <a:pPr marL="171450" indent="-171450">
              <a:buClr>
                <a:schemeClr val="dk1"/>
              </a:buClr>
              <a:buSzPts val="1200"/>
              <a:buFontTx/>
              <a:buChar char="-"/>
            </a:pPr>
            <a:endParaRPr lang="fr-FR" sz="1200" b="0" i="0" u="none" strike="noStrike" kern="1200" cap="none" dirty="0" smtClean="0">
              <a:solidFill>
                <a:schemeClr val="dk1"/>
              </a:solidFill>
              <a:effectLst/>
              <a:latin typeface="Calibri"/>
              <a:cs typeface="Calibri"/>
              <a:sym typeface="Calibri"/>
            </a:endParaRPr>
          </a:p>
          <a:p>
            <a:pPr marL="171450" indent="-171450">
              <a:buClr>
                <a:schemeClr val="dk1"/>
              </a:buClr>
              <a:buSzPts val="1200"/>
              <a:buFontTx/>
              <a:buChar char="-"/>
            </a:pPr>
            <a:r>
              <a:rPr lang="fr-FR" sz="1200" b="0" i="0" u="none" strike="noStrike" kern="1200" cap="none" dirty="0" smtClean="0">
                <a:solidFill>
                  <a:schemeClr val="dk1"/>
                </a:solidFill>
                <a:effectLst/>
                <a:latin typeface="Calibri"/>
                <a:cs typeface="Calibri"/>
                <a:sym typeface="Calibri"/>
              </a:rPr>
              <a:t>COEFFICIENT MAJORANT : effet psychologique ; plus de notion de décote ; presque</a:t>
            </a:r>
            <a:r>
              <a:rPr lang="fr-FR" sz="1200" b="0" i="0" u="none" strike="noStrike" kern="1200" cap="none" baseline="0" dirty="0" smtClean="0">
                <a:solidFill>
                  <a:schemeClr val="dk1"/>
                </a:solidFill>
                <a:effectLst/>
                <a:latin typeface="Calibri"/>
                <a:cs typeface="Calibri"/>
                <a:sym typeface="Calibri"/>
              </a:rPr>
              <a:t> l’impression d’une surcote… Crainte d’un niveau de pension si faible que on continue pour niveau décent</a:t>
            </a:r>
          </a:p>
          <a:p>
            <a:pPr marL="171450" indent="-171450">
              <a:buClr>
                <a:schemeClr val="dk1"/>
              </a:buClr>
              <a:buSzPts val="1200"/>
              <a:buFontTx/>
              <a:buChar char="-"/>
            </a:pPr>
            <a:r>
              <a:rPr lang="fr-FR" sz="1200" b="0" i="0" u="none" strike="noStrike" kern="1200" cap="none" baseline="0" dirty="0" smtClean="0">
                <a:solidFill>
                  <a:schemeClr val="dk1"/>
                </a:solidFill>
                <a:effectLst/>
                <a:latin typeface="Calibri"/>
                <a:cs typeface="Calibri"/>
                <a:sym typeface="Calibri"/>
              </a:rPr>
              <a:t>Plus de notion d </a:t>
            </a:r>
            <a:r>
              <a:rPr lang="fr-FR" sz="1200" b="0" i="0" u="none" strike="noStrike" kern="1200" cap="none" baseline="0" dirty="0" err="1" smtClean="0">
                <a:solidFill>
                  <a:schemeClr val="dk1"/>
                </a:solidFill>
                <a:effectLst/>
                <a:latin typeface="Calibri"/>
                <a:cs typeface="Calibri"/>
                <a:sym typeface="Calibri"/>
              </a:rPr>
              <a:t>age</a:t>
            </a:r>
            <a:r>
              <a:rPr lang="fr-FR" sz="1200" b="0" i="0" u="none" strike="noStrike" kern="1200" cap="none" baseline="0" dirty="0" smtClean="0">
                <a:solidFill>
                  <a:schemeClr val="dk1"/>
                </a:solidFill>
                <a:effectLst/>
                <a:latin typeface="Calibri"/>
                <a:cs typeface="Calibri"/>
                <a:sym typeface="Calibri"/>
              </a:rPr>
              <a:t> limite mais on peut supposer taux qui incite à partir vers 66ans,  67 ans, 68 ans</a:t>
            </a:r>
            <a:endParaRPr lang="fr-FR" sz="1200" b="0" i="0" u="none" strike="noStrike" kern="1200" cap="none" dirty="0" smtClean="0">
              <a:solidFill>
                <a:schemeClr val="dk1"/>
              </a:solidFill>
              <a:effectLst/>
              <a:latin typeface="Calibri"/>
              <a:cs typeface="Calibri"/>
              <a:sym typeface="Calibri"/>
            </a:endParaRPr>
          </a:p>
          <a:p>
            <a:pPr marL="171450" indent="-171450">
              <a:buClr>
                <a:schemeClr val="dk1"/>
              </a:buClr>
              <a:buSzPts val="1200"/>
              <a:buFontTx/>
              <a:buChar char="-"/>
            </a:pPr>
            <a:endParaRPr dirty="0"/>
          </a:p>
        </p:txBody>
      </p:sp>
      <p:sp>
        <p:nvSpPr>
          <p:cNvPr id="96" name="Shape 96"/>
          <p:cNvSpPr txBox="1">
            <a:spLocks noGrp="1"/>
          </p:cNvSpPr>
          <p:nvPr>
            <p:ph type="sldNum" idx="12"/>
          </p:nvPr>
        </p:nvSpPr>
        <p:spPr>
          <a:xfrm>
            <a:off x="3995217" y="9669840"/>
            <a:ext cx="3056414" cy="510799"/>
          </a:xfrm>
          <a:prstGeom prst="rect">
            <a:avLst/>
          </a:prstGeom>
          <a:noFill/>
          <a:ln>
            <a:noFill/>
          </a:ln>
        </p:spPr>
        <p:txBody>
          <a:bodyPr wrap="square" lIns="93765" tIns="46870" rIns="93765" bIns="46870" anchor="b" anchorCtr="0">
            <a:noAutofit/>
          </a:bodyPr>
          <a:lstStyle/>
          <a:p>
            <a:pPr algn="r"/>
            <a:fld id="{00000000-1234-1234-1234-123412341234}" type="slidenum">
              <a:rPr lang="fr-FR" sz="1200">
                <a:solidFill>
                  <a:schemeClr val="dk1"/>
                </a:solidFill>
                <a:latin typeface="Calibri"/>
                <a:ea typeface="Calibri"/>
                <a:cs typeface="Calibri"/>
                <a:sym typeface="Calibri"/>
              </a:rPr>
              <a:pPr algn="r"/>
              <a:t>11</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2" y="1956600"/>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2" y="-596101"/>
            <a:ext cx="5811838" cy="7734300"/>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9C70A78-7C24-4843-B27A-192D7E37EE51}" type="datetimeFigureOut">
              <a:rPr lang="fr-FR" altLang="fr-FR"/>
              <a:pPr>
                <a:defRPr/>
              </a:pPr>
              <a:t>08/02/2019</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094BB9F-E204-4271-BF8C-E4B34B562AA6}" type="slidenum">
              <a:rPr lang="fr-FR" altLang="fr-FR"/>
              <a:pPr>
                <a:defRPr/>
              </a:pPr>
              <a:t>‹N°›</a:t>
            </a:fld>
            <a:endParaRPr lang="fr-FR" altLang="fr-FR"/>
          </a:p>
        </p:txBody>
      </p:sp>
    </p:spTree>
    <p:extLst>
      <p:ext uri="{BB962C8B-B14F-4D97-AF65-F5344CB8AC3E}">
        <p14:creationId xmlns:p14="http://schemas.microsoft.com/office/powerpoint/2010/main" val="2150811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831A5D7-6E54-4613-A56B-6B6AB705412B}" type="datetimeFigureOut">
              <a:rPr lang="fr-FR" altLang="fr-FR"/>
              <a:pPr>
                <a:defRPr/>
              </a:pPr>
              <a:t>08/02/2019</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05FAC11-6FAF-45CB-B4EB-8ECCAC98FB23}" type="slidenum">
              <a:rPr lang="fr-FR" altLang="fr-FR"/>
              <a:pPr>
                <a:defRPr/>
              </a:pPr>
              <a:t>‹N°›</a:t>
            </a:fld>
            <a:endParaRPr lang="fr-FR" altLang="fr-FR"/>
          </a:p>
        </p:txBody>
      </p:sp>
    </p:spTree>
    <p:extLst>
      <p:ext uri="{BB962C8B-B14F-4D97-AF65-F5344CB8AC3E}">
        <p14:creationId xmlns:p14="http://schemas.microsoft.com/office/powerpoint/2010/main" val="138546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1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ABACEEF-4B8C-42D4-9050-A786D2F97094}" type="datetimeFigureOut">
              <a:rPr lang="fr-FR" altLang="fr-FR"/>
              <a:pPr>
                <a:defRPr/>
              </a:pPr>
              <a:t>08/02/2019</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104607C-02D7-40F8-9BCE-873B1D890A74}" type="slidenum">
              <a:rPr lang="fr-FR" altLang="fr-FR"/>
              <a:pPr>
                <a:defRPr/>
              </a:pPr>
              <a:t>‹N°›</a:t>
            </a:fld>
            <a:endParaRPr lang="fr-FR" altLang="fr-FR"/>
          </a:p>
        </p:txBody>
      </p:sp>
    </p:spTree>
    <p:extLst>
      <p:ext uri="{BB962C8B-B14F-4D97-AF65-F5344CB8AC3E}">
        <p14:creationId xmlns:p14="http://schemas.microsoft.com/office/powerpoint/2010/main" val="742474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285C53A6-8567-4F4A-9D26-676E9765DD7B}" type="datetimeFigureOut">
              <a:rPr lang="fr-FR" altLang="fr-FR"/>
              <a:pPr>
                <a:defRPr/>
              </a:pPr>
              <a:t>08/02/2019</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4BF3CD6-4F09-472F-AAC2-BB6834CAC07F}" type="slidenum">
              <a:rPr lang="fr-FR" altLang="fr-FR"/>
              <a:pPr>
                <a:defRPr/>
              </a:pPr>
              <a:t>‹N°›</a:t>
            </a:fld>
            <a:endParaRPr lang="fr-FR" altLang="fr-FR"/>
          </a:p>
        </p:txBody>
      </p:sp>
    </p:spTree>
    <p:extLst>
      <p:ext uri="{BB962C8B-B14F-4D97-AF65-F5344CB8AC3E}">
        <p14:creationId xmlns:p14="http://schemas.microsoft.com/office/powerpoint/2010/main" val="4148746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FA16C06D-4CB0-4945-BBD0-72B9AED1A472}" type="datetimeFigureOut">
              <a:rPr lang="fr-FR" altLang="fr-FR"/>
              <a:pPr>
                <a:defRPr/>
              </a:pPr>
              <a:t>08/02/2019</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3258E57D-2E4A-4D7C-B98D-26515275B35D}" type="slidenum">
              <a:rPr lang="fr-FR" altLang="fr-FR"/>
              <a:pPr>
                <a:defRPr/>
              </a:pPr>
              <a:t>‹N°›</a:t>
            </a:fld>
            <a:endParaRPr lang="fr-FR" altLang="fr-FR"/>
          </a:p>
        </p:txBody>
      </p:sp>
    </p:spTree>
    <p:extLst>
      <p:ext uri="{BB962C8B-B14F-4D97-AF65-F5344CB8AC3E}">
        <p14:creationId xmlns:p14="http://schemas.microsoft.com/office/powerpoint/2010/main" val="868708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82EBC7C0-113C-4C4F-AE6D-72F8DB03F0A0}" type="datetimeFigureOut">
              <a:rPr lang="fr-FR" altLang="fr-FR"/>
              <a:pPr>
                <a:defRPr/>
              </a:pPr>
              <a:t>08/02/2019</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C13A8DA-A999-4C00-90D9-95A5E25697CA}" type="slidenum">
              <a:rPr lang="fr-FR" altLang="fr-FR"/>
              <a:pPr>
                <a:defRPr/>
              </a:pPr>
              <a:t>‹N°›</a:t>
            </a:fld>
            <a:endParaRPr lang="fr-FR" altLang="fr-FR"/>
          </a:p>
        </p:txBody>
      </p:sp>
    </p:spTree>
    <p:extLst>
      <p:ext uri="{BB962C8B-B14F-4D97-AF65-F5344CB8AC3E}">
        <p14:creationId xmlns:p14="http://schemas.microsoft.com/office/powerpoint/2010/main" val="3795687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7307C4A-77EE-4273-8226-9885A096A611}" type="datetimeFigureOut">
              <a:rPr lang="fr-FR" altLang="fr-FR"/>
              <a:pPr>
                <a:defRPr/>
              </a:pPr>
              <a:t>08/02/2019</a:t>
            </a:fld>
            <a:endParaRPr lang="fr-FR" altLang="fr-F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5AD97AF1-57A1-4298-92B7-2AA5696A374F}" type="slidenum">
              <a:rPr lang="fr-FR" altLang="fr-FR"/>
              <a:pPr>
                <a:defRPr/>
              </a:pPr>
              <a:t>‹N°›</a:t>
            </a:fld>
            <a:endParaRPr lang="fr-FR" altLang="fr-FR"/>
          </a:p>
        </p:txBody>
      </p:sp>
    </p:spTree>
    <p:extLst>
      <p:ext uri="{BB962C8B-B14F-4D97-AF65-F5344CB8AC3E}">
        <p14:creationId xmlns:p14="http://schemas.microsoft.com/office/powerpoint/2010/main" val="3244078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D3A8979-2D9F-44E0-97AE-1CB284882CE9}" type="datetimeFigureOut">
              <a:rPr lang="fr-FR" altLang="fr-FR"/>
              <a:pPr>
                <a:defRPr/>
              </a:pPr>
              <a:t>08/02/2019</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0E7129D-C540-45F6-AA7D-A1DE8C2E76A3}" type="slidenum">
              <a:rPr lang="fr-FR" altLang="fr-FR"/>
              <a:pPr>
                <a:defRPr/>
              </a:pPr>
              <a:t>‹N°›</a:t>
            </a:fld>
            <a:endParaRPr lang="fr-FR" altLang="fr-FR"/>
          </a:p>
        </p:txBody>
      </p:sp>
    </p:spTree>
    <p:extLst>
      <p:ext uri="{BB962C8B-B14F-4D97-AF65-F5344CB8AC3E}">
        <p14:creationId xmlns:p14="http://schemas.microsoft.com/office/powerpoint/2010/main" val="16710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721E119-1CBF-40EE-9EAF-868DEF289901}" type="datetimeFigureOut">
              <a:rPr lang="fr-FR" altLang="fr-FR"/>
              <a:pPr>
                <a:defRPr/>
              </a:pPr>
              <a:t>08/02/2019</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B7D3A0B-1505-45CC-B35B-34D5B2074F89}" type="slidenum">
              <a:rPr lang="fr-FR" altLang="fr-FR"/>
              <a:pPr>
                <a:defRPr/>
              </a:pPr>
              <a:t>‹N°›</a:t>
            </a:fld>
            <a:endParaRPr lang="fr-FR" altLang="fr-FR"/>
          </a:p>
        </p:txBody>
      </p:sp>
    </p:spTree>
    <p:extLst>
      <p:ext uri="{BB962C8B-B14F-4D97-AF65-F5344CB8AC3E}">
        <p14:creationId xmlns:p14="http://schemas.microsoft.com/office/powerpoint/2010/main" val="167907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CA7F153-64BB-474E-8818-3A40573F8DA8}" type="datetimeFigureOut">
              <a:rPr lang="fr-FR" altLang="fr-FR"/>
              <a:pPr>
                <a:defRPr/>
              </a:pPr>
              <a:t>08/02/2019</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239AD94-2250-4D27-93FC-D752DADF301B}" type="slidenum">
              <a:rPr lang="fr-FR" altLang="fr-FR"/>
              <a:pPr>
                <a:defRPr/>
              </a:pPr>
              <a:t>‹N°›</a:t>
            </a:fld>
            <a:endParaRPr lang="fr-FR" altLang="fr-FR"/>
          </a:p>
        </p:txBody>
      </p:sp>
    </p:spTree>
    <p:extLst>
      <p:ext uri="{BB962C8B-B14F-4D97-AF65-F5344CB8AC3E}">
        <p14:creationId xmlns:p14="http://schemas.microsoft.com/office/powerpoint/2010/main" val="27078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3"/>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43"/>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D9141B0-F945-4FA9-90FE-62B72B019D2E}" type="datetimeFigureOut">
              <a:rPr lang="fr-FR" altLang="fr-FR"/>
              <a:pPr>
                <a:defRPr/>
              </a:pPr>
              <a:t>08/02/2019</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76D0594-CC0A-4F0E-A5C6-9DAD5B0671A4}" type="slidenum">
              <a:rPr lang="fr-FR" altLang="fr-FR"/>
              <a:pPr>
                <a:defRPr/>
              </a:pPr>
              <a:t>‹N°›</a:t>
            </a:fld>
            <a:endParaRPr lang="fr-FR" altLang="fr-FR"/>
          </a:p>
        </p:txBody>
      </p:sp>
    </p:spTree>
    <p:extLst>
      <p:ext uri="{BB962C8B-B14F-4D97-AF65-F5344CB8AC3E}">
        <p14:creationId xmlns:p14="http://schemas.microsoft.com/office/powerpoint/2010/main" val="4010402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09603" y="128588"/>
            <a:ext cx="10970684" cy="1433512"/>
          </a:xfrm>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p:txBody>
          <a:bodyPr/>
          <a:lstStyle>
            <a:lvl1pPr>
              <a:defRPr/>
            </a:lvl1pPr>
          </a:lstStyle>
          <a:p>
            <a:pPr>
              <a:defRPr/>
            </a:pPr>
            <a:fld id="{B3CE7DAA-BCC2-422D-963D-8E575CACF976}" type="datetime1">
              <a:rPr lang="fr-FR" altLang="fr-FR"/>
              <a:pPr>
                <a:defRPr/>
              </a:pPr>
              <a:t>08/02/2019</a:t>
            </a:fld>
            <a:endParaRPr lang="fr-FR" altLang="fr-FR"/>
          </a:p>
        </p:txBody>
      </p:sp>
      <p:sp>
        <p:nvSpPr>
          <p:cNvPr id="4" name="Rectangle 5"/>
          <p:cNvSpPr>
            <a:spLocks noGrp="1" noChangeArrowheads="1"/>
          </p:cNvSpPr>
          <p:nvPr>
            <p:ph type="sldNum" idx="11"/>
          </p:nvPr>
        </p:nvSpPr>
        <p:spPr/>
        <p:txBody>
          <a:bodyPr/>
          <a:lstStyle>
            <a:lvl1pPr>
              <a:defRPr/>
            </a:lvl1pPr>
          </a:lstStyle>
          <a:p>
            <a:pPr>
              <a:defRPr/>
            </a:pPr>
            <a:fld id="{1AA2453A-8544-41AA-839F-EEA4122AD77A}" type="slidenum">
              <a:rPr lang="fr-FR" altLang="fr-FR"/>
              <a:pPr>
                <a:defRPr/>
              </a:pPr>
              <a:t>‹N°›</a:t>
            </a:fld>
            <a:endParaRPr lang="fr-FR" altLang="fr-FR"/>
          </a:p>
        </p:txBody>
      </p:sp>
    </p:spTree>
    <p:extLst>
      <p:ext uri="{BB962C8B-B14F-4D97-AF65-F5344CB8AC3E}">
        <p14:creationId xmlns:p14="http://schemas.microsoft.com/office/powerpoint/2010/main" val="1685496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32"/>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B9C70A78-7C24-4843-B27A-192D7E37EE51}" type="datetimeFigureOut">
              <a:rPr lang="fr-FR" altLang="fr-FR"/>
              <a:pPr>
                <a:defRPr/>
              </a:pPr>
              <a:t>08/02/2019</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3094BB9F-E204-4271-BF8C-E4B34B562AA6}" type="slidenum">
              <a:rPr lang="fr-FR" altLang="fr-FR"/>
              <a:pPr>
                <a:defRPr/>
              </a:pPr>
              <a:t>‹N°›</a:t>
            </a:fld>
            <a:endParaRPr lang="fr-FR" altLang="fr-FR"/>
          </a:p>
        </p:txBody>
      </p:sp>
    </p:spTree>
    <p:extLst>
      <p:ext uri="{BB962C8B-B14F-4D97-AF65-F5344CB8AC3E}">
        <p14:creationId xmlns:p14="http://schemas.microsoft.com/office/powerpoint/2010/main" val="2042143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831A5D7-6E54-4613-A56B-6B6AB705412B}" type="datetimeFigureOut">
              <a:rPr lang="fr-FR" altLang="fr-FR"/>
              <a:pPr>
                <a:defRPr/>
              </a:pPr>
              <a:t>08/02/2019</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05FAC11-6FAF-45CB-B4EB-8ECCAC98FB23}" type="slidenum">
              <a:rPr lang="fr-FR" altLang="fr-FR"/>
              <a:pPr>
                <a:defRPr/>
              </a:pPr>
              <a:t>‹N°›</a:t>
            </a:fld>
            <a:endParaRPr lang="fr-FR" altLang="fr-FR"/>
          </a:p>
        </p:txBody>
      </p:sp>
    </p:spTree>
    <p:extLst>
      <p:ext uri="{BB962C8B-B14F-4D97-AF65-F5344CB8AC3E}">
        <p14:creationId xmlns:p14="http://schemas.microsoft.com/office/powerpoint/2010/main" val="1619773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7"/>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2ABACEEF-4B8C-42D4-9050-A786D2F97094}" type="datetimeFigureOut">
              <a:rPr lang="fr-FR" altLang="fr-FR"/>
              <a:pPr>
                <a:defRPr/>
              </a:pPr>
              <a:t>08/02/2019</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104607C-02D7-40F8-9BCE-873B1D890A74}" type="slidenum">
              <a:rPr lang="fr-FR" altLang="fr-FR"/>
              <a:pPr>
                <a:defRPr/>
              </a:pPr>
              <a:t>‹N°›</a:t>
            </a:fld>
            <a:endParaRPr lang="fr-FR" altLang="fr-FR"/>
          </a:p>
        </p:txBody>
      </p:sp>
    </p:spTree>
    <p:extLst>
      <p:ext uri="{BB962C8B-B14F-4D97-AF65-F5344CB8AC3E}">
        <p14:creationId xmlns:p14="http://schemas.microsoft.com/office/powerpoint/2010/main" val="1378675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285C53A6-8567-4F4A-9D26-676E9765DD7B}" type="datetimeFigureOut">
              <a:rPr lang="fr-FR" altLang="fr-FR"/>
              <a:pPr>
                <a:defRPr/>
              </a:pPr>
              <a:t>08/02/2019</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4BF3CD6-4F09-472F-AAC2-BB6834CAC07F}" type="slidenum">
              <a:rPr lang="fr-FR" altLang="fr-FR"/>
              <a:pPr>
                <a:defRPr/>
              </a:pPr>
              <a:t>‹N°›</a:t>
            </a:fld>
            <a:endParaRPr lang="fr-FR" altLang="fr-FR"/>
          </a:p>
        </p:txBody>
      </p:sp>
    </p:spTree>
    <p:extLst>
      <p:ext uri="{BB962C8B-B14F-4D97-AF65-F5344CB8AC3E}">
        <p14:creationId xmlns:p14="http://schemas.microsoft.com/office/powerpoint/2010/main" val="764438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FA16C06D-4CB0-4945-BBD0-72B9AED1A472}" type="datetimeFigureOut">
              <a:rPr lang="fr-FR" altLang="fr-FR"/>
              <a:pPr>
                <a:defRPr/>
              </a:pPr>
              <a:t>08/02/2019</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3258E57D-2E4A-4D7C-B98D-26515275B35D}" type="slidenum">
              <a:rPr lang="fr-FR" altLang="fr-FR"/>
              <a:pPr>
                <a:defRPr/>
              </a:pPr>
              <a:t>‹N°›</a:t>
            </a:fld>
            <a:endParaRPr lang="fr-FR" altLang="fr-FR"/>
          </a:p>
        </p:txBody>
      </p:sp>
    </p:spTree>
    <p:extLst>
      <p:ext uri="{BB962C8B-B14F-4D97-AF65-F5344CB8AC3E}">
        <p14:creationId xmlns:p14="http://schemas.microsoft.com/office/powerpoint/2010/main" val="2839133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82EBC7C0-113C-4C4F-AE6D-72F8DB03F0A0}" type="datetimeFigureOut">
              <a:rPr lang="fr-FR" altLang="fr-FR"/>
              <a:pPr>
                <a:defRPr/>
              </a:pPr>
              <a:t>08/02/2019</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3C13A8DA-A999-4C00-90D9-95A5E25697CA}" type="slidenum">
              <a:rPr lang="fr-FR" altLang="fr-FR"/>
              <a:pPr>
                <a:defRPr/>
              </a:pPr>
              <a:t>‹N°›</a:t>
            </a:fld>
            <a:endParaRPr lang="fr-FR" altLang="fr-FR"/>
          </a:p>
        </p:txBody>
      </p:sp>
    </p:spTree>
    <p:extLst>
      <p:ext uri="{BB962C8B-B14F-4D97-AF65-F5344CB8AC3E}">
        <p14:creationId xmlns:p14="http://schemas.microsoft.com/office/powerpoint/2010/main" val="288202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tête de sec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1" y="170974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1" y="4589475"/>
            <a:ext cx="10515600" cy="1500187"/>
          </a:xfrm>
          <a:prstGeom prst="rect">
            <a:avLst/>
          </a:prstGeom>
          <a:noFill/>
          <a:ln>
            <a:noFill/>
          </a:ln>
        </p:spPr>
        <p:txBody>
          <a:bodyPr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7307C4A-77EE-4273-8226-9885A096A611}" type="datetimeFigureOut">
              <a:rPr lang="fr-FR" altLang="fr-FR"/>
              <a:pPr>
                <a:defRPr/>
              </a:pPr>
              <a:t>08/02/2019</a:t>
            </a:fld>
            <a:endParaRPr lang="fr-FR" altLang="fr-F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5AD97AF1-57A1-4298-92B7-2AA5696A374F}" type="slidenum">
              <a:rPr lang="fr-FR" altLang="fr-FR"/>
              <a:pPr>
                <a:defRPr/>
              </a:pPr>
              <a:t>‹N°›</a:t>
            </a:fld>
            <a:endParaRPr lang="fr-FR" altLang="fr-FR"/>
          </a:p>
        </p:txBody>
      </p:sp>
    </p:spTree>
    <p:extLst>
      <p:ext uri="{BB962C8B-B14F-4D97-AF65-F5344CB8AC3E}">
        <p14:creationId xmlns:p14="http://schemas.microsoft.com/office/powerpoint/2010/main" val="4103188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D3A8979-2D9F-44E0-97AE-1CB284882CE9}" type="datetimeFigureOut">
              <a:rPr lang="fr-FR" altLang="fr-FR"/>
              <a:pPr>
                <a:defRPr/>
              </a:pPr>
              <a:t>08/02/2019</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00E7129D-C540-45F6-AA7D-A1DE8C2E76A3}" type="slidenum">
              <a:rPr lang="fr-FR" altLang="fr-FR"/>
              <a:pPr>
                <a:defRPr/>
              </a:pPr>
              <a:t>‹N°›</a:t>
            </a:fld>
            <a:endParaRPr lang="fr-FR" altLang="fr-FR"/>
          </a:p>
        </p:txBody>
      </p:sp>
    </p:spTree>
    <p:extLst>
      <p:ext uri="{BB962C8B-B14F-4D97-AF65-F5344CB8AC3E}">
        <p14:creationId xmlns:p14="http://schemas.microsoft.com/office/powerpoint/2010/main" val="1546625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721E119-1CBF-40EE-9EAF-868DEF289901}" type="datetimeFigureOut">
              <a:rPr lang="fr-FR" altLang="fr-FR"/>
              <a:pPr>
                <a:defRPr/>
              </a:pPr>
              <a:t>08/02/2019</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DB7D3A0B-1505-45CC-B35B-34D5B2074F89}" type="slidenum">
              <a:rPr lang="fr-FR" altLang="fr-FR"/>
              <a:pPr>
                <a:defRPr/>
              </a:pPr>
              <a:t>‹N°›</a:t>
            </a:fld>
            <a:endParaRPr lang="fr-FR" altLang="fr-FR"/>
          </a:p>
        </p:txBody>
      </p:sp>
    </p:spTree>
    <p:extLst>
      <p:ext uri="{BB962C8B-B14F-4D97-AF65-F5344CB8AC3E}">
        <p14:creationId xmlns:p14="http://schemas.microsoft.com/office/powerpoint/2010/main" val="417541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CA7F153-64BB-474E-8818-3A40573F8DA8}" type="datetimeFigureOut">
              <a:rPr lang="fr-FR" altLang="fr-FR"/>
              <a:pPr>
                <a:defRPr/>
              </a:pPr>
              <a:t>08/02/2019</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239AD94-2250-4D27-93FC-D752DADF301B}" type="slidenum">
              <a:rPr lang="fr-FR" altLang="fr-FR"/>
              <a:pPr>
                <a:defRPr/>
              </a:pPr>
              <a:t>‹N°›</a:t>
            </a:fld>
            <a:endParaRPr lang="fr-FR" altLang="fr-FR"/>
          </a:p>
        </p:txBody>
      </p:sp>
    </p:spTree>
    <p:extLst>
      <p:ext uri="{BB962C8B-B14F-4D97-AF65-F5344CB8AC3E}">
        <p14:creationId xmlns:p14="http://schemas.microsoft.com/office/powerpoint/2010/main" val="35733351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D9141B0-F945-4FA9-90FE-62B72B019D2E}" type="datetimeFigureOut">
              <a:rPr lang="fr-FR" altLang="fr-FR"/>
              <a:pPr>
                <a:defRPr/>
              </a:pPr>
              <a:t>08/02/2019</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76D0594-CC0A-4F0E-A5C6-9DAD5B0671A4}" type="slidenum">
              <a:rPr lang="fr-FR" altLang="fr-FR"/>
              <a:pPr>
                <a:defRPr/>
              </a:pPr>
              <a:t>‹N°›</a:t>
            </a:fld>
            <a:endParaRPr lang="fr-FR" altLang="fr-FR"/>
          </a:p>
        </p:txBody>
      </p:sp>
    </p:spTree>
    <p:extLst>
      <p:ext uri="{BB962C8B-B14F-4D97-AF65-F5344CB8AC3E}">
        <p14:creationId xmlns:p14="http://schemas.microsoft.com/office/powerpoint/2010/main" val="2555320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09602" y="128588"/>
            <a:ext cx="10970684" cy="1433512"/>
          </a:xfrm>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p:txBody>
          <a:bodyPr/>
          <a:lstStyle>
            <a:lvl1pPr>
              <a:defRPr/>
            </a:lvl1pPr>
          </a:lstStyle>
          <a:p>
            <a:pPr>
              <a:defRPr/>
            </a:pPr>
            <a:fld id="{B3CE7DAA-BCC2-422D-963D-8E575CACF976}" type="datetime1">
              <a:rPr lang="fr-FR" altLang="fr-FR"/>
              <a:pPr>
                <a:defRPr/>
              </a:pPr>
              <a:t>08/02/2019</a:t>
            </a:fld>
            <a:endParaRPr lang="fr-FR" altLang="fr-FR"/>
          </a:p>
        </p:txBody>
      </p:sp>
      <p:sp>
        <p:nvSpPr>
          <p:cNvPr id="4" name="Rectangle 5"/>
          <p:cNvSpPr>
            <a:spLocks noGrp="1" noChangeArrowheads="1"/>
          </p:cNvSpPr>
          <p:nvPr>
            <p:ph type="sldNum" idx="11"/>
          </p:nvPr>
        </p:nvSpPr>
        <p:spPr/>
        <p:txBody>
          <a:bodyPr/>
          <a:lstStyle>
            <a:lvl1pPr>
              <a:defRPr/>
            </a:lvl1pPr>
          </a:lstStyle>
          <a:p>
            <a:pPr>
              <a:defRPr/>
            </a:pPr>
            <a:fld id="{1AA2453A-8544-41AA-839F-EEA4122AD77A}" type="slidenum">
              <a:rPr lang="fr-FR" altLang="fr-FR"/>
              <a:pPr>
                <a:defRPr/>
              </a:pPr>
              <a:t>‹N°›</a:t>
            </a:fld>
            <a:endParaRPr lang="fr-FR" altLang="fr-FR"/>
          </a:p>
        </p:txBody>
      </p:sp>
    </p:spTree>
    <p:extLst>
      <p:ext uri="{BB962C8B-B14F-4D97-AF65-F5344CB8AC3E}">
        <p14:creationId xmlns:p14="http://schemas.microsoft.com/office/powerpoint/2010/main" val="2337658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2064907" y="260648"/>
            <a:ext cx="2844800" cy="720080"/>
          </a:xfrm>
          <a:prstGeom prst="rect">
            <a:avLst/>
          </a:prstGeom>
          <a:solidFill>
            <a:schemeClr val="accent5"/>
          </a:solidFill>
        </p:spPr>
        <p:txBody>
          <a:bodyPr vert="horz" lIns="91440" tIns="45720" rIns="91440" bIns="45720" rtlCol="0" anchor="ctr"/>
          <a:lstStyle>
            <a:lvl1pPr algn="r">
              <a:defRPr sz="1600" b="1">
                <a:solidFill>
                  <a:schemeClr val="bg1"/>
                </a:solidFill>
              </a:defRPr>
            </a:lvl1pPr>
          </a:lstStyle>
          <a:p>
            <a:fld id="{D7C890DD-9BB9-4C90-B169-A9314ABE6AF9}" type="slidenum">
              <a:rPr lang="fr-FR" kern="1200" smtClean="0">
                <a:solidFill>
                  <a:srgbClr val="FFFFFF"/>
                </a:solidFill>
                <a:latin typeface="Calibri"/>
                <a:ea typeface="+mn-ea"/>
                <a:cs typeface="+mn-cs"/>
              </a:rPr>
              <a:pPr/>
              <a:t>‹N°›</a:t>
            </a:fld>
            <a:endParaRPr lang="fr-FR" kern="1200" dirty="0">
              <a:solidFill>
                <a:srgbClr val="FFFFFF"/>
              </a:solidFill>
              <a:latin typeface="Calibri"/>
              <a:ea typeface="+mn-ea"/>
              <a:cs typeface="+mn-cs"/>
            </a:endParaRPr>
          </a:p>
        </p:txBody>
      </p:sp>
      <p:sp>
        <p:nvSpPr>
          <p:cNvPr id="2" name="Titre 1"/>
          <p:cNvSpPr>
            <a:spLocks noGrp="1"/>
          </p:cNvSpPr>
          <p:nvPr>
            <p:ph type="ctrTitle"/>
          </p:nvPr>
        </p:nvSpPr>
        <p:spPr>
          <a:xfrm>
            <a:off x="-144693" y="1"/>
            <a:ext cx="12577397" cy="6957391"/>
          </a:xfrm>
        </p:spPr>
        <p:txBody>
          <a:bodyPr/>
          <a:lstStyle/>
          <a:p>
            <a:endParaRPr lang="fr-FR" dirty="0"/>
          </a:p>
        </p:txBody>
      </p:sp>
    </p:spTree>
    <p:extLst>
      <p:ext uri="{BB962C8B-B14F-4D97-AF65-F5344CB8AC3E}">
        <p14:creationId xmlns:p14="http://schemas.microsoft.com/office/powerpoint/2010/main" val="27926193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2400" cap="all" baseline="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491502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normAutofit/>
          </a:bodyPr>
          <a:lstStyle>
            <a:lvl1pPr algn="l">
              <a:defRPr sz="2400" b="1" cap="all"/>
            </a:lvl1pPr>
          </a:lstStyle>
          <a:p>
            <a:r>
              <a:rPr lang="fr-FR" dirty="0" smtClean="0"/>
              <a:t>Modifiez le style du titre</a:t>
            </a:r>
            <a:endParaRPr lang="fr-FR" dirty="0"/>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7" name="Rectangle 6"/>
          <p:cNvSpPr/>
          <p:nvPr userDrawn="1"/>
        </p:nvSpPr>
        <p:spPr>
          <a:xfrm>
            <a:off x="623392" y="6021289"/>
            <a:ext cx="482824" cy="307777"/>
          </a:xfrm>
          <a:prstGeom prst="rect">
            <a:avLst/>
          </a:prstGeom>
        </p:spPr>
        <p:txBody>
          <a:bodyPr wrap="none">
            <a:spAutoFit/>
          </a:bodyPr>
          <a:lstStyle/>
          <a:p>
            <a:fld id="{D7C890DD-9BB9-4C90-B169-A9314ABE6AF9}" type="slidenum">
              <a:rPr lang="fr-FR" kern="1200" smtClean="0">
                <a:solidFill>
                  <a:srgbClr val="FFFFFF"/>
                </a:solidFill>
                <a:latin typeface="Calibri"/>
                <a:ea typeface="+mn-ea"/>
                <a:cs typeface="+mn-cs"/>
              </a:rPr>
              <a:pPr/>
              <a:t>‹N°›</a:t>
            </a:fld>
            <a:endParaRPr lang="fr-FR" sz="1800" kern="1200" dirty="0">
              <a:solidFill>
                <a:srgbClr val="FFFFFF"/>
              </a:solidFill>
              <a:latin typeface="Calibri"/>
              <a:ea typeface="+mn-ea"/>
              <a:cs typeface="+mn-cs"/>
            </a:endParaRPr>
          </a:p>
        </p:txBody>
      </p:sp>
      <p:sp>
        <p:nvSpPr>
          <p:cNvPr id="8" name="Rectangle 7"/>
          <p:cNvSpPr/>
          <p:nvPr userDrawn="1"/>
        </p:nvSpPr>
        <p:spPr>
          <a:xfrm>
            <a:off x="10704512" y="6329066"/>
            <a:ext cx="1824203" cy="772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kern="1200">
              <a:solidFill>
                <a:srgbClr val="FFFFFF"/>
              </a:solidFill>
            </a:endParaRPr>
          </a:p>
        </p:txBody>
      </p:sp>
    </p:spTree>
    <p:extLst>
      <p:ext uri="{BB962C8B-B14F-4D97-AF65-F5344CB8AC3E}">
        <p14:creationId xmlns:p14="http://schemas.microsoft.com/office/powerpoint/2010/main" val="215620442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623392" y="6381329"/>
            <a:ext cx="2844800" cy="365125"/>
          </a:xfrm>
          <a:prstGeom prst="rect">
            <a:avLst/>
          </a:prstGeom>
        </p:spPr>
        <p:txBody>
          <a:bodyPr/>
          <a:lstStyle/>
          <a:p>
            <a:fld id="{A41249D7-FA1B-4B0A-8C77-245581060031}" type="datetimeFigureOut">
              <a:rPr lang="fr-FR" sz="1800" kern="1200" smtClean="0">
                <a:latin typeface="Calibri"/>
                <a:ea typeface="+mn-ea"/>
                <a:cs typeface="+mn-cs"/>
              </a:rPr>
              <a:pPr/>
              <a:t>08/02/2019</a:t>
            </a:fld>
            <a:endParaRPr lang="fr-FR" sz="1800" kern="1200">
              <a:latin typeface="Calibri"/>
              <a:ea typeface="+mn-ea"/>
              <a:cs typeface="+mn-cs"/>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sz="1800" kern="1200">
              <a:latin typeface="Calibri"/>
              <a:ea typeface="+mn-ea"/>
              <a:cs typeface="+mn-cs"/>
            </a:endParaRPr>
          </a:p>
        </p:txBody>
      </p:sp>
      <p:sp>
        <p:nvSpPr>
          <p:cNvPr id="7" name="Espace réservé du numéro de diapositive 6"/>
          <p:cNvSpPr>
            <a:spLocks noGrp="1"/>
          </p:cNvSpPr>
          <p:nvPr>
            <p:ph type="sldNum" sz="quarter" idx="12"/>
          </p:nvPr>
        </p:nvSpPr>
        <p:spPr>
          <a:xfrm>
            <a:off x="10896533" y="6381328"/>
            <a:ext cx="828576" cy="648072"/>
          </a:xfrm>
          <a:prstGeom prst="rect">
            <a:avLst/>
          </a:prstGeom>
        </p:spPr>
        <p:txBody>
          <a:bodyPr/>
          <a:lstStyle/>
          <a:p>
            <a:fld id="{D7C890DD-9BB9-4C90-B169-A9314ABE6AF9}" type="slidenum">
              <a:rPr lang="fr-FR" sz="1800" kern="1200" smtClean="0">
                <a:latin typeface="Calibri"/>
                <a:ea typeface="+mn-ea"/>
                <a:cs typeface="+mn-cs"/>
              </a:rPr>
              <a:pPr/>
              <a:t>‹N°›</a:t>
            </a:fld>
            <a:endParaRPr lang="fr-FR" sz="1800" kern="1200">
              <a:latin typeface="Calibri"/>
              <a:ea typeface="+mn-ea"/>
              <a:cs typeface="+mn-cs"/>
            </a:endParaRPr>
          </a:p>
        </p:txBody>
      </p:sp>
    </p:spTree>
    <p:extLst>
      <p:ext uri="{BB962C8B-B14F-4D97-AF65-F5344CB8AC3E}">
        <p14:creationId xmlns:p14="http://schemas.microsoft.com/office/powerpoint/2010/main" val="28556341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623392" y="6381329"/>
            <a:ext cx="2844800" cy="365125"/>
          </a:xfrm>
          <a:prstGeom prst="rect">
            <a:avLst/>
          </a:prstGeom>
        </p:spPr>
        <p:txBody>
          <a:bodyPr/>
          <a:lstStyle/>
          <a:p>
            <a:fld id="{A41249D7-FA1B-4B0A-8C77-245581060031}" type="datetimeFigureOut">
              <a:rPr lang="fr-FR" sz="1800" kern="1200" smtClean="0">
                <a:latin typeface="Calibri"/>
                <a:ea typeface="+mn-ea"/>
                <a:cs typeface="+mn-cs"/>
              </a:rPr>
              <a:pPr/>
              <a:t>08/02/2019</a:t>
            </a:fld>
            <a:endParaRPr lang="fr-FR" sz="1800" kern="1200">
              <a:latin typeface="Calibri"/>
              <a:ea typeface="+mn-ea"/>
              <a:cs typeface="+mn-cs"/>
            </a:endParaRPr>
          </a:p>
        </p:txBody>
      </p:sp>
      <p:sp>
        <p:nvSpPr>
          <p:cNvPr id="8" name="Espace réservé du pied de page 7"/>
          <p:cNvSpPr>
            <a:spLocks noGrp="1"/>
          </p:cNvSpPr>
          <p:nvPr>
            <p:ph type="ftr" sz="quarter" idx="11"/>
          </p:nvPr>
        </p:nvSpPr>
        <p:spPr>
          <a:xfrm>
            <a:off x="4165600" y="6356351"/>
            <a:ext cx="3860800" cy="365125"/>
          </a:xfrm>
          <a:prstGeom prst="rect">
            <a:avLst/>
          </a:prstGeom>
        </p:spPr>
        <p:txBody>
          <a:bodyPr/>
          <a:lstStyle/>
          <a:p>
            <a:endParaRPr lang="fr-FR" sz="1800" kern="1200">
              <a:latin typeface="Calibri"/>
              <a:ea typeface="+mn-ea"/>
              <a:cs typeface="+mn-cs"/>
            </a:endParaRPr>
          </a:p>
        </p:txBody>
      </p:sp>
      <p:sp>
        <p:nvSpPr>
          <p:cNvPr id="9" name="Espace réservé du numéro de diapositive 8"/>
          <p:cNvSpPr>
            <a:spLocks noGrp="1"/>
          </p:cNvSpPr>
          <p:nvPr>
            <p:ph type="sldNum" sz="quarter" idx="12"/>
          </p:nvPr>
        </p:nvSpPr>
        <p:spPr>
          <a:xfrm>
            <a:off x="10896533" y="6381328"/>
            <a:ext cx="828576" cy="648072"/>
          </a:xfrm>
          <a:prstGeom prst="rect">
            <a:avLst/>
          </a:prstGeom>
        </p:spPr>
        <p:txBody>
          <a:bodyPr/>
          <a:lstStyle/>
          <a:p>
            <a:fld id="{D7C890DD-9BB9-4C90-B169-A9314ABE6AF9}" type="slidenum">
              <a:rPr lang="fr-FR" sz="1800" kern="1200" smtClean="0">
                <a:latin typeface="Calibri"/>
                <a:ea typeface="+mn-ea"/>
                <a:cs typeface="+mn-cs"/>
              </a:rPr>
              <a:pPr/>
              <a:t>‹N°›</a:t>
            </a:fld>
            <a:endParaRPr lang="fr-FR" sz="1800" kern="1200">
              <a:latin typeface="Calibri"/>
              <a:ea typeface="+mn-ea"/>
              <a:cs typeface="+mn-cs"/>
            </a:endParaRPr>
          </a:p>
        </p:txBody>
      </p:sp>
    </p:spTree>
    <p:extLst>
      <p:ext uri="{BB962C8B-B14F-4D97-AF65-F5344CB8AC3E}">
        <p14:creationId xmlns:p14="http://schemas.microsoft.com/office/powerpoint/2010/main" val="846719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623392" y="6381329"/>
            <a:ext cx="2844800" cy="365125"/>
          </a:xfrm>
          <a:prstGeom prst="rect">
            <a:avLst/>
          </a:prstGeom>
        </p:spPr>
        <p:txBody>
          <a:bodyPr/>
          <a:lstStyle/>
          <a:p>
            <a:fld id="{A41249D7-FA1B-4B0A-8C77-245581060031}" type="datetimeFigureOut">
              <a:rPr lang="fr-FR" sz="1800" kern="1200" smtClean="0">
                <a:latin typeface="Calibri"/>
                <a:ea typeface="+mn-ea"/>
                <a:cs typeface="+mn-cs"/>
              </a:rPr>
              <a:pPr/>
              <a:t>08/02/2019</a:t>
            </a:fld>
            <a:endParaRPr lang="fr-FR" sz="1800" kern="1200">
              <a:latin typeface="Calibri"/>
              <a:ea typeface="+mn-ea"/>
              <a:cs typeface="+mn-cs"/>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p>
            <a:endParaRPr lang="fr-FR" sz="1800" kern="1200">
              <a:latin typeface="Calibri"/>
              <a:ea typeface="+mn-ea"/>
              <a:cs typeface="+mn-cs"/>
            </a:endParaRPr>
          </a:p>
        </p:txBody>
      </p:sp>
      <p:sp>
        <p:nvSpPr>
          <p:cNvPr id="5" name="Espace réservé du numéro de diapositive 4"/>
          <p:cNvSpPr>
            <a:spLocks noGrp="1"/>
          </p:cNvSpPr>
          <p:nvPr>
            <p:ph type="sldNum" sz="quarter" idx="12"/>
          </p:nvPr>
        </p:nvSpPr>
        <p:spPr>
          <a:xfrm>
            <a:off x="10896533" y="6381328"/>
            <a:ext cx="828576" cy="648072"/>
          </a:xfrm>
          <a:prstGeom prst="rect">
            <a:avLst/>
          </a:prstGeom>
        </p:spPr>
        <p:txBody>
          <a:bodyPr/>
          <a:lstStyle/>
          <a:p>
            <a:fld id="{D7C890DD-9BB9-4C90-B169-A9314ABE6AF9}" type="slidenum">
              <a:rPr lang="fr-FR" sz="1800" kern="1200" smtClean="0">
                <a:latin typeface="Calibri"/>
                <a:ea typeface="+mn-ea"/>
                <a:cs typeface="+mn-cs"/>
              </a:rPr>
              <a:pPr/>
              <a:t>‹N°›</a:t>
            </a:fld>
            <a:endParaRPr lang="fr-FR" sz="1800" kern="1200">
              <a:latin typeface="Calibri"/>
              <a:ea typeface="+mn-ea"/>
              <a:cs typeface="+mn-cs"/>
            </a:endParaRPr>
          </a:p>
        </p:txBody>
      </p:sp>
    </p:spTree>
    <p:extLst>
      <p:ext uri="{BB962C8B-B14F-4D97-AF65-F5344CB8AC3E}">
        <p14:creationId xmlns:p14="http://schemas.microsoft.com/office/powerpoint/2010/main" val="19637896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23392" y="6381329"/>
            <a:ext cx="2844800" cy="365125"/>
          </a:xfrm>
          <a:prstGeom prst="rect">
            <a:avLst/>
          </a:prstGeom>
        </p:spPr>
        <p:txBody>
          <a:bodyPr/>
          <a:lstStyle/>
          <a:p>
            <a:fld id="{A41249D7-FA1B-4B0A-8C77-245581060031}" type="datetimeFigureOut">
              <a:rPr lang="fr-FR" sz="1800" kern="1200" smtClean="0">
                <a:latin typeface="Calibri"/>
                <a:ea typeface="+mn-ea"/>
                <a:cs typeface="+mn-cs"/>
              </a:rPr>
              <a:pPr/>
              <a:t>08/02/2019</a:t>
            </a:fld>
            <a:endParaRPr lang="fr-FR" sz="1800" kern="1200">
              <a:latin typeface="Calibri"/>
              <a:ea typeface="+mn-ea"/>
              <a:cs typeface="+mn-cs"/>
            </a:endParaRPr>
          </a:p>
        </p:txBody>
      </p:sp>
      <p:sp>
        <p:nvSpPr>
          <p:cNvPr id="3" name="Espace réservé du pied de page 2"/>
          <p:cNvSpPr>
            <a:spLocks noGrp="1"/>
          </p:cNvSpPr>
          <p:nvPr>
            <p:ph type="ftr" sz="quarter" idx="11"/>
          </p:nvPr>
        </p:nvSpPr>
        <p:spPr>
          <a:xfrm>
            <a:off x="4165600" y="6356351"/>
            <a:ext cx="3860800" cy="365125"/>
          </a:xfrm>
          <a:prstGeom prst="rect">
            <a:avLst/>
          </a:prstGeom>
        </p:spPr>
        <p:txBody>
          <a:bodyPr/>
          <a:lstStyle/>
          <a:p>
            <a:endParaRPr lang="fr-FR" sz="1800" kern="1200">
              <a:latin typeface="Calibri"/>
              <a:ea typeface="+mn-ea"/>
              <a:cs typeface="+mn-cs"/>
            </a:endParaRPr>
          </a:p>
        </p:txBody>
      </p:sp>
      <p:sp>
        <p:nvSpPr>
          <p:cNvPr id="4" name="Espace réservé du numéro de diapositive 3"/>
          <p:cNvSpPr>
            <a:spLocks noGrp="1"/>
          </p:cNvSpPr>
          <p:nvPr>
            <p:ph type="sldNum" sz="quarter" idx="12"/>
          </p:nvPr>
        </p:nvSpPr>
        <p:spPr>
          <a:xfrm>
            <a:off x="10896533" y="6381328"/>
            <a:ext cx="828576" cy="648072"/>
          </a:xfrm>
          <a:prstGeom prst="rect">
            <a:avLst/>
          </a:prstGeom>
        </p:spPr>
        <p:txBody>
          <a:bodyPr/>
          <a:lstStyle/>
          <a:p>
            <a:fld id="{D7C890DD-9BB9-4C90-B169-A9314ABE6AF9}" type="slidenum">
              <a:rPr lang="fr-FR" sz="1800" kern="1200" smtClean="0">
                <a:latin typeface="Calibri"/>
                <a:ea typeface="+mn-ea"/>
                <a:cs typeface="+mn-cs"/>
              </a:rPr>
              <a:pPr/>
              <a:t>‹N°›</a:t>
            </a:fld>
            <a:endParaRPr lang="fr-FR" sz="1800" kern="1200">
              <a:latin typeface="Calibri"/>
              <a:ea typeface="+mn-ea"/>
              <a:cs typeface="+mn-cs"/>
            </a:endParaRPr>
          </a:p>
        </p:txBody>
      </p:sp>
    </p:spTree>
    <p:extLst>
      <p:ext uri="{BB962C8B-B14F-4D97-AF65-F5344CB8AC3E}">
        <p14:creationId xmlns:p14="http://schemas.microsoft.com/office/powerpoint/2010/main" val="126973239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623392" y="6381329"/>
            <a:ext cx="2844800" cy="365125"/>
          </a:xfrm>
          <a:prstGeom prst="rect">
            <a:avLst/>
          </a:prstGeom>
        </p:spPr>
        <p:txBody>
          <a:bodyPr/>
          <a:lstStyle/>
          <a:p>
            <a:fld id="{A41249D7-FA1B-4B0A-8C77-245581060031}" type="datetimeFigureOut">
              <a:rPr lang="fr-FR" sz="1800" kern="1200" smtClean="0">
                <a:latin typeface="Calibri"/>
                <a:ea typeface="+mn-ea"/>
                <a:cs typeface="+mn-cs"/>
              </a:rPr>
              <a:pPr/>
              <a:t>08/02/2019</a:t>
            </a:fld>
            <a:endParaRPr lang="fr-FR" sz="1800" kern="1200">
              <a:latin typeface="Calibri"/>
              <a:ea typeface="+mn-ea"/>
              <a:cs typeface="+mn-cs"/>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sz="1800" kern="1200">
              <a:latin typeface="Calibri"/>
              <a:ea typeface="+mn-ea"/>
              <a:cs typeface="+mn-cs"/>
            </a:endParaRPr>
          </a:p>
        </p:txBody>
      </p:sp>
      <p:sp>
        <p:nvSpPr>
          <p:cNvPr id="7" name="Espace réservé du numéro de diapositive 6"/>
          <p:cNvSpPr>
            <a:spLocks noGrp="1"/>
          </p:cNvSpPr>
          <p:nvPr>
            <p:ph type="sldNum" sz="quarter" idx="12"/>
          </p:nvPr>
        </p:nvSpPr>
        <p:spPr>
          <a:xfrm>
            <a:off x="10896533" y="6381328"/>
            <a:ext cx="828576" cy="648072"/>
          </a:xfrm>
          <a:prstGeom prst="rect">
            <a:avLst/>
          </a:prstGeom>
        </p:spPr>
        <p:txBody>
          <a:bodyPr/>
          <a:lstStyle/>
          <a:p>
            <a:fld id="{D7C890DD-9BB9-4C90-B169-A9314ABE6AF9}" type="slidenum">
              <a:rPr lang="fr-FR" sz="1800" kern="1200" smtClean="0">
                <a:latin typeface="Calibri"/>
                <a:ea typeface="+mn-ea"/>
                <a:cs typeface="+mn-cs"/>
              </a:rPr>
              <a:pPr/>
              <a:t>‹N°›</a:t>
            </a:fld>
            <a:endParaRPr lang="fr-FR" sz="1800" kern="1200">
              <a:latin typeface="Calibri"/>
              <a:ea typeface="+mn-ea"/>
              <a:cs typeface="+mn-cs"/>
            </a:endParaRPr>
          </a:p>
        </p:txBody>
      </p:sp>
    </p:spTree>
    <p:extLst>
      <p:ext uri="{BB962C8B-B14F-4D97-AF65-F5344CB8AC3E}">
        <p14:creationId xmlns:p14="http://schemas.microsoft.com/office/powerpoint/2010/main" val="252554392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623392" y="6381329"/>
            <a:ext cx="2844800" cy="365125"/>
          </a:xfrm>
          <a:prstGeom prst="rect">
            <a:avLst/>
          </a:prstGeom>
        </p:spPr>
        <p:txBody>
          <a:bodyPr/>
          <a:lstStyle/>
          <a:p>
            <a:fld id="{A41249D7-FA1B-4B0A-8C77-245581060031}" type="datetimeFigureOut">
              <a:rPr lang="fr-FR" sz="1800" kern="1200" smtClean="0">
                <a:latin typeface="Calibri"/>
                <a:ea typeface="+mn-ea"/>
                <a:cs typeface="+mn-cs"/>
              </a:rPr>
              <a:pPr/>
              <a:t>08/02/2019</a:t>
            </a:fld>
            <a:endParaRPr lang="fr-FR" sz="1800" kern="1200">
              <a:latin typeface="Calibri"/>
              <a:ea typeface="+mn-ea"/>
              <a:cs typeface="+mn-cs"/>
            </a:endParaRPr>
          </a:p>
        </p:txBody>
      </p:sp>
      <p:sp>
        <p:nvSpPr>
          <p:cNvPr id="6" name="Espace réservé du pied de page 5"/>
          <p:cNvSpPr>
            <a:spLocks noGrp="1"/>
          </p:cNvSpPr>
          <p:nvPr>
            <p:ph type="ftr" sz="quarter" idx="11"/>
          </p:nvPr>
        </p:nvSpPr>
        <p:spPr>
          <a:xfrm>
            <a:off x="4165600" y="6356351"/>
            <a:ext cx="3860800" cy="365125"/>
          </a:xfrm>
          <a:prstGeom prst="rect">
            <a:avLst/>
          </a:prstGeom>
        </p:spPr>
        <p:txBody>
          <a:bodyPr/>
          <a:lstStyle/>
          <a:p>
            <a:endParaRPr lang="fr-FR" sz="1800" kern="1200">
              <a:latin typeface="Calibri"/>
              <a:ea typeface="+mn-ea"/>
              <a:cs typeface="+mn-cs"/>
            </a:endParaRPr>
          </a:p>
        </p:txBody>
      </p:sp>
      <p:sp>
        <p:nvSpPr>
          <p:cNvPr id="7" name="Espace réservé du numéro de diapositive 6"/>
          <p:cNvSpPr>
            <a:spLocks noGrp="1"/>
          </p:cNvSpPr>
          <p:nvPr>
            <p:ph type="sldNum" sz="quarter" idx="12"/>
          </p:nvPr>
        </p:nvSpPr>
        <p:spPr>
          <a:xfrm>
            <a:off x="10896533" y="6381328"/>
            <a:ext cx="828576" cy="648072"/>
          </a:xfrm>
          <a:prstGeom prst="rect">
            <a:avLst/>
          </a:prstGeom>
        </p:spPr>
        <p:txBody>
          <a:bodyPr/>
          <a:lstStyle/>
          <a:p>
            <a:fld id="{D7C890DD-9BB9-4C90-B169-A9314ABE6AF9}" type="slidenum">
              <a:rPr lang="fr-FR" sz="1800" kern="1200" smtClean="0">
                <a:latin typeface="Calibri"/>
                <a:ea typeface="+mn-ea"/>
                <a:cs typeface="+mn-cs"/>
              </a:rPr>
              <a:pPr/>
              <a:t>‹N°›</a:t>
            </a:fld>
            <a:endParaRPr lang="fr-FR" sz="1800" kern="1200">
              <a:latin typeface="Calibri"/>
              <a:ea typeface="+mn-ea"/>
              <a:cs typeface="+mn-cs"/>
            </a:endParaRPr>
          </a:p>
        </p:txBody>
      </p:sp>
    </p:spTree>
    <p:extLst>
      <p:ext uri="{BB962C8B-B14F-4D97-AF65-F5344CB8AC3E}">
        <p14:creationId xmlns:p14="http://schemas.microsoft.com/office/powerpoint/2010/main" val="26328350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23392" y="6381329"/>
            <a:ext cx="2844800" cy="365125"/>
          </a:xfrm>
          <a:prstGeom prst="rect">
            <a:avLst/>
          </a:prstGeom>
        </p:spPr>
        <p:txBody>
          <a:bodyPr/>
          <a:lstStyle/>
          <a:p>
            <a:fld id="{A41249D7-FA1B-4B0A-8C77-245581060031}" type="datetimeFigureOut">
              <a:rPr lang="fr-FR" sz="1800" kern="1200" smtClean="0">
                <a:latin typeface="Calibri"/>
                <a:ea typeface="+mn-ea"/>
                <a:cs typeface="+mn-cs"/>
              </a:rPr>
              <a:pPr/>
              <a:t>08/02/2019</a:t>
            </a:fld>
            <a:endParaRPr lang="fr-FR" sz="1800" kern="1200">
              <a:latin typeface="Calibri"/>
              <a:ea typeface="+mn-ea"/>
              <a:cs typeface="+mn-cs"/>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sz="1800" kern="1200">
              <a:latin typeface="Calibri"/>
              <a:ea typeface="+mn-ea"/>
              <a:cs typeface="+mn-cs"/>
            </a:endParaRPr>
          </a:p>
        </p:txBody>
      </p:sp>
      <p:sp>
        <p:nvSpPr>
          <p:cNvPr id="6" name="Espace réservé du numéro de diapositive 5"/>
          <p:cNvSpPr>
            <a:spLocks noGrp="1"/>
          </p:cNvSpPr>
          <p:nvPr>
            <p:ph type="sldNum" sz="quarter" idx="12"/>
          </p:nvPr>
        </p:nvSpPr>
        <p:spPr>
          <a:xfrm>
            <a:off x="10896533" y="6381328"/>
            <a:ext cx="828576" cy="648072"/>
          </a:xfrm>
          <a:prstGeom prst="rect">
            <a:avLst/>
          </a:prstGeom>
        </p:spPr>
        <p:txBody>
          <a:bodyPr/>
          <a:lstStyle/>
          <a:p>
            <a:fld id="{D7C890DD-9BB9-4C90-B169-A9314ABE6AF9}" type="slidenum">
              <a:rPr lang="fr-FR" sz="1800" kern="1200" smtClean="0">
                <a:latin typeface="Calibri"/>
                <a:ea typeface="+mn-ea"/>
                <a:cs typeface="+mn-cs"/>
              </a:rPr>
              <a:pPr/>
              <a:t>‹N°›</a:t>
            </a:fld>
            <a:endParaRPr lang="fr-FR" sz="1800" kern="1200">
              <a:latin typeface="Calibri"/>
              <a:ea typeface="+mn-ea"/>
              <a:cs typeface="+mn-cs"/>
            </a:endParaRPr>
          </a:p>
        </p:txBody>
      </p:sp>
    </p:spTree>
    <p:extLst>
      <p:ext uri="{BB962C8B-B14F-4D97-AF65-F5344CB8AC3E}">
        <p14:creationId xmlns:p14="http://schemas.microsoft.com/office/powerpoint/2010/main" val="333501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23392" y="6381329"/>
            <a:ext cx="2844800" cy="365125"/>
          </a:xfrm>
          <a:prstGeom prst="rect">
            <a:avLst/>
          </a:prstGeom>
        </p:spPr>
        <p:txBody>
          <a:bodyPr/>
          <a:lstStyle/>
          <a:p>
            <a:fld id="{A41249D7-FA1B-4B0A-8C77-245581060031}" type="datetimeFigureOut">
              <a:rPr lang="fr-FR" sz="1800" kern="1200" smtClean="0">
                <a:latin typeface="Calibri"/>
                <a:ea typeface="+mn-ea"/>
                <a:cs typeface="+mn-cs"/>
              </a:rPr>
              <a:pPr/>
              <a:t>08/02/2019</a:t>
            </a:fld>
            <a:endParaRPr lang="fr-FR" sz="1800" kern="1200">
              <a:latin typeface="Calibri"/>
              <a:ea typeface="+mn-ea"/>
              <a:cs typeface="+mn-cs"/>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sz="1800" kern="1200">
              <a:latin typeface="Calibri"/>
              <a:ea typeface="+mn-ea"/>
              <a:cs typeface="+mn-cs"/>
            </a:endParaRPr>
          </a:p>
        </p:txBody>
      </p:sp>
      <p:sp>
        <p:nvSpPr>
          <p:cNvPr id="6" name="Espace réservé du numéro de diapositive 5"/>
          <p:cNvSpPr>
            <a:spLocks noGrp="1"/>
          </p:cNvSpPr>
          <p:nvPr>
            <p:ph type="sldNum" sz="quarter" idx="12"/>
          </p:nvPr>
        </p:nvSpPr>
        <p:spPr>
          <a:xfrm>
            <a:off x="10896533" y="6381328"/>
            <a:ext cx="828576" cy="648072"/>
          </a:xfrm>
          <a:prstGeom prst="rect">
            <a:avLst/>
          </a:prstGeom>
        </p:spPr>
        <p:txBody>
          <a:bodyPr/>
          <a:lstStyle/>
          <a:p>
            <a:fld id="{D7C890DD-9BB9-4C90-B169-A9314ABE6AF9}" type="slidenum">
              <a:rPr lang="fr-FR" sz="1800" kern="1200" smtClean="0">
                <a:latin typeface="Calibri"/>
                <a:ea typeface="+mn-ea"/>
                <a:cs typeface="+mn-cs"/>
              </a:rPr>
              <a:pPr/>
              <a:t>‹N°›</a:t>
            </a:fld>
            <a:endParaRPr lang="fr-FR" sz="1800" kern="1200">
              <a:latin typeface="Calibri"/>
              <a:ea typeface="+mn-ea"/>
              <a:cs typeface="+mn-cs"/>
            </a:endParaRPr>
          </a:p>
        </p:txBody>
      </p:sp>
    </p:spTree>
    <p:extLst>
      <p:ext uri="{BB962C8B-B14F-4D97-AF65-F5344CB8AC3E}">
        <p14:creationId xmlns:p14="http://schemas.microsoft.com/office/powerpoint/2010/main" val="327655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9" y="1681163"/>
            <a:ext cx="5157787" cy="823912"/>
          </a:xfrm>
          <a:prstGeom prst="rect">
            <a:avLst/>
          </a:prstGeom>
          <a:noFill/>
          <a:ln>
            <a:noFill/>
          </a:ln>
        </p:spPr>
        <p:txBody>
          <a:bodyPr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9" y="2505075"/>
            <a:ext cx="5157787" cy="3684588"/>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3" y="1681163"/>
            <a:ext cx="5183188" cy="823912"/>
          </a:xfrm>
          <a:prstGeom prst="rect">
            <a:avLst/>
          </a:prstGeom>
          <a:noFill/>
          <a:ln>
            <a:noFill/>
          </a:ln>
        </p:spPr>
        <p:txBody>
          <a:bodyPr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3" y="2505075"/>
            <a:ext cx="5183188" cy="3684588"/>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31"/>
            <a:ext cx="6172200" cy="4873625"/>
          </a:xfrm>
          <a:prstGeom prst="rect">
            <a:avLst/>
          </a:prstGeom>
          <a:noFill/>
          <a:ln>
            <a:noFill/>
          </a:ln>
        </p:spPr>
        <p:txBody>
          <a:bodyPr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31"/>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a:solidFill>
                  <a:srgbClr val="888888"/>
                </a:solidFill>
                <a:latin typeface="Calibri"/>
                <a:ea typeface="Calibri"/>
                <a:cs typeface="Calibri"/>
                <a:sym typeface="Calibri"/>
              </a:rPr>
              <a:pPr marL="0" marR="0" lvl="0" indent="0" algn="r" rtl="0">
                <a:spcBef>
                  <a:spcPts val="0"/>
                </a:spcBef>
                <a:spcAft>
                  <a:spcPts val="0"/>
                </a:spcAft>
                <a:buNone/>
              </a:pPr>
              <a:t>‹N°›</a:t>
            </a:fld>
            <a:endParaRPr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9"/>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62"/>
            <a:ext cx="27432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62"/>
            <a:ext cx="41148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62"/>
            <a:ext cx="27432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fr-FR" sz="12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6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2030DC84-92E5-46C7-A0FE-7D36EEE911E9}" type="datetimeFigureOut">
              <a:rPr lang="fr-FR" altLang="fr-FR" kern="1200">
                <a:ea typeface="ＭＳ Ｐゴシック" pitchFamily="34" charset="-128"/>
                <a:cs typeface="+mn-cs"/>
              </a:rPr>
              <a:pPr fontAlgn="base">
                <a:spcBef>
                  <a:spcPct val="0"/>
                </a:spcBef>
                <a:spcAft>
                  <a:spcPct val="0"/>
                </a:spcAft>
                <a:defRPr/>
              </a:pPr>
              <a:t>08/02/2019</a:t>
            </a:fld>
            <a:endParaRPr lang="fr-FR" altLang="fr-FR" kern="1200">
              <a:ea typeface="ＭＳ Ｐゴシック" pitchFamily="34" charset="-128"/>
              <a:cs typeface="+mn-cs"/>
            </a:endParaRPr>
          </a:p>
        </p:txBody>
      </p:sp>
      <p:sp>
        <p:nvSpPr>
          <p:cNvPr id="5" name="Espace réservé du pied de page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kern="120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6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975FC355-F70E-434F-B167-427DEBA3F826}" type="slidenum">
              <a:rPr lang="fr-FR" altLang="fr-FR" kern="1200">
                <a:ea typeface="ＭＳ Ｐゴシック" pitchFamily="34" charset="-128"/>
                <a:cs typeface="+mn-cs"/>
              </a:rPr>
              <a:pPr fontAlgn="base">
                <a:spcBef>
                  <a:spcPct val="0"/>
                </a:spcBef>
                <a:spcAft>
                  <a:spcPct val="0"/>
                </a:spcAft>
                <a:defRPr/>
              </a:pPr>
              <a:t>‹N°›</a:t>
            </a:fld>
            <a:endParaRPr lang="fr-FR" altLang="fr-FR" kern="1200">
              <a:ea typeface="ＭＳ Ｐゴシック" pitchFamily="34" charset="-128"/>
              <a:cs typeface="+mn-cs"/>
            </a:endParaRPr>
          </a:p>
        </p:txBody>
      </p:sp>
    </p:spTree>
    <p:extLst>
      <p:ext uri="{BB962C8B-B14F-4D97-AF65-F5344CB8AC3E}">
        <p14:creationId xmlns:p14="http://schemas.microsoft.com/office/powerpoint/2010/main" val="3019820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2" charset="0"/>
          <a:ea typeface="ＭＳ Ｐゴシック" charset="0"/>
        </a:defRPr>
      </a:lvl2pPr>
      <a:lvl3pPr algn="ctr" rtl="0" eaLnBrk="0" fontAlgn="base" hangingPunct="0">
        <a:spcBef>
          <a:spcPct val="0"/>
        </a:spcBef>
        <a:spcAft>
          <a:spcPct val="0"/>
        </a:spcAft>
        <a:defRPr sz="4400">
          <a:solidFill>
            <a:schemeClr val="tx1"/>
          </a:solidFill>
          <a:latin typeface="Calibri" pitchFamily="32" charset="0"/>
          <a:ea typeface="ＭＳ Ｐゴシック" charset="0"/>
        </a:defRPr>
      </a:lvl3pPr>
      <a:lvl4pPr algn="ctr" rtl="0" eaLnBrk="0" fontAlgn="base" hangingPunct="0">
        <a:spcBef>
          <a:spcPct val="0"/>
        </a:spcBef>
        <a:spcAft>
          <a:spcPct val="0"/>
        </a:spcAft>
        <a:defRPr sz="4400">
          <a:solidFill>
            <a:schemeClr val="tx1"/>
          </a:solidFill>
          <a:latin typeface="Calibri" pitchFamily="32" charset="0"/>
          <a:ea typeface="ＭＳ Ｐゴシック" charset="0"/>
        </a:defRPr>
      </a:lvl4pPr>
      <a:lvl5pPr algn="ctr" rtl="0" eaLnBrk="0" fontAlgn="base" hangingPunct="0">
        <a:spcBef>
          <a:spcPct val="0"/>
        </a:spcBef>
        <a:spcAft>
          <a:spcPct val="0"/>
        </a:spcAft>
        <a:defRPr sz="4400">
          <a:solidFill>
            <a:schemeClr val="tx1"/>
          </a:solidFill>
          <a:latin typeface="Calibri" pitchFamily="32" charset="0"/>
          <a:ea typeface="ＭＳ Ｐゴシック" charset="0"/>
        </a:defRPr>
      </a:lvl5pPr>
      <a:lvl6pPr marL="457200" algn="ctr" rtl="0" fontAlgn="base">
        <a:spcBef>
          <a:spcPct val="0"/>
        </a:spcBef>
        <a:spcAft>
          <a:spcPct val="0"/>
        </a:spcAft>
        <a:defRPr sz="4400">
          <a:solidFill>
            <a:schemeClr val="tx1"/>
          </a:solidFill>
          <a:latin typeface="Calibri" pitchFamily="32" charset="0"/>
        </a:defRPr>
      </a:lvl6pPr>
      <a:lvl7pPr marL="914400" algn="ctr" rtl="0" fontAlgn="base">
        <a:spcBef>
          <a:spcPct val="0"/>
        </a:spcBef>
        <a:spcAft>
          <a:spcPct val="0"/>
        </a:spcAft>
        <a:defRPr sz="4400">
          <a:solidFill>
            <a:schemeClr val="tx1"/>
          </a:solidFill>
          <a:latin typeface="Calibri" pitchFamily="32" charset="0"/>
        </a:defRPr>
      </a:lvl7pPr>
      <a:lvl8pPr marL="1371600" algn="ctr" rtl="0" fontAlgn="base">
        <a:spcBef>
          <a:spcPct val="0"/>
        </a:spcBef>
        <a:spcAft>
          <a:spcPct val="0"/>
        </a:spcAft>
        <a:defRPr sz="4400">
          <a:solidFill>
            <a:schemeClr val="tx1"/>
          </a:solidFill>
          <a:latin typeface="Calibri" pitchFamily="32" charset="0"/>
        </a:defRPr>
      </a:lvl8pPr>
      <a:lvl9pPr marL="1828800" algn="ctr" rtl="0" fontAlgn="base">
        <a:spcBef>
          <a:spcPct val="0"/>
        </a:spcBef>
        <a:spcAft>
          <a:spcPct val="0"/>
        </a:spcAft>
        <a:defRPr sz="4400">
          <a:solidFill>
            <a:schemeClr val="tx1"/>
          </a:solidFill>
          <a:latin typeface="Calibri" pitchFamily="32"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609600" y="6356357"/>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fld id="{2030DC84-92E5-46C7-A0FE-7D36EEE911E9}" type="datetimeFigureOut">
              <a:rPr lang="fr-FR" altLang="fr-FR" kern="1200">
                <a:ea typeface="ＭＳ Ｐゴシック" pitchFamily="34" charset="-128"/>
                <a:cs typeface="+mn-cs"/>
              </a:rPr>
              <a:pPr fontAlgn="base">
                <a:spcBef>
                  <a:spcPct val="0"/>
                </a:spcBef>
                <a:spcAft>
                  <a:spcPct val="0"/>
                </a:spcAft>
                <a:defRPr/>
              </a:pPr>
              <a:t>08/02/2019</a:t>
            </a:fld>
            <a:endParaRPr lang="fr-FR" altLang="fr-FR" kern="1200">
              <a:ea typeface="ＭＳ Ｐゴシック" pitchFamily="34" charset="-128"/>
              <a:cs typeface="+mn-cs"/>
            </a:endParaRPr>
          </a:p>
        </p:txBody>
      </p:sp>
      <p:sp>
        <p:nvSpPr>
          <p:cNvPr id="5" name="Espace réservé du pied de page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kern="1200">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7"/>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975FC355-F70E-434F-B167-427DEBA3F826}" type="slidenum">
              <a:rPr lang="fr-FR" altLang="fr-FR" kern="1200">
                <a:ea typeface="ＭＳ Ｐゴシック" pitchFamily="34" charset="-128"/>
                <a:cs typeface="+mn-cs"/>
              </a:rPr>
              <a:pPr fontAlgn="base">
                <a:spcBef>
                  <a:spcPct val="0"/>
                </a:spcBef>
                <a:spcAft>
                  <a:spcPct val="0"/>
                </a:spcAft>
                <a:defRPr/>
              </a:pPr>
              <a:t>‹N°›</a:t>
            </a:fld>
            <a:endParaRPr lang="fr-FR" altLang="fr-FR" kern="1200">
              <a:ea typeface="ＭＳ Ｐゴシック" pitchFamily="34" charset="-128"/>
              <a:cs typeface="+mn-cs"/>
            </a:endParaRPr>
          </a:p>
        </p:txBody>
      </p:sp>
    </p:spTree>
    <p:extLst>
      <p:ext uri="{BB962C8B-B14F-4D97-AF65-F5344CB8AC3E}">
        <p14:creationId xmlns:p14="http://schemas.microsoft.com/office/powerpoint/2010/main" val="846281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2" charset="0"/>
          <a:ea typeface="ＭＳ Ｐゴシック" charset="0"/>
        </a:defRPr>
      </a:lvl2pPr>
      <a:lvl3pPr algn="ctr" rtl="0" eaLnBrk="0" fontAlgn="base" hangingPunct="0">
        <a:spcBef>
          <a:spcPct val="0"/>
        </a:spcBef>
        <a:spcAft>
          <a:spcPct val="0"/>
        </a:spcAft>
        <a:defRPr sz="4400">
          <a:solidFill>
            <a:schemeClr val="tx1"/>
          </a:solidFill>
          <a:latin typeface="Calibri" pitchFamily="32" charset="0"/>
          <a:ea typeface="ＭＳ Ｐゴシック" charset="0"/>
        </a:defRPr>
      </a:lvl3pPr>
      <a:lvl4pPr algn="ctr" rtl="0" eaLnBrk="0" fontAlgn="base" hangingPunct="0">
        <a:spcBef>
          <a:spcPct val="0"/>
        </a:spcBef>
        <a:spcAft>
          <a:spcPct val="0"/>
        </a:spcAft>
        <a:defRPr sz="4400">
          <a:solidFill>
            <a:schemeClr val="tx1"/>
          </a:solidFill>
          <a:latin typeface="Calibri" pitchFamily="32" charset="0"/>
          <a:ea typeface="ＭＳ Ｐゴシック" charset="0"/>
        </a:defRPr>
      </a:lvl4pPr>
      <a:lvl5pPr algn="ctr" rtl="0" eaLnBrk="0" fontAlgn="base" hangingPunct="0">
        <a:spcBef>
          <a:spcPct val="0"/>
        </a:spcBef>
        <a:spcAft>
          <a:spcPct val="0"/>
        </a:spcAft>
        <a:defRPr sz="4400">
          <a:solidFill>
            <a:schemeClr val="tx1"/>
          </a:solidFill>
          <a:latin typeface="Calibri" pitchFamily="32" charset="0"/>
          <a:ea typeface="ＭＳ Ｐゴシック" charset="0"/>
        </a:defRPr>
      </a:lvl5pPr>
      <a:lvl6pPr marL="457200" algn="ctr" rtl="0" fontAlgn="base">
        <a:spcBef>
          <a:spcPct val="0"/>
        </a:spcBef>
        <a:spcAft>
          <a:spcPct val="0"/>
        </a:spcAft>
        <a:defRPr sz="4400">
          <a:solidFill>
            <a:schemeClr val="tx1"/>
          </a:solidFill>
          <a:latin typeface="Calibri" pitchFamily="32" charset="0"/>
        </a:defRPr>
      </a:lvl6pPr>
      <a:lvl7pPr marL="914400" algn="ctr" rtl="0" fontAlgn="base">
        <a:spcBef>
          <a:spcPct val="0"/>
        </a:spcBef>
        <a:spcAft>
          <a:spcPct val="0"/>
        </a:spcAft>
        <a:defRPr sz="4400">
          <a:solidFill>
            <a:schemeClr val="tx1"/>
          </a:solidFill>
          <a:latin typeface="Calibri" pitchFamily="32" charset="0"/>
        </a:defRPr>
      </a:lvl7pPr>
      <a:lvl8pPr marL="1371600" algn="ctr" rtl="0" fontAlgn="base">
        <a:spcBef>
          <a:spcPct val="0"/>
        </a:spcBef>
        <a:spcAft>
          <a:spcPct val="0"/>
        </a:spcAft>
        <a:defRPr sz="4400">
          <a:solidFill>
            <a:schemeClr val="tx1"/>
          </a:solidFill>
          <a:latin typeface="Calibri" pitchFamily="32" charset="0"/>
        </a:defRPr>
      </a:lvl8pPr>
      <a:lvl9pPr marL="1828800" algn="ctr" rtl="0" fontAlgn="base">
        <a:spcBef>
          <a:spcPct val="0"/>
        </a:spcBef>
        <a:spcAft>
          <a:spcPct val="0"/>
        </a:spcAft>
        <a:defRPr sz="4400">
          <a:solidFill>
            <a:schemeClr val="tx1"/>
          </a:solidFill>
          <a:latin typeface="Calibri" pitchFamily="32"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3392" y="274638"/>
            <a:ext cx="10959008" cy="706090"/>
          </a:xfrm>
          <a:prstGeom prst="rect">
            <a:avLst/>
          </a:prstGeom>
          <a:solidFill>
            <a:schemeClr val="accent6"/>
          </a:solidFill>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609600" y="1484784"/>
            <a:ext cx="10972800" cy="4896544"/>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txBox="1">
            <a:spLocks/>
          </p:cNvSpPr>
          <p:nvPr userDrawn="1"/>
        </p:nvSpPr>
        <p:spPr>
          <a:xfrm>
            <a:off x="10963447" y="6453336"/>
            <a:ext cx="636595" cy="504056"/>
          </a:xfrm>
          <a:prstGeom prst="rect">
            <a:avLst/>
          </a:prstGeom>
          <a:solidFill>
            <a:schemeClr val="accent1"/>
          </a:solidFill>
        </p:spPr>
        <p:txBody>
          <a:bodyPr vert="horz" lIns="91440" tIns="45720" rIns="91440" bIns="45720" rtlCol="0" anchor="ctr"/>
          <a:lstStyle>
            <a:defPPr>
              <a:defRPr lang="fr-FR"/>
            </a:defPPr>
            <a:lvl1pPr marL="0" algn="ct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C890DD-9BB9-4C90-B169-A9314ABE6AF9}" type="slidenum">
              <a:rPr lang="fr-FR" smtClean="0">
                <a:solidFill>
                  <a:srgbClr val="FFFFFF"/>
                </a:solidFill>
              </a:rPr>
              <a:pPr/>
              <a:t>‹N°›</a:t>
            </a:fld>
            <a:endParaRPr lang="fr-FR" dirty="0">
              <a:solidFill>
                <a:srgbClr val="FFFFFF"/>
              </a:solidFill>
            </a:endParaRPr>
          </a:p>
        </p:txBody>
      </p:sp>
    </p:spTree>
    <p:extLst>
      <p:ext uri="{BB962C8B-B14F-4D97-AF65-F5344CB8AC3E}">
        <p14:creationId xmlns:p14="http://schemas.microsoft.com/office/powerpoint/2010/main" val="22735980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b="1" kern="1200">
          <a:solidFill>
            <a:schemeClr val="accent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accent5"/>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Shape 87"/>
        <p:cNvGrpSpPr/>
        <p:nvPr/>
      </p:nvGrpSpPr>
      <p:grpSpPr>
        <a:xfrm>
          <a:off x="0" y="0"/>
          <a:ext cx="0" cy="0"/>
          <a:chOff x="0" y="0"/>
          <a:chExt cx="0" cy="0"/>
        </a:xfrm>
      </p:grpSpPr>
      <p:sp>
        <p:nvSpPr>
          <p:cNvPr id="88" name="Shape 88"/>
          <p:cNvSpPr txBox="1"/>
          <p:nvPr/>
        </p:nvSpPr>
        <p:spPr>
          <a:xfrm>
            <a:off x="-1" y="0"/>
            <a:ext cx="12192000" cy="914400"/>
          </a:xfrm>
          <a:prstGeom prst="rect">
            <a:avLst/>
          </a:prstGeom>
          <a:solidFill>
            <a:schemeClr val="lt1"/>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B80008"/>
                </a:solidFill>
                <a:latin typeface="Bebas Neue" charset="0"/>
                <a:ea typeface="Bebas Neue" charset="0"/>
                <a:cs typeface="Bebas Neue" charset="0"/>
              </a:rPr>
              <a:t> Quelle réforme des retraites  ? </a:t>
            </a:r>
            <a:endParaRPr sz="1800" dirty="0">
              <a:latin typeface="Bebas Neue" charset="0"/>
              <a:ea typeface="Bebas Neue" charset="0"/>
              <a:cs typeface="Bebas Neue" charset="0"/>
            </a:endParaRPr>
          </a:p>
        </p:txBody>
      </p:sp>
      <p:pic>
        <p:nvPicPr>
          <p:cNvPr id="89" name="Shape 89"/>
          <p:cNvPicPr preferRelativeResize="0"/>
          <p:nvPr/>
        </p:nvPicPr>
        <p:blipFill rotWithShape="1">
          <a:blip r:embed="rId3">
            <a:alphaModFix/>
          </a:blip>
          <a:srcRect/>
          <a:stretch/>
        </p:blipFill>
        <p:spPr>
          <a:xfrm>
            <a:off x="1" y="0"/>
            <a:ext cx="381000" cy="914400"/>
          </a:xfrm>
          <a:prstGeom prst="rect">
            <a:avLst/>
          </a:prstGeom>
          <a:noFill/>
          <a:ln>
            <a:noFill/>
          </a:ln>
        </p:spPr>
      </p:pic>
      <p:pic>
        <p:nvPicPr>
          <p:cNvPr id="90" name="Shape 90"/>
          <p:cNvPicPr preferRelativeResize="0"/>
          <p:nvPr/>
        </p:nvPicPr>
        <p:blipFill rotWithShape="1">
          <a:blip r:embed="rId4">
            <a:alphaModFix/>
          </a:blip>
          <a:srcRect/>
          <a:stretch/>
        </p:blipFill>
        <p:spPr>
          <a:xfrm>
            <a:off x="11376309" y="0"/>
            <a:ext cx="815691" cy="914400"/>
          </a:xfrm>
          <a:prstGeom prst="rect">
            <a:avLst/>
          </a:prstGeom>
          <a:noFill/>
          <a:ln>
            <a:noFill/>
          </a:ln>
        </p:spPr>
      </p:pic>
      <p:pic>
        <p:nvPicPr>
          <p:cNvPr id="91" name="Shape 91"/>
          <p:cNvPicPr preferRelativeResize="0"/>
          <p:nvPr/>
        </p:nvPicPr>
        <p:blipFill rotWithShape="1">
          <a:blip r:embed="rId5">
            <a:alphaModFix/>
          </a:blip>
          <a:srcRect/>
          <a:stretch/>
        </p:blipFill>
        <p:spPr>
          <a:xfrm>
            <a:off x="10964341" y="5222051"/>
            <a:ext cx="1118617" cy="1517416"/>
          </a:xfrm>
          <a:prstGeom prst="rect">
            <a:avLst/>
          </a:prstGeom>
          <a:noFill/>
          <a:ln>
            <a:noFill/>
          </a:ln>
        </p:spPr>
      </p:pic>
      <p:sp>
        <p:nvSpPr>
          <p:cNvPr id="92" name="Shape 92"/>
          <p:cNvSpPr txBox="1"/>
          <p:nvPr/>
        </p:nvSpPr>
        <p:spPr>
          <a:xfrm>
            <a:off x="1371600" y="2118359"/>
            <a:ext cx="8991600" cy="3103692"/>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fr-FR" sz="4800" b="1" dirty="0" smtClean="0">
                <a:solidFill>
                  <a:schemeClr val="dk1"/>
                </a:solidFill>
                <a:latin typeface="Avenir Heavy" charset="0"/>
                <a:ea typeface="Avenir Heavy" charset="0"/>
                <a:cs typeface="Avenir Heavy" charset="0"/>
                <a:sym typeface="Calibri"/>
              </a:rPr>
              <a:t>Stage national FSU</a:t>
            </a:r>
          </a:p>
          <a:p>
            <a:pPr marL="0" marR="0" lvl="0" indent="0" algn="ctr" rtl="0">
              <a:spcBef>
                <a:spcPts val="0"/>
              </a:spcBef>
              <a:spcAft>
                <a:spcPts val="0"/>
              </a:spcAft>
              <a:buNone/>
            </a:pPr>
            <a:endParaRPr lang="fr-FR" sz="4800" b="1" dirty="0" smtClean="0">
              <a:solidFill>
                <a:schemeClr val="dk1"/>
              </a:solidFill>
              <a:latin typeface="Avenir Heavy" charset="0"/>
              <a:ea typeface="Avenir Heavy" charset="0"/>
              <a:cs typeface="Avenir Heavy" charset="0"/>
              <a:sym typeface="Calibri"/>
            </a:endParaRPr>
          </a:p>
          <a:p>
            <a:pPr marL="0" marR="0" lvl="0" indent="0" algn="ctr" rtl="0">
              <a:spcBef>
                <a:spcPts val="0"/>
              </a:spcBef>
              <a:spcAft>
                <a:spcPts val="0"/>
              </a:spcAft>
              <a:buNone/>
            </a:pPr>
            <a:r>
              <a:rPr lang="fr-FR" sz="4800" b="1" dirty="0">
                <a:solidFill>
                  <a:schemeClr val="dk1"/>
                </a:solidFill>
                <a:latin typeface="Avenir Heavy" charset="0"/>
                <a:ea typeface="Avenir Heavy" charset="0"/>
                <a:cs typeface="Avenir Heavy" charset="0"/>
                <a:sym typeface="Calibri"/>
              </a:rPr>
              <a:t>R</a:t>
            </a:r>
            <a:r>
              <a:rPr lang="fr-FR" sz="4800" b="1" dirty="0" smtClean="0">
                <a:solidFill>
                  <a:schemeClr val="dk1"/>
                </a:solidFill>
                <a:latin typeface="Avenir Heavy" charset="0"/>
                <a:ea typeface="Avenir Heavy" charset="0"/>
                <a:cs typeface="Avenir Heavy" charset="0"/>
                <a:sym typeface="Calibri"/>
              </a:rPr>
              <a:t>etraites</a:t>
            </a:r>
          </a:p>
          <a:p>
            <a:pPr marL="0" marR="0" lvl="0" indent="0" algn="ctr" rtl="0">
              <a:spcBef>
                <a:spcPts val="0"/>
              </a:spcBef>
              <a:spcAft>
                <a:spcPts val="0"/>
              </a:spcAft>
              <a:buNone/>
            </a:pPr>
            <a:endParaRPr lang="fr-FR" sz="4800" b="1" dirty="0" smtClean="0">
              <a:solidFill>
                <a:schemeClr val="dk1"/>
              </a:solidFill>
              <a:latin typeface="Avenir Heavy" charset="0"/>
              <a:ea typeface="Avenir Heavy" charset="0"/>
              <a:cs typeface="Avenir Heavy" charset="0"/>
              <a:sym typeface="Calibri"/>
            </a:endParaRPr>
          </a:p>
          <a:p>
            <a:pPr marL="0" marR="0" lvl="0" indent="0" algn="ctr" rtl="0">
              <a:spcBef>
                <a:spcPts val="0"/>
              </a:spcBef>
              <a:spcAft>
                <a:spcPts val="0"/>
              </a:spcAft>
              <a:buNone/>
            </a:pPr>
            <a:r>
              <a:rPr lang="fr-FR" sz="4800" b="1" dirty="0" smtClean="0">
                <a:solidFill>
                  <a:schemeClr val="dk1"/>
                </a:solidFill>
                <a:latin typeface="Avenir Heavy" charset="0"/>
                <a:ea typeface="Avenir Heavy" charset="0"/>
                <a:cs typeface="Avenir Heavy" charset="0"/>
                <a:sym typeface="Calibri"/>
              </a:rPr>
              <a:t> Février 2019</a:t>
            </a:r>
            <a:endParaRPr sz="4800" b="1" dirty="0">
              <a:latin typeface="Avenir Heavy" charset="0"/>
              <a:ea typeface="Avenir Heavy" charset="0"/>
              <a:cs typeface="Avenir Heavy"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Ce qui ne changerait pas mais,,, </a:t>
            </a:r>
            <a:endParaRPr dirty="0">
              <a:highlight>
                <a:srgbClr val="4091C0"/>
              </a:highlight>
            </a:endParaRPr>
          </a:p>
        </p:txBody>
      </p:sp>
      <p:sp>
        <p:nvSpPr>
          <p:cNvPr id="102" name="Shape 102"/>
          <p:cNvSpPr txBox="1"/>
          <p:nvPr/>
        </p:nvSpPr>
        <p:spPr>
          <a:xfrm>
            <a:off x="1729740" y="1508432"/>
            <a:ext cx="8327136" cy="4338191"/>
          </a:xfrm>
          <a:prstGeom prst="rect">
            <a:avLst/>
          </a:prstGeom>
          <a:noFill/>
          <a:ln>
            <a:noFill/>
          </a:ln>
        </p:spPr>
        <p:txBody>
          <a:bodyPr wrap="square" lIns="91425" tIns="45700" rIns="91425" bIns="45700" anchor="t" anchorCtr="0">
            <a:noAutofit/>
          </a:bodyPr>
          <a:lstStyle/>
          <a:p>
            <a:r>
              <a:rPr lang="fr-FR" sz="3200" dirty="0" smtClean="0">
                <a:latin typeface="Calibri" panose="020F0502020204030204" pitchFamily="34" charset="0"/>
                <a:cs typeface="Calibri" panose="020F0502020204030204" pitchFamily="34" charset="0"/>
              </a:rPr>
              <a:t> </a:t>
            </a:r>
            <a:endParaRPr sz="4000" dirty="0">
              <a:solidFill>
                <a:schemeClr val="dk1"/>
              </a:solidFill>
              <a:latin typeface="Calibri"/>
              <a:ea typeface="Calibri"/>
              <a:cs typeface="Calibri"/>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pic>
        <p:nvPicPr>
          <p:cNvPr id="1026" name="Picture 2" descr="https://www.cleiss.fr/docs/ages_retra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396" y="1508426"/>
            <a:ext cx="8284663" cy="507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500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Ce qui ne changerait pas mais,,, </a:t>
            </a:r>
            <a:endParaRPr dirty="0">
              <a:highlight>
                <a:srgbClr val="4091C0"/>
              </a:highlight>
            </a:endParaRPr>
          </a:p>
        </p:txBody>
      </p:sp>
      <p:sp>
        <p:nvSpPr>
          <p:cNvPr id="102" name="Shape 102"/>
          <p:cNvSpPr txBox="1"/>
          <p:nvPr/>
        </p:nvSpPr>
        <p:spPr>
          <a:xfrm>
            <a:off x="1729740" y="1508432"/>
            <a:ext cx="9234597" cy="4338191"/>
          </a:xfrm>
          <a:prstGeom prst="rect">
            <a:avLst/>
          </a:prstGeom>
          <a:noFill/>
          <a:ln>
            <a:noFill/>
          </a:ln>
        </p:spPr>
        <p:txBody>
          <a:bodyPr wrap="square" lIns="91425" tIns="45700" rIns="91425" bIns="45700" anchor="t" anchorCtr="0">
            <a:noAutofit/>
          </a:bodyPr>
          <a:lstStyle/>
          <a:p>
            <a:r>
              <a:rPr lang="fr-FR" sz="3200" dirty="0" smtClean="0">
                <a:latin typeface="Calibri" panose="020F0502020204030204" pitchFamily="34" charset="0"/>
                <a:cs typeface="Calibri" panose="020F0502020204030204" pitchFamily="34" charset="0"/>
              </a:rPr>
              <a:t> </a:t>
            </a:r>
            <a:r>
              <a:rPr lang="fr-FR" sz="4000" dirty="0" smtClean="0">
                <a:solidFill>
                  <a:schemeClr val="dk1"/>
                </a:solidFill>
                <a:latin typeface="Calibri"/>
                <a:ea typeface="Calibri"/>
                <a:cs typeface="Calibri"/>
                <a:sym typeface="Calibri"/>
              </a:rPr>
              <a:t>L’âge minimum légal de départ   à 62 ans</a:t>
            </a:r>
          </a:p>
          <a:p>
            <a:endParaRPr lang="fr-FR" sz="4000" dirty="0">
              <a:solidFill>
                <a:schemeClr val="dk1"/>
              </a:solidFill>
              <a:latin typeface="Calibri"/>
              <a:ea typeface="Calibri"/>
              <a:cs typeface="Calibri"/>
              <a:sym typeface="Calibri"/>
            </a:endParaRPr>
          </a:p>
          <a:p>
            <a:r>
              <a:rPr lang="fr-FR" sz="4000" dirty="0" smtClean="0">
                <a:solidFill>
                  <a:schemeClr val="dk1"/>
                </a:solidFill>
                <a:latin typeface="Calibri"/>
                <a:ea typeface="Calibri"/>
                <a:cs typeface="Calibri"/>
                <a:sym typeface="Calibri"/>
              </a:rPr>
              <a:t>Un âge pivot à 63 ans ? 64 ans ? …</a:t>
            </a:r>
          </a:p>
          <a:p>
            <a:r>
              <a:rPr lang="fr-FR" sz="4000" dirty="0" smtClean="0">
                <a:solidFill>
                  <a:schemeClr val="dk1"/>
                </a:solidFill>
                <a:latin typeface="Calibri"/>
                <a:ea typeface="Calibri"/>
                <a:cs typeface="Calibri"/>
                <a:sym typeface="Calibri"/>
              </a:rPr>
              <a:t>Un « âge de référence collectif…. »</a:t>
            </a:r>
          </a:p>
          <a:p>
            <a:endParaRPr lang="fr-FR" sz="4000" dirty="0" smtClean="0">
              <a:solidFill>
                <a:schemeClr val="dk1"/>
              </a:solidFill>
              <a:latin typeface="Calibri"/>
              <a:ea typeface="Calibri"/>
              <a:cs typeface="Calibri"/>
              <a:sym typeface="Calibri"/>
            </a:endParaRPr>
          </a:p>
          <a:p>
            <a:r>
              <a:rPr lang="fr-FR" sz="4000" dirty="0" smtClean="0">
                <a:solidFill>
                  <a:schemeClr val="dk1"/>
                </a:solidFill>
                <a:latin typeface="Calibri"/>
                <a:ea typeface="Calibri"/>
                <a:cs typeface="Calibri"/>
                <a:sym typeface="Calibri"/>
              </a:rPr>
              <a:t>Fin de la décote mais ….</a:t>
            </a:r>
          </a:p>
          <a:p>
            <a:r>
              <a:rPr lang="fr-FR" sz="4000" dirty="0" smtClean="0">
                <a:solidFill>
                  <a:schemeClr val="dk1"/>
                </a:solidFill>
                <a:latin typeface="Calibri"/>
                <a:ea typeface="Calibri"/>
                <a:cs typeface="Calibri"/>
                <a:sym typeface="Calibri"/>
              </a:rPr>
              <a:t>un « coefficient majorant »</a:t>
            </a:r>
            <a:endParaRPr sz="4000" dirty="0">
              <a:solidFill>
                <a:schemeClr val="dk1"/>
              </a:solidFill>
              <a:latin typeface="Calibri"/>
              <a:ea typeface="Calibri"/>
              <a:cs typeface="Calibri"/>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404856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Ce qui changerait </a:t>
            </a:r>
            <a:endParaRPr dirty="0">
              <a:highlight>
                <a:srgbClr val="4091C0"/>
              </a:highlight>
            </a:endParaRPr>
          </a:p>
        </p:txBody>
      </p:sp>
      <p:sp>
        <p:nvSpPr>
          <p:cNvPr id="102" name="Shape 102"/>
          <p:cNvSpPr txBox="1"/>
          <p:nvPr/>
        </p:nvSpPr>
        <p:spPr>
          <a:xfrm>
            <a:off x="1005843" y="1219201"/>
            <a:ext cx="9958492" cy="5327904"/>
          </a:xfrm>
          <a:prstGeom prst="rect">
            <a:avLst/>
          </a:prstGeom>
          <a:noFill/>
          <a:ln>
            <a:noFill/>
          </a:ln>
        </p:spPr>
        <p:txBody>
          <a:bodyPr wrap="square" lIns="91425" tIns="45700" rIns="91425" bIns="45700" anchor="t" anchorCtr="0">
            <a:noAutofit/>
          </a:bodyPr>
          <a:lstStyle/>
          <a:p>
            <a:r>
              <a:rPr lang="fr-FR" sz="3200" dirty="0" smtClean="0">
                <a:latin typeface="Calibri" panose="020F0502020204030204" pitchFamily="34" charset="0"/>
                <a:cs typeface="Calibri" panose="020F0502020204030204" pitchFamily="34" charset="0"/>
              </a:rPr>
              <a:t> </a:t>
            </a:r>
          </a:p>
          <a:p>
            <a:endParaRPr lang="fr-FR" sz="3200" dirty="0">
              <a:latin typeface="Calibri" panose="020F0502020204030204" pitchFamily="34" charset="0"/>
              <a:cs typeface="Calibri" panose="020F0502020204030204" pitchFamily="34" charset="0"/>
            </a:endParaRPr>
          </a:p>
          <a:p>
            <a:endParaRPr lang="fr-FR" sz="3200" dirty="0" smtClean="0">
              <a:latin typeface="Calibri" panose="020F0502020204030204" pitchFamily="34" charset="0"/>
              <a:cs typeface="Calibri" panose="020F0502020204030204" pitchFamily="34" charset="0"/>
            </a:endParaRPr>
          </a:p>
          <a:p>
            <a:r>
              <a:rPr lang="fr-FR" sz="3200" dirty="0" smtClean="0">
                <a:latin typeface="Calibri" panose="020F0502020204030204" pitchFamily="34" charset="0"/>
                <a:cs typeface="Calibri" panose="020F0502020204030204" pitchFamily="34" charset="0"/>
              </a:rPr>
              <a:t>- </a:t>
            </a:r>
            <a:r>
              <a:rPr lang="fr-FR" sz="4400" dirty="0" smtClean="0">
                <a:solidFill>
                  <a:schemeClr val="dk1"/>
                </a:solidFill>
                <a:latin typeface="Calibri"/>
                <a:ea typeface="Calibri"/>
                <a:cs typeface="Calibri"/>
                <a:sym typeface="Calibri"/>
              </a:rPr>
              <a:t>Les cotisations définies </a:t>
            </a:r>
          </a:p>
          <a:p>
            <a:endParaRPr lang="fr-FR" sz="4400" dirty="0" smtClean="0">
              <a:solidFill>
                <a:schemeClr val="dk1"/>
              </a:solidFill>
              <a:latin typeface="Calibri"/>
              <a:ea typeface="Calibri"/>
              <a:cs typeface="Calibri"/>
              <a:sym typeface="Calibri"/>
            </a:endParaRPr>
          </a:p>
          <a:p>
            <a:pPr marL="285750" marR="0" lvl="0" indent="-285750" algn="l" rtl="0">
              <a:spcBef>
                <a:spcPts val="0"/>
              </a:spcBef>
              <a:spcAft>
                <a:spcPts val="0"/>
              </a:spcAft>
              <a:buFontTx/>
              <a:buChar char="-"/>
            </a:pPr>
            <a:r>
              <a:rPr lang="fr-FR" sz="4400" dirty="0" smtClean="0">
                <a:solidFill>
                  <a:schemeClr val="dk1"/>
                </a:solidFill>
                <a:latin typeface="Calibri"/>
                <a:ea typeface="Calibri"/>
                <a:cs typeface="Calibri"/>
                <a:sym typeface="Calibri"/>
              </a:rPr>
              <a:t>Les prestations qui ne le seraient plus</a:t>
            </a:r>
          </a:p>
          <a:p>
            <a:pPr marR="0" lvl="0" algn="l" rtl="0">
              <a:spcBef>
                <a:spcPts val="0"/>
              </a:spcBef>
              <a:spcAft>
                <a:spcPts val="0"/>
              </a:spcAft>
            </a:pPr>
            <a:endParaRPr lang="fr-FR" sz="4400" dirty="0" smtClean="0">
              <a:solidFill>
                <a:schemeClr val="dk1"/>
              </a:solidFill>
              <a:latin typeface="Calibri"/>
              <a:ea typeface="Calibri"/>
              <a:cs typeface="Calibri"/>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3021271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Ce qui changerait dans le calcul </a:t>
            </a:r>
            <a:endParaRPr dirty="0">
              <a:highlight>
                <a:srgbClr val="4091C0"/>
              </a:highlight>
            </a:endParaRPr>
          </a:p>
        </p:txBody>
      </p:sp>
      <p:sp>
        <p:nvSpPr>
          <p:cNvPr id="102" name="Shape 102"/>
          <p:cNvSpPr txBox="1"/>
          <p:nvPr/>
        </p:nvSpPr>
        <p:spPr>
          <a:xfrm>
            <a:off x="1097280" y="1219200"/>
            <a:ext cx="10680192" cy="5327904"/>
          </a:xfrm>
          <a:prstGeom prst="rect">
            <a:avLst/>
          </a:prstGeom>
          <a:noFill/>
          <a:ln>
            <a:noFill/>
          </a:ln>
        </p:spPr>
        <p:txBody>
          <a:bodyPr wrap="square" lIns="91425" tIns="45700" rIns="91425" bIns="45700" anchor="t" anchorCtr="0">
            <a:noAutofit/>
          </a:bodyPr>
          <a:lstStyle/>
          <a:p>
            <a:pPr marL="285750" marR="0" lvl="0" indent="-285750" algn="l" rtl="0">
              <a:spcBef>
                <a:spcPts val="0"/>
              </a:spcBef>
              <a:spcAft>
                <a:spcPts val="0"/>
              </a:spcAft>
              <a:buFontTx/>
              <a:buChar char="-"/>
            </a:pPr>
            <a:r>
              <a:rPr lang="fr-FR" sz="4400" dirty="0" smtClean="0">
                <a:solidFill>
                  <a:schemeClr val="dk1"/>
                </a:solidFill>
                <a:latin typeface="Calibri"/>
                <a:ea typeface="Calibri"/>
                <a:cs typeface="Calibri"/>
                <a:sym typeface="Calibri"/>
              </a:rPr>
              <a:t>la  notion d’ annuités</a:t>
            </a:r>
          </a:p>
          <a:p>
            <a:pPr marL="285750" marR="0" lvl="0" indent="-285750" algn="l" rtl="0">
              <a:spcBef>
                <a:spcPts val="0"/>
              </a:spcBef>
              <a:spcAft>
                <a:spcPts val="0"/>
              </a:spcAft>
              <a:buFontTx/>
              <a:buChar char="-"/>
            </a:pPr>
            <a:endParaRPr lang="fr-FR" sz="4400" dirty="0" smtClean="0">
              <a:solidFill>
                <a:schemeClr val="dk1"/>
              </a:solidFill>
              <a:latin typeface="Calibri"/>
              <a:ea typeface="Calibri"/>
              <a:cs typeface="Calibri"/>
              <a:sym typeface="Calibri"/>
            </a:endParaRPr>
          </a:p>
          <a:p>
            <a:pPr marL="285750" marR="0" lvl="0" indent="-285750" algn="l" rtl="0">
              <a:spcBef>
                <a:spcPts val="0"/>
              </a:spcBef>
              <a:spcAft>
                <a:spcPts val="0"/>
              </a:spcAft>
              <a:buFontTx/>
              <a:buChar char="-"/>
            </a:pPr>
            <a:r>
              <a:rPr lang="fr-FR" sz="4400" dirty="0" smtClean="0">
                <a:solidFill>
                  <a:schemeClr val="dk1"/>
                </a:solidFill>
                <a:latin typeface="Calibri"/>
                <a:ea typeface="Calibri"/>
                <a:cs typeface="Calibri"/>
                <a:sym typeface="Calibri"/>
              </a:rPr>
              <a:t>la durée des services et bonifications</a:t>
            </a:r>
          </a:p>
          <a:p>
            <a:pPr marL="285750" marR="0" lvl="0" indent="-285750" algn="l" rtl="0">
              <a:spcBef>
                <a:spcPts val="0"/>
              </a:spcBef>
              <a:spcAft>
                <a:spcPts val="0"/>
              </a:spcAft>
              <a:buFontTx/>
              <a:buChar char="-"/>
            </a:pPr>
            <a:endParaRPr lang="fr-FR" sz="4400" dirty="0" smtClean="0">
              <a:solidFill>
                <a:schemeClr val="dk1"/>
              </a:solidFill>
              <a:latin typeface="Calibri"/>
              <a:ea typeface="Calibri"/>
              <a:cs typeface="Calibri"/>
              <a:sym typeface="Calibri"/>
            </a:endParaRPr>
          </a:p>
          <a:p>
            <a:pPr marL="285750" marR="0" lvl="0" indent="-285750" algn="l" rtl="0">
              <a:spcBef>
                <a:spcPts val="0"/>
              </a:spcBef>
              <a:spcAft>
                <a:spcPts val="0"/>
              </a:spcAft>
              <a:buFontTx/>
              <a:buChar char="-"/>
            </a:pPr>
            <a:r>
              <a:rPr lang="fr-FR" sz="4400" dirty="0" smtClean="0">
                <a:solidFill>
                  <a:schemeClr val="dk1"/>
                </a:solidFill>
                <a:latin typeface="Calibri"/>
                <a:ea typeface="Calibri"/>
                <a:cs typeface="Calibri"/>
                <a:sym typeface="Calibri"/>
              </a:rPr>
              <a:t>La notion de taux plein</a:t>
            </a:r>
          </a:p>
          <a:p>
            <a:pPr marL="285750" marR="0" lvl="0" indent="-285750" algn="l" rtl="0">
              <a:spcBef>
                <a:spcPts val="0"/>
              </a:spcBef>
              <a:spcAft>
                <a:spcPts val="0"/>
              </a:spcAft>
              <a:buFontTx/>
              <a:buChar char="-"/>
            </a:pPr>
            <a:endParaRPr lang="fr-FR" sz="4400" dirty="0">
              <a:solidFill>
                <a:schemeClr val="dk1"/>
              </a:solidFill>
              <a:latin typeface="Calibri"/>
              <a:ea typeface="Calibri"/>
              <a:cs typeface="Calibri"/>
              <a:sym typeface="Calibri"/>
            </a:endParaRPr>
          </a:p>
          <a:p>
            <a:pPr marL="285750" marR="0" lvl="0" indent="-285750" algn="l" rtl="0">
              <a:spcBef>
                <a:spcPts val="0"/>
              </a:spcBef>
              <a:spcAft>
                <a:spcPts val="0"/>
              </a:spcAft>
              <a:buFontTx/>
              <a:buChar char="-"/>
            </a:pPr>
            <a:r>
              <a:rPr lang="fr-FR" sz="4400" dirty="0" smtClean="0">
                <a:solidFill>
                  <a:schemeClr val="dk1"/>
                </a:solidFill>
                <a:latin typeface="Calibri"/>
                <a:ea typeface="Calibri"/>
                <a:cs typeface="Calibri"/>
                <a:sym typeface="Calibri"/>
              </a:rPr>
              <a:t>La référence aux 6 derniers mois ou aux 25 meilleures années</a:t>
            </a:r>
            <a:endParaRPr sz="4400" dirty="0">
              <a:solidFill>
                <a:schemeClr val="dk1"/>
              </a:solidFill>
              <a:latin typeface="Calibri"/>
              <a:ea typeface="Calibri"/>
              <a:cs typeface="Calibri"/>
              <a:sym typeface="Calibri"/>
            </a:endParaRPr>
          </a:p>
        </p:txBody>
      </p:sp>
      <p:pic>
        <p:nvPicPr>
          <p:cNvPr id="7" name="Shape 91"/>
          <p:cNvPicPr preferRelativeResize="0"/>
          <p:nvPr/>
        </p:nvPicPr>
        <p:blipFill rotWithShape="1">
          <a:blip r:embed="rId3">
            <a:alphaModFix/>
          </a:blip>
          <a:srcRect/>
          <a:stretch/>
        </p:blipFill>
        <p:spPr>
          <a:xfrm>
            <a:off x="10658860" y="3704635"/>
            <a:ext cx="1118617" cy="1517416"/>
          </a:xfrm>
          <a:prstGeom prst="rect">
            <a:avLst/>
          </a:prstGeom>
          <a:noFill/>
          <a:ln>
            <a:noFill/>
          </a:ln>
        </p:spPr>
      </p:pic>
    </p:spTree>
    <p:extLst>
      <p:ext uri="{BB962C8B-B14F-4D97-AF65-F5344CB8AC3E}">
        <p14:creationId xmlns:p14="http://schemas.microsoft.com/office/powerpoint/2010/main" val="2193247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Ce qui changerait dans le calcul </a:t>
            </a:r>
            <a:endParaRPr dirty="0">
              <a:highlight>
                <a:srgbClr val="4091C0"/>
              </a:highlight>
            </a:endParaRPr>
          </a:p>
        </p:txBody>
      </p:sp>
      <p:sp>
        <p:nvSpPr>
          <p:cNvPr id="102" name="Shape 102"/>
          <p:cNvSpPr txBox="1"/>
          <p:nvPr/>
        </p:nvSpPr>
        <p:spPr>
          <a:xfrm>
            <a:off x="347475" y="1219201"/>
            <a:ext cx="10616860" cy="5327904"/>
          </a:xfrm>
          <a:prstGeom prst="rect">
            <a:avLst/>
          </a:prstGeom>
          <a:noFill/>
          <a:ln>
            <a:noFill/>
          </a:ln>
        </p:spPr>
        <p:txBody>
          <a:bodyPr wrap="square" lIns="91425" tIns="45700" rIns="91425" bIns="45700" anchor="t" anchorCtr="0">
            <a:noAutofit/>
          </a:bodyPr>
          <a:lstStyle/>
          <a:p>
            <a:pPr marR="0" lvl="0" algn="l" rtl="0">
              <a:spcBef>
                <a:spcPts val="0"/>
              </a:spcBef>
              <a:spcAft>
                <a:spcPts val="0"/>
              </a:spcAft>
            </a:pPr>
            <a:r>
              <a:rPr lang="fr-FR" sz="4400" dirty="0" smtClean="0">
                <a:solidFill>
                  <a:schemeClr val="dk1"/>
                </a:solidFill>
                <a:latin typeface="Calibri"/>
                <a:ea typeface="Calibri"/>
                <a:cs typeface="Calibri"/>
                <a:sym typeface="Calibri"/>
              </a:rPr>
              <a:t>- C’est l’ensemble des salaires et</a:t>
            </a:r>
          </a:p>
          <a:p>
            <a:pPr marR="0" lvl="0" algn="l" rtl="0">
              <a:spcBef>
                <a:spcPts val="0"/>
              </a:spcBef>
              <a:spcAft>
                <a:spcPts val="0"/>
              </a:spcAft>
            </a:pPr>
            <a:r>
              <a:rPr lang="fr-FR" sz="4400" dirty="0" smtClean="0">
                <a:solidFill>
                  <a:schemeClr val="dk1"/>
                </a:solidFill>
                <a:latin typeface="Calibri"/>
                <a:ea typeface="Calibri"/>
                <a:cs typeface="Calibri"/>
                <a:sym typeface="Calibri"/>
              </a:rPr>
              <a:t>   des primes  qui serait pris en compte</a:t>
            </a:r>
          </a:p>
          <a:p>
            <a:pPr marR="0" lvl="0" algn="l" rtl="0">
              <a:spcBef>
                <a:spcPts val="0"/>
              </a:spcBef>
              <a:spcAft>
                <a:spcPts val="0"/>
              </a:spcAft>
            </a:pPr>
            <a:endParaRPr lang="fr-FR" sz="4400" dirty="0" smtClean="0">
              <a:solidFill>
                <a:schemeClr val="dk1"/>
              </a:solidFill>
              <a:latin typeface="Calibri"/>
              <a:ea typeface="Calibri"/>
              <a:cs typeface="Calibri"/>
              <a:sym typeface="Calibri"/>
            </a:endParaRPr>
          </a:p>
          <a:p>
            <a:pPr marL="571500" marR="0" lvl="0" indent="-571500" algn="l" rtl="0">
              <a:spcBef>
                <a:spcPts val="0"/>
              </a:spcBef>
              <a:spcAft>
                <a:spcPts val="0"/>
              </a:spcAft>
              <a:buFontTx/>
              <a:buChar char="-"/>
            </a:pPr>
            <a:r>
              <a:rPr lang="fr-FR" sz="4400" dirty="0" smtClean="0">
                <a:solidFill>
                  <a:schemeClr val="dk1"/>
                </a:solidFill>
                <a:latin typeface="Calibri"/>
                <a:ea typeface="Calibri"/>
                <a:cs typeface="Calibri"/>
                <a:sym typeface="Calibri"/>
              </a:rPr>
              <a:t>Un problème majeur : c’est sur l’ensemble de la carrière que serait fait le calcul</a:t>
            </a:r>
          </a:p>
          <a:p>
            <a:pPr marR="0" lvl="0" algn="l" rtl="0">
              <a:spcBef>
                <a:spcPts val="0"/>
              </a:spcBef>
              <a:spcAft>
                <a:spcPts val="0"/>
              </a:spcAft>
            </a:pPr>
            <a:endParaRPr lang="fr-FR" sz="4400" dirty="0" smtClean="0">
              <a:solidFill>
                <a:schemeClr val="dk1"/>
              </a:solidFill>
              <a:latin typeface="Calibri"/>
              <a:ea typeface="Calibri"/>
              <a:cs typeface="Calibri"/>
              <a:sym typeface="Calibri"/>
            </a:endParaRPr>
          </a:p>
          <a:p>
            <a:pPr marL="571500" marR="0" lvl="0" indent="-571500" algn="l" rtl="0">
              <a:spcBef>
                <a:spcPts val="0"/>
              </a:spcBef>
              <a:spcAft>
                <a:spcPts val="0"/>
              </a:spcAft>
              <a:buFontTx/>
              <a:buChar char="-"/>
            </a:pPr>
            <a:r>
              <a:rPr lang="fr-FR" sz="4400" dirty="0" smtClean="0">
                <a:solidFill>
                  <a:schemeClr val="dk1"/>
                </a:solidFill>
                <a:latin typeface="Calibri"/>
                <a:ea typeface="Calibri"/>
                <a:cs typeface="Calibri"/>
                <a:sym typeface="Calibri"/>
              </a:rPr>
              <a:t>Amplification des  inégalités femmes-hommes</a:t>
            </a:r>
          </a:p>
          <a:p>
            <a:pPr marL="571500" marR="0" lvl="0" indent="-571500" algn="l" rtl="0">
              <a:spcBef>
                <a:spcPts val="0"/>
              </a:spcBef>
              <a:spcAft>
                <a:spcPts val="0"/>
              </a:spcAft>
              <a:buFontTx/>
              <a:buChar char="-"/>
            </a:pPr>
            <a:endParaRPr lang="fr-FR" sz="4400" dirty="0" smtClean="0">
              <a:solidFill>
                <a:schemeClr val="dk1"/>
              </a:solidFill>
              <a:latin typeface="Calibri"/>
              <a:ea typeface="Calibri"/>
              <a:cs typeface="Calibri"/>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1905355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algn="ctr"/>
            <a:r>
              <a:rPr lang="fr-FR" sz="4800" dirty="0" smtClean="0">
                <a:solidFill>
                  <a:srgbClr val="F6DF00"/>
                </a:solidFill>
                <a:highlight>
                  <a:srgbClr val="4091C0"/>
                </a:highlight>
              </a:rPr>
              <a:t>Ce qui changerait dans le calcul</a:t>
            </a:r>
          </a:p>
          <a:p>
            <a:pPr algn="ctr"/>
            <a:r>
              <a:rPr lang="fr-FR" sz="4800" dirty="0" smtClean="0">
                <a:solidFill>
                  <a:srgbClr val="F6DF00"/>
                </a:solidFill>
                <a:highlight>
                  <a:srgbClr val="4091C0"/>
                </a:highlight>
              </a:rPr>
              <a:t>Système  à points </a:t>
            </a:r>
            <a:endParaRPr dirty="0">
              <a:highlight>
                <a:srgbClr val="4091C0"/>
              </a:highlight>
            </a:endParaRPr>
          </a:p>
        </p:txBody>
      </p:sp>
      <p:sp>
        <p:nvSpPr>
          <p:cNvPr id="102" name="Shape 102"/>
          <p:cNvSpPr txBox="1"/>
          <p:nvPr/>
        </p:nvSpPr>
        <p:spPr>
          <a:xfrm>
            <a:off x="841256" y="1609347"/>
            <a:ext cx="10954513" cy="4937761"/>
          </a:xfrm>
          <a:prstGeom prst="rect">
            <a:avLst/>
          </a:prstGeom>
          <a:noFill/>
          <a:ln>
            <a:noFill/>
          </a:ln>
        </p:spPr>
        <p:txBody>
          <a:bodyPr wrap="square" lIns="91425" tIns="45700" rIns="91425" bIns="45700" anchor="t" anchorCtr="0">
            <a:noAutofit/>
          </a:bodyPr>
          <a:lstStyle/>
          <a:p>
            <a:r>
              <a:rPr lang="fr-FR" sz="4400" dirty="0" smtClean="0">
                <a:latin typeface="Calibri"/>
                <a:ea typeface="Calibri"/>
                <a:cs typeface="Calibri"/>
                <a:sym typeface="Calibri"/>
              </a:rPr>
              <a:t> </a:t>
            </a:r>
          </a:p>
          <a:p>
            <a:endParaRPr lang="fr-FR" sz="4400" dirty="0" smtClean="0">
              <a:latin typeface="Calibri"/>
              <a:ea typeface="Calibri"/>
              <a:cs typeface="Calibri"/>
              <a:sym typeface="Calibri"/>
            </a:endParaRPr>
          </a:p>
          <a:p>
            <a:pPr marL="571500" indent="-571500">
              <a:buFontTx/>
              <a:buChar char="-"/>
            </a:pPr>
            <a:endParaRPr lang="fr-FR" sz="4400" dirty="0" smtClean="0">
              <a:latin typeface="Calibri"/>
              <a:ea typeface="Calibri"/>
              <a:cs typeface="Calibri"/>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
        <p:nvSpPr>
          <p:cNvPr id="3" name="Rectangle 2"/>
          <p:cNvSpPr/>
          <p:nvPr/>
        </p:nvSpPr>
        <p:spPr>
          <a:xfrm>
            <a:off x="1060704" y="2926080"/>
            <a:ext cx="2139696" cy="1261872"/>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rgbClr val="FF0000"/>
                </a:solidFill>
              </a:rPr>
              <a:t>cotisations</a:t>
            </a:r>
            <a:endParaRPr lang="fr-FR" sz="3200" dirty="0">
              <a:solidFill>
                <a:srgbClr val="FF0000"/>
              </a:solidFill>
            </a:endParaRPr>
          </a:p>
        </p:txBody>
      </p:sp>
      <p:sp>
        <p:nvSpPr>
          <p:cNvPr id="4" name="Flèche droite 3"/>
          <p:cNvSpPr/>
          <p:nvPr/>
        </p:nvSpPr>
        <p:spPr>
          <a:xfrm>
            <a:off x="3822192" y="37307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303520" y="2926080"/>
            <a:ext cx="2542032" cy="124358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FF0000"/>
                </a:solidFill>
              </a:rPr>
              <a:t>points</a:t>
            </a:r>
            <a:endParaRPr lang="fr-FR" sz="2800" dirty="0">
              <a:solidFill>
                <a:srgbClr val="FF0000"/>
              </a:solidFill>
            </a:endParaRPr>
          </a:p>
        </p:txBody>
      </p:sp>
      <p:sp>
        <p:nvSpPr>
          <p:cNvPr id="6" name="Flèche droite 5"/>
          <p:cNvSpPr/>
          <p:nvPr/>
        </p:nvSpPr>
        <p:spPr>
          <a:xfrm>
            <a:off x="8668512" y="37307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9902952" y="2633472"/>
            <a:ext cx="1892808" cy="162763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FF0000"/>
                </a:solidFill>
              </a:rPr>
              <a:t>retraite</a:t>
            </a:r>
            <a:endParaRPr lang="fr-FR" sz="2800" dirty="0">
              <a:solidFill>
                <a:srgbClr val="FF0000"/>
              </a:solidFill>
            </a:endParaRPr>
          </a:p>
        </p:txBody>
      </p:sp>
    </p:spTree>
    <p:extLst>
      <p:ext uri="{BB962C8B-B14F-4D97-AF65-F5344CB8AC3E}">
        <p14:creationId xmlns:p14="http://schemas.microsoft.com/office/powerpoint/2010/main" val="3915827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Ce qui changerait dans le calcul</a:t>
            </a:r>
          </a:p>
          <a:p>
            <a:pPr marL="0" marR="0" lvl="0" indent="0" algn="ctr" rtl="0">
              <a:spcBef>
                <a:spcPts val="0"/>
              </a:spcBef>
              <a:spcAft>
                <a:spcPts val="0"/>
              </a:spcAft>
              <a:buNone/>
            </a:pPr>
            <a:r>
              <a:rPr lang="fr-FR" sz="4800" dirty="0" smtClean="0">
                <a:solidFill>
                  <a:srgbClr val="F6DF00"/>
                </a:solidFill>
                <a:highlight>
                  <a:srgbClr val="4091C0"/>
                </a:highlight>
              </a:rPr>
              <a:t>Système à compte notionnel </a:t>
            </a:r>
            <a:endParaRPr dirty="0">
              <a:highlight>
                <a:srgbClr val="4091C0"/>
              </a:highlight>
            </a:endParaRPr>
          </a:p>
        </p:txBody>
      </p:sp>
      <p:sp>
        <p:nvSpPr>
          <p:cNvPr id="102" name="Shape 102"/>
          <p:cNvSpPr txBox="1"/>
          <p:nvPr/>
        </p:nvSpPr>
        <p:spPr>
          <a:xfrm>
            <a:off x="841256" y="1609347"/>
            <a:ext cx="10954513" cy="4937761"/>
          </a:xfrm>
          <a:prstGeom prst="rect">
            <a:avLst/>
          </a:prstGeom>
          <a:noFill/>
          <a:ln>
            <a:noFill/>
          </a:ln>
        </p:spPr>
        <p:txBody>
          <a:bodyPr wrap="square" lIns="91425" tIns="45700" rIns="91425" bIns="45700" anchor="t" anchorCtr="0">
            <a:noAutofit/>
          </a:bodyPr>
          <a:lstStyle/>
          <a:p>
            <a:pPr lvl="0" fontAlgn="base">
              <a:spcBef>
                <a:spcPts val="900"/>
              </a:spcBef>
              <a:spcAft>
                <a:spcPct val="0"/>
              </a:spcAft>
            </a:pPr>
            <a:r>
              <a:rPr lang="en-GB" altLang="fr-FR" sz="3600" kern="1200" dirty="0">
                <a:latin typeface="Arial" pitchFamily="34" charset="0"/>
                <a:ea typeface="ＭＳ Ｐゴシック" pitchFamily="34" charset="-128"/>
                <a:cs typeface="+mn-cs"/>
              </a:rPr>
              <a:t>Un </a:t>
            </a:r>
            <a:r>
              <a:rPr lang="en-GB" altLang="fr-FR" sz="3600" kern="1200" dirty="0" err="1">
                <a:latin typeface="Arial" pitchFamily="34" charset="0"/>
                <a:ea typeface="ＭＳ Ｐゴシック" pitchFamily="34" charset="-128"/>
                <a:cs typeface="+mn-cs"/>
              </a:rPr>
              <a:t>système</a:t>
            </a:r>
            <a:r>
              <a:rPr lang="en-GB" altLang="fr-FR" sz="3600" kern="1200" dirty="0">
                <a:latin typeface="Arial" pitchFamily="34" charset="0"/>
                <a:ea typeface="ＭＳ Ｐゴシック" pitchFamily="34" charset="-128"/>
                <a:cs typeface="+mn-cs"/>
              </a:rPr>
              <a:t> qui mime la capitalisation : </a:t>
            </a:r>
            <a:endParaRPr lang="en-GB" altLang="fr-FR" sz="3600" kern="1200" dirty="0" smtClean="0">
              <a:latin typeface="Arial" pitchFamily="34" charset="0"/>
              <a:ea typeface="ＭＳ Ｐゴシック" pitchFamily="34" charset="-128"/>
              <a:cs typeface="+mn-cs"/>
            </a:endParaRPr>
          </a:p>
          <a:p>
            <a:pPr lvl="0" fontAlgn="base">
              <a:spcBef>
                <a:spcPts val="900"/>
              </a:spcBef>
              <a:spcAft>
                <a:spcPct val="0"/>
              </a:spcAft>
            </a:pPr>
            <a:endParaRPr lang="en-GB" altLang="fr-FR" sz="3600" kern="1200" dirty="0">
              <a:latin typeface="Arial" pitchFamily="34" charset="0"/>
              <a:ea typeface="ＭＳ Ｐゴシック" pitchFamily="34" charset="-128"/>
              <a:cs typeface="+mn-cs"/>
            </a:endParaRPr>
          </a:p>
          <a:p>
            <a:pPr lvl="0" fontAlgn="base">
              <a:spcBef>
                <a:spcPts val="900"/>
              </a:spcBef>
              <a:spcAft>
                <a:spcPct val="0"/>
              </a:spcAft>
            </a:pPr>
            <a:r>
              <a:rPr lang="en-GB" altLang="fr-FR" sz="3600" kern="1200" dirty="0" err="1" smtClean="0">
                <a:latin typeface="Arial" pitchFamily="34" charset="0"/>
                <a:ea typeface="ＭＳ Ｐゴシック" pitchFamily="34" charset="-128"/>
                <a:cs typeface="+mn-cs"/>
              </a:rPr>
              <a:t>chacun</a:t>
            </a:r>
            <a:r>
              <a:rPr lang="en-GB" altLang="fr-FR" sz="3600" kern="1200" dirty="0" smtClean="0">
                <a:latin typeface="Arial" pitchFamily="34" charset="0"/>
                <a:ea typeface="ＭＳ Ｐゴシック" pitchFamily="34" charset="-128"/>
                <a:cs typeface="+mn-cs"/>
              </a:rPr>
              <a:t> </a:t>
            </a:r>
            <a:r>
              <a:rPr lang="en-GB" altLang="fr-FR" sz="3600" kern="1200" dirty="0">
                <a:latin typeface="Arial" pitchFamily="34" charset="0"/>
                <a:ea typeface="ＭＳ Ｐゴシック" pitchFamily="34" charset="-128"/>
                <a:cs typeface="+mn-cs"/>
              </a:rPr>
              <a:t>cotise pour </a:t>
            </a:r>
            <a:r>
              <a:rPr lang="en-GB" altLang="fr-FR" sz="3600" kern="1200" dirty="0" err="1">
                <a:latin typeface="Arial" pitchFamily="34" charset="0"/>
                <a:ea typeface="ＭＳ Ｐゴシック" pitchFamily="34" charset="-128"/>
                <a:cs typeface="+mn-cs"/>
              </a:rPr>
              <a:t>soi</a:t>
            </a:r>
            <a:r>
              <a:rPr lang="en-GB" altLang="fr-FR" sz="3600" kern="1200" dirty="0">
                <a:latin typeface="Arial" pitchFamily="34" charset="0"/>
                <a:ea typeface="ＭＳ Ｐゴシック" pitchFamily="34" charset="-128"/>
                <a:cs typeface="+mn-cs"/>
              </a:rPr>
              <a:t> et se </a:t>
            </a:r>
            <a:r>
              <a:rPr lang="en-GB" altLang="fr-FR" sz="3600" kern="1200" dirty="0" err="1">
                <a:latin typeface="Arial" pitchFamily="34" charset="0"/>
                <a:ea typeface="ＭＳ Ｐゴシック" pitchFamily="34" charset="-128"/>
                <a:cs typeface="+mn-cs"/>
              </a:rPr>
              <a:t>constitue</a:t>
            </a:r>
            <a:r>
              <a:rPr lang="en-GB" altLang="fr-FR" sz="3600" kern="1200" dirty="0">
                <a:latin typeface="Arial" pitchFamily="34" charset="0"/>
                <a:ea typeface="ＭＳ Ｐゴシック" pitchFamily="34" charset="-128"/>
                <a:cs typeface="+mn-cs"/>
              </a:rPr>
              <a:t> un capital </a:t>
            </a:r>
            <a:r>
              <a:rPr lang="en-GB" altLang="fr-FR" sz="3600" b="1" kern="1200" dirty="0" err="1" smtClean="0">
                <a:latin typeface="Arial" pitchFamily="34" charset="0"/>
                <a:ea typeface="ＭＳ Ｐゴシック" pitchFamily="34" charset="-128"/>
                <a:cs typeface="+mn-cs"/>
              </a:rPr>
              <a:t>virtuel</a:t>
            </a:r>
            <a:endParaRPr lang="en-GB" altLang="fr-FR" sz="3600" b="1" kern="1200" dirty="0" smtClean="0">
              <a:latin typeface="Arial" pitchFamily="34" charset="0"/>
              <a:ea typeface="ＭＳ Ｐゴシック" pitchFamily="34" charset="-128"/>
              <a:cs typeface="+mn-cs"/>
            </a:endParaRPr>
          </a:p>
          <a:p>
            <a:pPr lvl="0" fontAlgn="base">
              <a:spcBef>
                <a:spcPts val="900"/>
              </a:spcBef>
              <a:spcAft>
                <a:spcPct val="0"/>
              </a:spcAft>
            </a:pPr>
            <a:endParaRPr lang="en-GB" altLang="fr-FR" sz="3600" b="1" kern="1200" dirty="0">
              <a:latin typeface="Arial" pitchFamily="34" charset="0"/>
              <a:ea typeface="ＭＳ Ｐゴシック" pitchFamily="34" charset="-128"/>
              <a:cs typeface="+mn-cs"/>
            </a:endParaRPr>
          </a:p>
          <a:p>
            <a:pPr lvl="0" fontAlgn="base">
              <a:spcBef>
                <a:spcPts val="900"/>
              </a:spcBef>
              <a:spcAft>
                <a:spcPct val="0"/>
              </a:spcAft>
            </a:pPr>
            <a:r>
              <a:rPr lang="en-GB" altLang="fr-FR" sz="3600" kern="1200" dirty="0" err="1">
                <a:latin typeface="Arial" pitchFamily="34" charset="0"/>
                <a:ea typeface="ＭＳ Ｐゴシック" pitchFamily="34" charset="-128"/>
                <a:cs typeface="+mn-cs"/>
              </a:rPr>
              <a:t>Exemple</a:t>
            </a:r>
            <a:r>
              <a:rPr lang="en-GB" altLang="fr-FR" sz="3600" kern="1200" dirty="0">
                <a:latin typeface="Arial" pitchFamily="34" charset="0"/>
                <a:ea typeface="ＭＳ Ｐゴシック" pitchFamily="34" charset="-128"/>
                <a:cs typeface="+mn-cs"/>
              </a:rPr>
              <a:t> </a:t>
            </a:r>
            <a:r>
              <a:rPr lang="en-GB" altLang="fr-FR" sz="3600" kern="1200" dirty="0" err="1">
                <a:latin typeface="Arial" pitchFamily="34" charset="0"/>
                <a:ea typeface="ＭＳ Ｐゴシック" pitchFamily="34" charset="-128"/>
                <a:cs typeface="+mn-cs"/>
              </a:rPr>
              <a:t>en</a:t>
            </a:r>
            <a:r>
              <a:rPr lang="en-GB" altLang="fr-FR" sz="3600" kern="1200" dirty="0">
                <a:latin typeface="Arial" pitchFamily="34" charset="0"/>
                <a:ea typeface="ＭＳ Ｐゴシック" pitchFamily="34" charset="-128"/>
                <a:cs typeface="+mn-cs"/>
              </a:rPr>
              <a:t> </a:t>
            </a:r>
            <a:r>
              <a:rPr lang="en-GB" altLang="fr-FR" sz="3600" kern="1200" dirty="0" err="1">
                <a:latin typeface="Arial" pitchFamily="34" charset="0"/>
                <a:ea typeface="ＭＳ Ｐゴシック" pitchFamily="34" charset="-128"/>
                <a:cs typeface="+mn-cs"/>
              </a:rPr>
              <a:t>Suède</a:t>
            </a:r>
            <a:endParaRPr lang="en-GB" altLang="fr-FR" sz="3600" kern="1200" dirty="0">
              <a:latin typeface="Arial" pitchFamily="34" charset="0"/>
              <a:ea typeface="ＭＳ Ｐゴシック" pitchFamily="34" charset="-128"/>
              <a:cs typeface="+mn-cs"/>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752238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590" y="1049341"/>
            <a:ext cx="9884833"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DB44A5D9-704C-4A60-A490-1DA5E4903E3B}" type="slidenum">
              <a:rPr lang="fr-FR" altLang="fr-FR" sz="1200" smtClean="0">
                <a:solidFill>
                  <a:srgbClr val="898989"/>
                </a:solidFill>
              </a:rPr>
              <a:pPr eaLnBrk="1" hangingPunct="1">
                <a:spcBef>
                  <a:spcPct val="0"/>
                </a:spcBef>
                <a:buFontTx/>
                <a:buNone/>
              </a:pPr>
              <a:t>17</a:t>
            </a:fld>
            <a:endParaRPr lang="fr-FR" altLang="fr-FR" sz="1200" smtClean="0">
              <a:solidFill>
                <a:srgbClr val="898989"/>
              </a:solidFill>
            </a:endParaRPr>
          </a:p>
        </p:txBody>
      </p:sp>
    </p:spTree>
    <p:extLst>
      <p:ext uri="{BB962C8B-B14F-4D97-AF65-F5344CB8AC3E}">
        <p14:creationId xmlns:p14="http://schemas.microsoft.com/office/powerpoint/2010/main" val="32881498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09601" y="273050"/>
            <a:ext cx="1096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9pPr>
          </a:lstStyle>
          <a:p>
            <a:pPr algn="ctr" eaLnBrk="1" fontAlgn="base" hangingPunct="1">
              <a:lnSpc>
                <a:spcPct val="93000"/>
              </a:lnSpc>
              <a:spcBef>
                <a:spcPct val="0"/>
              </a:spcBef>
              <a:spcAft>
                <a:spcPct val="0"/>
              </a:spcAft>
              <a:buSzPct val="45000"/>
              <a:buFont typeface="Wingdings" pitchFamily="2" charset="2"/>
              <a:buNone/>
            </a:pPr>
            <a:r>
              <a:rPr lang="en-GB" altLang="fr-FR" sz="4000" b="1" kern="1200" smtClean="0">
                <a:solidFill>
                  <a:srgbClr val="000000"/>
                </a:solidFill>
                <a:cs typeface="+mn-cs"/>
              </a:rPr>
              <a:t>Comptes notionnels</a:t>
            </a:r>
          </a:p>
        </p:txBody>
      </p:sp>
      <p:sp>
        <p:nvSpPr>
          <p:cNvPr id="6147" name="Text Box 2"/>
          <p:cNvSpPr txBox="1">
            <a:spLocks noChangeArrowheads="1"/>
          </p:cNvSpPr>
          <p:nvPr/>
        </p:nvSpPr>
        <p:spPr bwMode="auto">
          <a:xfrm>
            <a:off x="609600" y="1604963"/>
            <a:ext cx="5391151"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fontAlgn="base" hangingPunct="1">
              <a:spcBef>
                <a:spcPct val="0"/>
              </a:spcBef>
              <a:spcAft>
                <a:spcPct val="0"/>
              </a:spcAft>
              <a:buFontTx/>
              <a:buNone/>
            </a:pPr>
            <a:endParaRPr lang="fr-FR" altLang="fr-FR" sz="1800" kern="1200" smtClean="0">
              <a:solidFill>
                <a:prstClr val="black"/>
              </a:solidFill>
              <a:cs typeface="+mn-cs"/>
            </a:endParaRPr>
          </a:p>
        </p:txBody>
      </p:sp>
      <p:sp>
        <p:nvSpPr>
          <p:cNvPr id="6148" name="Text Box 3"/>
          <p:cNvSpPr txBox="1">
            <a:spLocks noChangeArrowheads="1"/>
          </p:cNvSpPr>
          <p:nvPr/>
        </p:nvSpPr>
        <p:spPr bwMode="auto">
          <a:xfrm>
            <a:off x="6184909" y="1604963"/>
            <a:ext cx="5391151"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82588" indent="-290513" eaLnBrk="0" hangingPunct="0">
              <a:spcBef>
                <a:spcPct val="20000"/>
              </a:spcBef>
              <a:buFont typeface="Arial" pitchFamily="34" charset="0"/>
              <a:buChar char="•"/>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3200">
                <a:solidFill>
                  <a:schemeClr val="tx1"/>
                </a:solidFill>
                <a:latin typeface="Calibri" pitchFamily="34" charset="0"/>
                <a:ea typeface="ＭＳ Ｐゴシック" pitchFamily="34" charset="-128"/>
              </a:defRPr>
            </a:lvl1pPr>
            <a:lvl2pPr marL="774700" indent="-258763" eaLnBrk="0" hangingPunct="0">
              <a:spcBef>
                <a:spcPct val="20000"/>
              </a:spcBef>
              <a:buFont typeface="Arial" pitchFamily="34" charset="0"/>
              <a:buChar char="–"/>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000">
                <a:solidFill>
                  <a:schemeClr val="tx1"/>
                </a:solidFill>
                <a:latin typeface="Calibri" pitchFamily="34" charset="0"/>
                <a:ea typeface="ＭＳ Ｐゴシック" pitchFamily="34" charset="-128"/>
              </a:defRPr>
            </a:lvl9pPr>
          </a:lstStyle>
          <a:p>
            <a:pPr eaLnBrk="1" fontAlgn="base" hangingPunct="1">
              <a:lnSpc>
                <a:spcPct val="93000"/>
              </a:lnSpc>
              <a:spcBef>
                <a:spcPct val="0"/>
              </a:spcBef>
              <a:spcAft>
                <a:spcPts val="1288"/>
              </a:spcAft>
              <a:buSzPct val="45000"/>
              <a:buFont typeface="Wingdings" pitchFamily="2" charset="2"/>
              <a:buNone/>
            </a:pPr>
            <a:r>
              <a:rPr lang="en-GB" altLang="fr-FR" sz="2500" kern="1200" smtClean="0">
                <a:solidFill>
                  <a:srgbClr val="000000"/>
                </a:solidFill>
                <a:cs typeface="+mn-cs"/>
              </a:rPr>
              <a:t>Chaque salarié a un compte individuel</a:t>
            </a:r>
          </a:p>
          <a:p>
            <a:pPr eaLnBrk="1" fontAlgn="base" hangingPunct="1">
              <a:lnSpc>
                <a:spcPct val="93000"/>
              </a:lnSpc>
              <a:spcBef>
                <a:spcPct val="0"/>
              </a:spcBef>
              <a:spcAft>
                <a:spcPts val="1288"/>
              </a:spcAft>
              <a:buSzPct val="45000"/>
              <a:buFont typeface="Wingdings" pitchFamily="2" charset="2"/>
              <a:buNone/>
            </a:pPr>
            <a:endParaRPr lang="en-GB" altLang="fr-FR" sz="2500" kern="1200" smtClean="0">
              <a:solidFill>
                <a:srgbClr val="000000"/>
              </a:solidFill>
              <a:cs typeface="+mn-cs"/>
            </a:endParaRPr>
          </a:p>
          <a:p>
            <a:pPr eaLnBrk="1" fontAlgn="base" hangingPunct="1">
              <a:lnSpc>
                <a:spcPct val="93000"/>
              </a:lnSpc>
              <a:spcBef>
                <a:spcPct val="0"/>
              </a:spcBef>
              <a:spcAft>
                <a:spcPts val="1288"/>
              </a:spcAft>
              <a:buSzPct val="45000"/>
              <a:buFont typeface="Wingdings" pitchFamily="2" charset="2"/>
              <a:buNone/>
            </a:pPr>
            <a:r>
              <a:rPr lang="en-GB" altLang="fr-FR" sz="2500" kern="1200" smtClean="0">
                <a:solidFill>
                  <a:srgbClr val="000000"/>
                </a:solidFill>
                <a:cs typeface="+mn-cs"/>
              </a:rPr>
              <a:t>Les paramètres</a:t>
            </a:r>
          </a:p>
          <a:p>
            <a:pPr lvl="1" eaLnBrk="1" fontAlgn="base" hangingPunct="1">
              <a:lnSpc>
                <a:spcPct val="93000"/>
              </a:lnSpc>
              <a:spcBef>
                <a:spcPct val="0"/>
              </a:spcBef>
              <a:spcAft>
                <a:spcPts val="1038"/>
              </a:spcAft>
              <a:buSzPct val="45000"/>
              <a:buFont typeface="Symbol" pitchFamily="18" charset="2"/>
              <a:buChar char=""/>
            </a:pPr>
            <a:r>
              <a:rPr lang="en-GB" altLang="fr-FR" sz="2200" kern="1200" smtClean="0">
                <a:solidFill>
                  <a:srgbClr val="000000"/>
                </a:solidFill>
                <a:cs typeface="+mn-cs"/>
              </a:rPr>
              <a:t>Taux de cotisation</a:t>
            </a:r>
          </a:p>
          <a:p>
            <a:pPr lvl="1" eaLnBrk="1" fontAlgn="base" hangingPunct="1">
              <a:lnSpc>
                <a:spcPct val="93000"/>
              </a:lnSpc>
              <a:spcBef>
                <a:spcPct val="0"/>
              </a:spcBef>
              <a:spcAft>
                <a:spcPts val="1038"/>
              </a:spcAft>
              <a:buSzPct val="45000"/>
              <a:buFont typeface="Symbol" pitchFamily="18" charset="2"/>
              <a:buChar char=""/>
            </a:pPr>
            <a:r>
              <a:rPr lang="en-GB" altLang="fr-FR" sz="2200" kern="1200" smtClean="0">
                <a:solidFill>
                  <a:srgbClr val="000000"/>
                </a:solidFill>
                <a:cs typeface="+mn-cs"/>
              </a:rPr>
              <a:t>Actualisation des cotisations</a:t>
            </a:r>
          </a:p>
          <a:p>
            <a:pPr lvl="1" eaLnBrk="1" fontAlgn="base" hangingPunct="1">
              <a:lnSpc>
                <a:spcPct val="93000"/>
              </a:lnSpc>
              <a:spcBef>
                <a:spcPct val="0"/>
              </a:spcBef>
              <a:spcAft>
                <a:spcPts val="1038"/>
              </a:spcAft>
              <a:buSzPct val="45000"/>
              <a:buFont typeface="Symbol" pitchFamily="18" charset="2"/>
              <a:buChar char=""/>
            </a:pPr>
            <a:r>
              <a:rPr lang="en-GB" altLang="fr-FR" sz="2200" kern="1200" smtClean="0">
                <a:solidFill>
                  <a:srgbClr val="000000"/>
                </a:solidFill>
                <a:cs typeface="+mn-cs"/>
              </a:rPr>
              <a:t>Indexation des pensions</a:t>
            </a:r>
          </a:p>
        </p:txBody>
      </p:sp>
      <p:sp>
        <p:nvSpPr>
          <p:cNvPr id="6149" name="Rectangle 4"/>
          <p:cNvSpPr>
            <a:spLocks noChangeArrowheads="1"/>
          </p:cNvSpPr>
          <p:nvPr/>
        </p:nvSpPr>
        <p:spPr bwMode="auto">
          <a:xfrm>
            <a:off x="3524251" y="2239963"/>
            <a:ext cx="2489200" cy="830262"/>
          </a:xfrm>
          <a:prstGeom prst="rect">
            <a:avLst/>
          </a:prstGeom>
          <a:solidFill>
            <a:srgbClr val="00B8FF"/>
          </a:solidFill>
          <a:ln w="9360">
            <a:solidFill>
              <a:srgbClr val="000000"/>
            </a:solidFill>
            <a:round/>
            <a:headEnd/>
            <a:tailEnd/>
          </a:ln>
        </p:spPr>
        <p:txBody>
          <a:bodyPr lIns="81720" tIns="42480" rIns="81720" bIns="42480"/>
          <a:lstStyle>
            <a:lvl1pPr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9pPr>
          </a:lstStyle>
          <a:p>
            <a:pPr algn="ctr" eaLnBrk="1" fontAlgn="base" hangingPunct="1">
              <a:lnSpc>
                <a:spcPct val="93000"/>
              </a:lnSpc>
              <a:spcBef>
                <a:spcPct val="0"/>
              </a:spcBef>
              <a:spcAft>
                <a:spcPct val="0"/>
              </a:spcAft>
              <a:buClr>
                <a:srgbClr val="FFFFFF"/>
              </a:buClr>
              <a:buSzPct val="45000"/>
              <a:buFont typeface="Wingdings" pitchFamily="2" charset="2"/>
              <a:buNone/>
            </a:pPr>
            <a:r>
              <a:rPr lang="en-GB" altLang="fr-FR" sz="1600" kern="1200" smtClean="0">
                <a:solidFill>
                  <a:srgbClr val="FFFFFF"/>
                </a:solidFill>
                <a:cs typeface="+mn-cs"/>
              </a:rPr>
              <a:t>Compte individuel virtuel</a:t>
            </a:r>
          </a:p>
        </p:txBody>
      </p:sp>
      <p:sp>
        <p:nvSpPr>
          <p:cNvPr id="6150" name="Oval 5"/>
          <p:cNvSpPr>
            <a:spLocks noChangeArrowheads="1"/>
          </p:cNvSpPr>
          <p:nvPr/>
        </p:nvSpPr>
        <p:spPr bwMode="auto">
          <a:xfrm>
            <a:off x="999067" y="1614489"/>
            <a:ext cx="2245784" cy="828675"/>
          </a:xfrm>
          <a:prstGeom prst="ellipse">
            <a:avLst/>
          </a:prstGeom>
          <a:solidFill>
            <a:srgbClr val="00B8FF"/>
          </a:solidFill>
          <a:ln w="9360">
            <a:solidFill>
              <a:srgbClr val="000000"/>
            </a:solidFill>
            <a:miter lim="800000"/>
            <a:headEnd/>
            <a:tailEnd/>
          </a:ln>
        </p:spPr>
        <p:txBody>
          <a:bodyPr lIns="81720" tIns="42480" rIns="81720" bIns="42480"/>
          <a:lstStyle>
            <a:lvl1pPr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9pPr>
          </a:lstStyle>
          <a:p>
            <a:pPr eaLnBrk="1" fontAlgn="base" hangingPunct="1">
              <a:lnSpc>
                <a:spcPct val="93000"/>
              </a:lnSpc>
              <a:spcBef>
                <a:spcPct val="0"/>
              </a:spcBef>
              <a:spcAft>
                <a:spcPct val="0"/>
              </a:spcAft>
              <a:buClr>
                <a:srgbClr val="FFFFFF"/>
              </a:buClr>
              <a:buSzPct val="45000"/>
              <a:buFont typeface="Wingdings" pitchFamily="2" charset="2"/>
              <a:buNone/>
            </a:pPr>
            <a:r>
              <a:rPr lang="en-GB" altLang="fr-FR" sz="1600" kern="1200" smtClean="0">
                <a:solidFill>
                  <a:srgbClr val="FFFFFF"/>
                </a:solidFill>
                <a:cs typeface="+mn-cs"/>
              </a:rPr>
              <a:t>Cotisations</a:t>
            </a:r>
          </a:p>
        </p:txBody>
      </p:sp>
      <p:cxnSp>
        <p:nvCxnSpPr>
          <p:cNvPr id="6151" name="AutoShape 6"/>
          <p:cNvCxnSpPr>
            <a:cxnSpLocks noChangeShapeType="1"/>
            <a:stCxn id="6150" idx="4"/>
            <a:endCxn id="6149" idx="1"/>
          </p:cNvCxnSpPr>
          <p:nvPr/>
        </p:nvCxnSpPr>
        <p:spPr bwMode="auto">
          <a:xfrm>
            <a:off x="2120909" y="2443176"/>
            <a:ext cx="1403351" cy="212725"/>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6152" name="Rectangle 7"/>
          <p:cNvSpPr>
            <a:spLocks noChangeArrowheads="1"/>
          </p:cNvSpPr>
          <p:nvPr/>
        </p:nvSpPr>
        <p:spPr bwMode="auto">
          <a:xfrm>
            <a:off x="3598342" y="5289563"/>
            <a:ext cx="2402417" cy="830263"/>
          </a:xfrm>
          <a:prstGeom prst="rect">
            <a:avLst/>
          </a:prstGeom>
          <a:solidFill>
            <a:srgbClr val="00B8FF"/>
          </a:solidFill>
          <a:ln w="9360">
            <a:solidFill>
              <a:srgbClr val="000000"/>
            </a:solidFill>
            <a:round/>
            <a:headEnd/>
            <a:tailEnd/>
          </a:ln>
        </p:spPr>
        <p:txBody>
          <a:bodyPr lIns="81720" tIns="42480" rIns="81720" bIns="42480"/>
          <a:lstStyle>
            <a:lvl1pPr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9pPr>
          </a:lstStyle>
          <a:p>
            <a:pPr eaLnBrk="1" fontAlgn="base" hangingPunct="1">
              <a:lnSpc>
                <a:spcPct val="93000"/>
              </a:lnSpc>
              <a:spcBef>
                <a:spcPct val="0"/>
              </a:spcBef>
              <a:spcAft>
                <a:spcPct val="0"/>
              </a:spcAft>
              <a:buClr>
                <a:srgbClr val="FFFFFF"/>
              </a:buClr>
              <a:buSzPct val="45000"/>
              <a:buFont typeface="Wingdings" pitchFamily="2" charset="2"/>
              <a:buNone/>
            </a:pPr>
            <a:r>
              <a:rPr lang="en-GB" altLang="fr-FR" sz="1600" kern="1200" smtClean="0">
                <a:solidFill>
                  <a:srgbClr val="FFFFFF"/>
                </a:solidFill>
                <a:cs typeface="+mn-cs"/>
              </a:rPr>
              <a:t>Pension liquidée</a:t>
            </a:r>
          </a:p>
        </p:txBody>
      </p:sp>
      <p:cxnSp>
        <p:nvCxnSpPr>
          <p:cNvPr id="6153" name="AutoShape 8"/>
          <p:cNvCxnSpPr>
            <a:cxnSpLocks noChangeShapeType="1"/>
            <a:stCxn id="6149" idx="2"/>
            <a:endCxn id="6152" idx="0"/>
          </p:cNvCxnSpPr>
          <p:nvPr/>
        </p:nvCxnSpPr>
        <p:spPr bwMode="auto">
          <a:xfrm>
            <a:off x="4768860" y="3070226"/>
            <a:ext cx="29633" cy="2219325"/>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6154" name="Oval 9"/>
          <p:cNvSpPr>
            <a:spLocks noChangeArrowheads="1"/>
          </p:cNvSpPr>
          <p:nvPr/>
        </p:nvSpPr>
        <p:spPr bwMode="auto">
          <a:xfrm>
            <a:off x="480484" y="3363920"/>
            <a:ext cx="3369733" cy="1855787"/>
          </a:xfrm>
          <a:prstGeom prst="ellipse">
            <a:avLst/>
          </a:prstGeom>
          <a:solidFill>
            <a:srgbClr val="00B8FF"/>
          </a:solidFill>
          <a:ln w="9360">
            <a:solidFill>
              <a:srgbClr val="000000"/>
            </a:solidFill>
            <a:miter lim="800000"/>
            <a:headEnd/>
            <a:tailEnd/>
          </a:ln>
        </p:spPr>
        <p:txBody>
          <a:bodyPr lIns="81720" tIns="42480" rIns="81720" bIns="42480"/>
          <a:lstStyle>
            <a:lvl1pPr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9pPr>
          </a:lstStyle>
          <a:p>
            <a:pPr eaLnBrk="1" fontAlgn="base" hangingPunct="1">
              <a:lnSpc>
                <a:spcPct val="93000"/>
              </a:lnSpc>
              <a:spcBef>
                <a:spcPct val="0"/>
              </a:spcBef>
              <a:spcAft>
                <a:spcPct val="0"/>
              </a:spcAft>
              <a:buClr>
                <a:srgbClr val="FFFFFF"/>
              </a:buClr>
              <a:buSzPct val="45000"/>
              <a:buFont typeface="Wingdings" pitchFamily="2" charset="2"/>
              <a:buNone/>
            </a:pPr>
            <a:r>
              <a:rPr lang="en-GB" altLang="fr-FR" sz="1600" kern="1200" smtClean="0">
                <a:solidFill>
                  <a:srgbClr val="FFFFFF"/>
                </a:solidFill>
                <a:cs typeface="+mn-cs"/>
              </a:rPr>
              <a:t>Coefficient de conversion, fonction de l’âge et espérance de vie de la génération</a:t>
            </a:r>
          </a:p>
          <a:p>
            <a:pPr eaLnBrk="1" fontAlgn="base" hangingPunct="1">
              <a:lnSpc>
                <a:spcPct val="93000"/>
              </a:lnSpc>
              <a:spcBef>
                <a:spcPct val="0"/>
              </a:spcBef>
              <a:spcAft>
                <a:spcPct val="0"/>
              </a:spcAft>
              <a:buClr>
                <a:srgbClr val="FFFFFF"/>
              </a:buClr>
              <a:buSzPct val="45000"/>
              <a:buFont typeface="Wingdings" pitchFamily="2" charset="2"/>
              <a:buNone/>
            </a:pPr>
            <a:endParaRPr lang="en-GB" altLang="fr-FR" sz="1600" kern="1200" smtClean="0">
              <a:solidFill>
                <a:srgbClr val="FFFFFF"/>
              </a:solidFill>
              <a:cs typeface="+mn-cs"/>
            </a:endParaRPr>
          </a:p>
        </p:txBody>
      </p:sp>
      <p:cxnSp>
        <p:nvCxnSpPr>
          <p:cNvPr id="6155" name="AutoShape 10"/>
          <p:cNvCxnSpPr>
            <a:cxnSpLocks noChangeShapeType="1"/>
            <a:stCxn id="6154" idx="6"/>
          </p:cNvCxnSpPr>
          <p:nvPr/>
        </p:nvCxnSpPr>
        <p:spPr bwMode="auto">
          <a:xfrm>
            <a:off x="3850226" y="4292600"/>
            <a:ext cx="935567" cy="6350"/>
          </a:xfrm>
          <a:prstGeom prst="straightConnector1">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6156" name="Text Box 11"/>
          <p:cNvSpPr txBox="1">
            <a:spLocks noChangeArrowheads="1"/>
          </p:cNvSpPr>
          <p:nvPr/>
        </p:nvSpPr>
        <p:spPr bwMode="auto">
          <a:xfrm>
            <a:off x="8737600" y="6356363"/>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itchFamily="34" charset="0"/>
                <a:ea typeface="ＭＳ Ｐゴシック" pitchFamily="34" charset="-128"/>
              </a:defRPr>
            </a:lvl9pPr>
          </a:lstStyle>
          <a:p>
            <a:pPr algn="r" eaLnBrk="1" fontAlgn="base" hangingPunct="1">
              <a:spcBef>
                <a:spcPct val="0"/>
              </a:spcBef>
              <a:spcAft>
                <a:spcPct val="0"/>
              </a:spcAft>
              <a:buClr>
                <a:srgbClr val="898989"/>
              </a:buClr>
              <a:buFont typeface="Calibri" pitchFamily="34" charset="0"/>
              <a:buNone/>
            </a:pPr>
            <a:fld id="{4857064B-4A8F-40B9-9B2A-491511A7155F}" type="slidenum">
              <a:rPr lang="fr-FR" altLang="fr-FR" sz="1200" kern="1200" smtClean="0">
                <a:solidFill>
                  <a:srgbClr val="898989"/>
                </a:solidFill>
                <a:cs typeface="+mn-cs"/>
              </a:rPr>
              <a:pPr algn="r" eaLnBrk="1" fontAlgn="base" hangingPunct="1">
                <a:spcBef>
                  <a:spcPct val="0"/>
                </a:spcBef>
                <a:spcAft>
                  <a:spcPct val="0"/>
                </a:spcAft>
                <a:buClr>
                  <a:srgbClr val="898989"/>
                </a:buClr>
                <a:buFont typeface="Calibri" pitchFamily="34" charset="0"/>
                <a:buNone/>
              </a:pPr>
              <a:t>18</a:t>
            </a:fld>
            <a:endParaRPr lang="fr-FR" altLang="fr-FR" sz="1200" kern="1200" smtClean="0">
              <a:solidFill>
                <a:srgbClr val="898989"/>
              </a:solidFill>
              <a:cs typeface="+mn-cs"/>
            </a:endParaRPr>
          </a:p>
        </p:txBody>
      </p:sp>
      <p:sp>
        <p:nvSpPr>
          <p:cNvPr id="6157" name="Espace réservé du numéro de diapositive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4CE00121-372E-463D-8600-55230B1C63C1}" type="slidenum">
              <a:rPr lang="fr-FR" altLang="fr-FR" sz="1200" smtClean="0">
                <a:solidFill>
                  <a:srgbClr val="898989"/>
                </a:solidFill>
              </a:rPr>
              <a:pPr eaLnBrk="1" hangingPunct="1">
                <a:spcBef>
                  <a:spcPct val="0"/>
                </a:spcBef>
                <a:buFontTx/>
                <a:buNone/>
              </a:pPr>
              <a:t>18</a:t>
            </a:fld>
            <a:endParaRPr lang="fr-FR" altLang="fr-FR" sz="1200" smtClean="0">
              <a:solidFill>
                <a:srgbClr val="898989"/>
              </a:solidFill>
            </a:endParaRPr>
          </a:p>
        </p:txBody>
      </p:sp>
    </p:spTree>
    <p:extLst>
      <p:ext uri="{BB962C8B-B14F-4D97-AF65-F5344CB8AC3E}">
        <p14:creationId xmlns:p14="http://schemas.microsoft.com/office/powerpoint/2010/main" val="40287122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Ce qui a déjà changé </a:t>
            </a:r>
            <a:endParaRPr dirty="0">
              <a:highlight>
                <a:srgbClr val="4091C0"/>
              </a:highlight>
            </a:endParaRPr>
          </a:p>
        </p:txBody>
      </p:sp>
      <p:sp>
        <p:nvSpPr>
          <p:cNvPr id="102" name="Shape 102"/>
          <p:cNvSpPr txBox="1"/>
          <p:nvPr/>
        </p:nvSpPr>
        <p:spPr>
          <a:xfrm>
            <a:off x="1729740" y="1508432"/>
            <a:ext cx="9793901" cy="4338191"/>
          </a:xfrm>
          <a:prstGeom prst="rect">
            <a:avLst/>
          </a:prstGeom>
          <a:noFill/>
          <a:ln>
            <a:noFill/>
          </a:ln>
        </p:spPr>
        <p:txBody>
          <a:bodyPr wrap="square" lIns="91425" tIns="45700" rIns="91425" bIns="45700" anchor="t" anchorCtr="0">
            <a:noAutofit/>
          </a:bodyPr>
          <a:lstStyle/>
          <a:p>
            <a:r>
              <a:rPr lang="fr-FR" sz="3600" dirty="0" smtClean="0">
                <a:latin typeface="Tahoma" panose="020B0604030504040204" pitchFamily="34" charset="0"/>
                <a:ea typeface="Tahoma" panose="020B0604030504040204" pitchFamily="34" charset="0"/>
                <a:cs typeface="Tahoma" panose="020B0604030504040204" pitchFamily="34" charset="0"/>
              </a:rPr>
              <a:t> - l’indexation des pensions </a:t>
            </a:r>
            <a:endParaRPr lang="fr-FR" sz="3600" b="1" dirty="0">
              <a:latin typeface="Tahoma" panose="020B0604030504040204" pitchFamily="34" charset="0"/>
              <a:ea typeface="Tahoma" panose="020B0604030504040204" pitchFamily="34" charset="0"/>
              <a:cs typeface="Tahoma" panose="020B0604030504040204" pitchFamily="34" charset="0"/>
            </a:endParaRPr>
          </a:p>
          <a:p>
            <a:pPr marL="0" marR="0" lvl="0" indent="0" algn="l" rtl="0">
              <a:spcBef>
                <a:spcPts val="0"/>
              </a:spcBef>
              <a:spcAft>
                <a:spcPts val="0"/>
              </a:spcAft>
              <a:buNone/>
            </a:pPr>
            <a:r>
              <a:rPr lang="fr-FR" sz="24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571500" marR="0" lvl="0" indent="-571500" algn="l" rtl="0">
              <a:spcBef>
                <a:spcPts val="0"/>
              </a:spcBef>
              <a:spcAft>
                <a:spcPts val="0"/>
              </a:spcAft>
            </a:pP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la prise en compte de l’espérance de vie</a:t>
            </a:r>
          </a:p>
          <a:p>
            <a:pPr marR="0" lvl="0" algn="l" rtl="0">
              <a:spcBef>
                <a:spcPts val="0"/>
              </a:spcBef>
              <a:spcAft>
                <a:spcPts val="0"/>
              </a:spcAft>
            </a:pP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 </a:t>
            </a:r>
          </a:p>
          <a:p>
            <a:pPr marL="571500" marR="0" lvl="0" indent="-571500" algn="l" rtl="0">
              <a:spcBef>
                <a:spcPts val="0"/>
              </a:spcBef>
              <a:spcAft>
                <a:spcPts val="0"/>
              </a:spcAft>
              <a:buFontTx/>
              <a:buChar char="-"/>
            </a:pPr>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571500" marR="0" lvl="0" indent="-571500" algn="l" rtl="0">
              <a:spcBef>
                <a:spcPts val="0"/>
              </a:spcBef>
              <a:spcAft>
                <a:spcPts val="0"/>
              </a:spcAft>
              <a:buFontTx/>
              <a:buChar char="-"/>
            </a:pPr>
            <a:endParaRP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236770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102290"/>
            <a:ext cx="10959008" cy="518398"/>
          </a:xfrm>
        </p:spPr>
        <p:txBody>
          <a:bodyPr>
            <a:normAutofit/>
          </a:bodyPr>
          <a:lstStyle/>
          <a:p>
            <a:r>
              <a:rPr lang="fr-FR" sz="2000" dirty="0" smtClean="0"/>
              <a:t>L’âge est un facteur déterminant de l’équilibre du système de retraite</a:t>
            </a:r>
            <a:endParaRPr lang="fr-FR" sz="2000" dirty="0"/>
          </a:p>
        </p:txBody>
      </p:sp>
      <p:sp>
        <p:nvSpPr>
          <p:cNvPr id="3" name="Espace réservé du contenu 2"/>
          <p:cNvSpPr>
            <a:spLocks noGrp="1"/>
          </p:cNvSpPr>
          <p:nvPr>
            <p:ph idx="1"/>
          </p:nvPr>
        </p:nvSpPr>
        <p:spPr>
          <a:xfrm>
            <a:off x="623392" y="692696"/>
            <a:ext cx="10956859" cy="3323403"/>
          </a:xfrm>
        </p:spPr>
        <p:txBody>
          <a:bodyPr>
            <a:normAutofit fontScale="70000" lnSpcReduction="20000"/>
          </a:bodyPr>
          <a:lstStyle/>
          <a:p>
            <a:pPr algn="just">
              <a:lnSpc>
                <a:spcPct val="120000"/>
              </a:lnSpc>
              <a:spcBef>
                <a:spcPts val="0"/>
              </a:spcBef>
              <a:spcAft>
                <a:spcPts val="600"/>
              </a:spcAft>
            </a:pPr>
            <a:r>
              <a:rPr lang="fr-FR" dirty="0" smtClean="0"/>
              <a:t>Dans un système en répartition, l’équilibre du système dépend de 3 facteurs : </a:t>
            </a:r>
          </a:p>
          <a:p>
            <a:pPr lvl="1" algn="just">
              <a:lnSpc>
                <a:spcPct val="120000"/>
              </a:lnSpc>
              <a:spcBef>
                <a:spcPts val="0"/>
              </a:spcBef>
              <a:spcAft>
                <a:spcPts val="600"/>
              </a:spcAft>
            </a:pPr>
            <a:r>
              <a:rPr lang="fr-FR" b="1" dirty="0" smtClean="0"/>
              <a:t>Le niveau de cotisations </a:t>
            </a:r>
            <a:r>
              <a:rPr lang="fr-FR" dirty="0" smtClean="0"/>
              <a:t>détermine deux éléments : </a:t>
            </a:r>
          </a:p>
          <a:p>
            <a:pPr lvl="2" algn="just">
              <a:lnSpc>
                <a:spcPct val="120000"/>
              </a:lnSpc>
              <a:spcBef>
                <a:spcPts val="0"/>
              </a:spcBef>
              <a:spcAft>
                <a:spcPts val="600"/>
              </a:spcAft>
            </a:pPr>
            <a:r>
              <a:rPr lang="fr-FR" dirty="0" smtClean="0">
                <a:solidFill>
                  <a:schemeClr val="tx1"/>
                </a:solidFill>
              </a:rPr>
              <a:t>Le niveau global des recettes permettant de financer les pensions des retraités </a:t>
            </a:r>
          </a:p>
          <a:p>
            <a:pPr lvl="2" algn="just">
              <a:lnSpc>
                <a:spcPct val="120000"/>
              </a:lnSpc>
              <a:spcBef>
                <a:spcPts val="0"/>
              </a:spcBef>
              <a:spcAft>
                <a:spcPts val="600"/>
              </a:spcAft>
            </a:pPr>
            <a:r>
              <a:rPr lang="fr-FR" dirty="0" smtClean="0">
                <a:solidFill>
                  <a:schemeClr val="tx1"/>
                </a:solidFill>
              </a:rPr>
              <a:t>La somme des cotisations versées sur la durée d’activité détermine également la pension contributive</a:t>
            </a:r>
            <a:endParaRPr lang="fr-FR" dirty="0">
              <a:solidFill>
                <a:schemeClr val="tx1"/>
              </a:solidFill>
            </a:endParaRPr>
          </a:p>
          <a:p>
            <a:pPr lvl="1" algn="just">
              <a:lnSpc>
                <a:spcPct val="120000"/>
              </a:lnSpc>
              <a:spcBef>
                <a:spcPts val="0"/>
              </a:spcBef>
              <a:spcAft>
                <a:spcPts val="600"/>
              </a:spcAft>
            </a:pPr>
            <a:r>
              <a:rPr lang="fr-FR" b="1" dirty="0" smtClean="0"/>
              <a:t>L’âge de </a:t>
            </a:r>
            <a:r>
              <a:rPr lang="fr-FR" b="1" dirty="0"/>
              <a:t>départ </a:t>
            </a:r>
            <a:r>
              <a:rPr lang="fr-FR" dirty="0"/>
              <a:t>: </a:t>
            </a:r>
            <a:r>
              <a:rPr lang="fr-FR" dirty="0" smtClean="0"/>
              <a:t>la </a:t>
            </a:r>
            <a:r>
              <a:rPr lang="fr-FR" dirty="0"/>
              <a:t>hausse de l’âge moyen conjoncturel de départ à la </a:t>
            </a:r>
            <a:r>
              <a:rPr lang="fr-FR" dirty="0" smtClean="0"/>
              <a:t>retraite résulte des réformes des retraites (allongement de la durée requise, augmentation de l’âge légal) mais aussi des évolutions extérieures à la retraite (allongement de la durée des études) </a:t>
            </a:r>
          </a:p>
          <a:p>
            <a:pPr lvl="1" algn="just">
              <a:lnSpc>
                <a:spcPct val="120000"/>
              </a:lnSpc>
              <a:spcBef>
                <a:spcPts val="0"/>
              </a:spcBef>
              <a:spcAft>
                <a:spcPts val="600"/>
              </a:spcAft>
            </a:pPr>
            <a:r>
              <a:rPr lang="fr-FR" b="1" dirty="0" smtClean="0"/>
              <a:t>Le niveau de pensions </a:t>
            </a:r>
            <a:r>
              <a:rPr lang="fr-FR" dirty="0" smtClean="0"/>
              <a:t>: c’est la somme actualisée des pensions versées sur l’ensemble de la durée de vie en retraite qui est examiné, et donc le taux de remplacement qu’offre le système de retraite. Il dépend donc également de l’indexation des pensions et de l’espérance de vie </a:t>
            </a:r>
          </a:p>
          <a:p>
            <a:pPr algn="just">
              <a:lnSpc>
                <a:spcPct val="120000"/>
              </a:lnSpc>
              <a:spcBef>
                <a:spcPts val="0"/>
              </a:spcBef>
              <a:spcAft>
                <a:spcPts val="600"/>
              </a:spcAft>
            </a:pPr>
            <a:r>
              <a:rPr lang="fr-FR" dirty="0" smtClean="0"/>
              <a:t>Un arbitrage doit donc être trouvé entre ces variables : </a:t>
            </a:r>
          </a:p>
          <a:p>
            <a:pPr lvl="1" algn="just">
              <a:lnSpc>
                <a:spcPct val="120000"/>
              </a:lnSpc>
              <a:spcBef>
                <a:spcPts val="0"/>
              </a:spcBef>
              <a:spcAft>
                <a:spcPts val="600"/>
              </a:spcAft>
            </a:pPr>
            <a:r>
              <a:rPr lang="fr-FR" dirty="0" smtClean="0"/>
              <a:t>Au niveau collectif : quel niveau de contribution publique pour quelle générosité du système de retraite ?</a:t>
            </a:r>
          </a:p>
          <a:p>
            <a:pPr lvl="1" algn="just">
              <a:lnSpc>
                <a:spcPct val="120000"/>
              </a:lnSpc>
              <a:spcBef>
                <a:spcPts val="0"/>
              </a:spcBef>
              <a:spcAft>
                <a:spcPts val="600"/>
              </a:spcAft>
            </a:pPr>
            <a:r>
              <a:rPr lang="fr-FR" dirty="0" smtClean="0"/>
              <a:t>Au niveau individuel : quel âge de départ pour quel taux de remplacement ? </a:t>
            </a:r>
          </a:p>
        </p:txBody>
      </p:sp>
      <p:sp>
        <p:nvSpPr>
          <p:cNvPr id="4" name="Triangle isocèle 3"/>
          <p:cNvSpPr/>
          <p:nvPr/>
        </p:nvSpPr>
        <p:spPr>
          <a:xfrm>
            <a:off x="3599724" y="4483279"/>
            <a:ext cx="4416491" cy="2016224"/>
          </a:xfrm>
          <a:prstGeom prst="triangle">
            <a:avLst/>
          </a:prstGeom>
          <a:solidFill>
            <a:schemeClr val="bg2"/>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kern="1200">
              <a:solidFill>
                <a:srgbClr val="FFFFFF"/>
              </a:solidFill>
            </a:endParaRPr>
          </a:p>
        </p:txBody>
      </p:sp>
      <p:sp>
        <p:nvSpPr>
          <p:cNvPr id="7" name="ZoneTexte 6"/>
          <p:cNvSpPr txBox="1"/>
          <p:nvPr/>
        </p:nvSpPr>
        <p:spPr>
          <a:xfrm>
            <a:off x="1295469" y="6309323"/>
            <a:ext cx="1775999" cy="323165"/>
          </a:xfrm>
          <a:prstGeom prst="rect">
            <a:avLst/>
          </a:prstGeom>
          <a:noFill/>
        </p:spPr>
        <p:txBody>
          <a:bodyPr wrap="none" rtlCol="0">
            <a:spAutoFit/>
          </a:bodyPr>
          <a:lstStyle/>
          <a:p>
            <a:r>
              <a:rPr lang="fr-FR" sz="1500" kern="1200" dirty="0" smtClean="0">
                <a:latin typeface="Calibri"/>
                <a:ea typeface="+mn-ea"/>
                <a:cs typeface="+mn-cs"/>
              </a:rPr>
              <a:t>Niveau de cotisation</a:t>
            </a:r>
            <a:endParaRPr lang="fr-FR" sz="1500" kern="1200" dirty="0">
              <a:latin typeface="Calibri"/>
              <a:ea typeface="+mn-ea"/>
              <a:cs typeface="+mn-cs"/>
            </a:endParaRPr>
          </a:p>
        </p:txBody>
      </p:sp>
      <p:sp>
        <p:nvSpPr>
          <p:cNvPr id="10" name="ZoneTexte 9"/>
          <p:cNvSpPr txBox="1"/>
          <p:nvPr/>
        </p:nvSpPr>
        <p:spPr>
          <a:xfrm>
            <a:off x="4951751" y="4077075"/>
            <a:ext cx="1284326" cy="323165"/>
          </a:xfrm>
          <a:prstGeom prst="rect">
            <a:avLst/>
          </a:prstGeom>
          <a:noFill/>
        </p:spPr>
        <p:txBody>
          <a:bodyPr wrap="none" rtlCol="0">
            <a:spAutoFit/>
          </a:bodyPr>
          <a:lstStyle/>
          <a:p>
            <a:r>
              <a:rPr lang="fr-FR" sz="1500" kern="1200" dirty="0" smtClean="0">
                <a:latin typeface="Calibri"/>
                <a:ea typeface="+mn-ea"/>
                <a:cs typeface="+mn-cs"/>
              </a:rPr>
              <a:t>Age de départ</a:t>
            </a:r>
            <a:endParaRPr lang="fr-FR" sz="1500" kern="1200" dirty="0">
              <a:latin typeface="Calibri"/>
              <a:ea typeface="+mn-ea"/>
              <a:cs typeface="+mn-cs"/>
            </a:endParaRPr>
          </a:p>
        </p:txBody>
      </p:sp>
      <p:sp>
        <p:nvSpPr>
          <p:cNvPr id="11" name="ZoneTexte 10"/>
          <p:cNvSpPr txBox="1"/>
          <p:nvPr/>
        </p:nvSpPr>
        <p:spPr>
          <a:xfrm>
            <a:off x="8115076" y="6346198"/>
            <a:ext cx="1630318" cy="323165"/>
          </a:xfrm>
          <a:prstGeom prst="rect">
            <a:avLst/>
          </a:prstGeom>
          <a:noFill/>
        </p:spPr>
        <p:txBody>
          <a:bodyPr wrap="none" rtlCol="0">
            <a:spAutoFit/>
          </a:bodyPr>
          <a:lstStyle/>
          <a:p>
            <a:r>
              <a:rPr lang="fr-FR" sz="1500" kern="1200" dirty="0" smtClean="0">
                <a:latin typeface="Calibri"/>
                <a:ea typeface="+mn-ea"/>
                <a:cs typeface="+mn-cs"/>
              </a:rPr>
              <a:t>Niveau de pension</a:t>
            </a:r>
            <a:endParaRPr lang="fr-FR" sz="1500" kern="1200" dirty="0">
              <a:latin typeface="Calibri"/>
              <a:ea typeface="+mn-ea"/>
              <a:cs typeface="+mn-cs"/>
            </a:endParaRPr>
          </a:p>
        </p:txBody>
      </p:sp>
    </p:spTree>
    <p:extLst>
      <p:ext uri="{BB962C8B-B14F-4D97-AF65-F5344CB8AC3E}">
        <p14:creationId xmlns:p14="http://schemas.microsoft.com/office/powerpoint/2010/main" val="1259603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292608"/>
            <a:ext cx="12192000" cy="1609344"/>
          </a:xfrm>
          <a:prstGeom prst="rect">
            <a:avLst/>
          </a:prstGeom>
          <a:solidFill>
            <a:srgbClr val="4091C0"/>
          </a:solidFill>
          <a:ln>
            <a:noFill/>
          </a:ln>
        </p:spPr>
        <p:txBody>
          <a:bodyPr wrap="square" lIns="91425" tIns="45700" rIns="91425" bIns="45700" anchor="ctr" anchorCtr="1">
            <a:noAutofit/>
          </a:bodyPr>
          <a:lstStyle/>
          <a:p>
            <a:pPr algn="ctr"/>
            <a:r>
              <a:rPr lang="fr-FR" sz="4800" dirty="0" smtClean="0">
                <a:solidFill>
                  <a:srgbClr val="F6DF00"/>
                </a:solidFill>
                <a:highlight>
                  <a:srgbClr val="4091C0"/>
                </a:highlight>
              </a:rPr>
              <a:t>Ce qui risque d’être modifié en profondeur</a:t>
            </a:r>
          </a:p>
          <a:p>
            <a:pPr algn="ctr"/>
            <a:r>
              <a:rPr lang="fr-FR" sz="4800" dirty="0">
                <a:solidFill>
                  <a:srgbClr val="F6DF00"/>
                </a:solidFill>
                <a:latin typeface="Tahoma" panose="020B0604030504040204" pitchFamily="34" charset="0"/>
                <a:ea typeface="Tahoma" panose="020B0604030504040204" pitchFamily="34" charset="0"/>
                <a:cs typeface="Tahoma" panose="020B0604030504040204" pitchFamily="34" charset="0"/>
              </a:rPr>
              <a:t>l</a:t>
            </a:r>
            <a:r>
              <a:rPr lang="fr-FR" sz="4800" dirty="0" smtClean="0">
                <a:solidFill>
                  <a:srgbClr val="F6DF00"/>
                </a:solidFill>
                <a:latin typeface="Tahoma" panose="020B0604030504040204" pitchFamily="34" charset="0"/>
                <a:ea typeface="Tahoma" panose="020B0604030504040204" pitchFamily="34" charset="0"/>
                <a:cs typeface="Tahoma" panose="020B0604030504040204" pitchFamily="34" charset="0"/>
              </a:rPr>
              <a:t>es </a:t>
            </a:r>
            <a:r>
              <a:rPr lang="fr-FR" sz="4800" dirty="0">
                <a:solidFill>
                  <a:srgbClr val="F6DF00"/>
                </a:solidFill>
                <a:latin typeface="Tahoma" panose="020B0604030504040204" pitchFamily="34" charset="0"/>
                <a:ea typeface="Tahoma" panose="020B0604030504040204" pitchFamily="34" charset="0"/>
                <a:cs typeface="Tahoma" panose="020B0604030504040204" pitchFamily="34" charset="0"/>
              </a:rPr>
              <a:t>droits non contributifs</a:t>
            </a:r>
          </a:p>
          <a:p>
            <a:pPr marL="0" marR="0" lvl="0" indent="0" algn="ctr" rtl="0">
              <a:spcBef>
                <a:spcPts val="0"/>
              </a:spcBef>
              <a:spcAft>
                <a:spcPts val="0"/>
              </a:spcAft>
              <a:buNone/>
            </a:pPr>
            <a:endParaRPr sz="4800" dirty="0">
              <a:solidFill>
                <a:srgbClr val="F6DF00"/>
              </a:solidFill>
              <a:highlight>
                <a:srgbClr val="4091C0"/>
              </a:highlight>
            </a:endParaRPr>
          </a:p>
        </p:txBody>
      </p:sp>
      <p:sp>
        <p:nvSpPr>
          <p:cNvPr id="102" name="Shape 102"/>
          <p:cNvSpPr txBox="1"/>
          <p:nvPr/>
        </p:nvSpPr>
        <p:spPr>
          <a:xfrm>
            <a:off x="1729743" y="1508432"/>
            <a:ext cx="9060180" cy="5002096"/>
          </a:xfrm>
          <a:prstGeom prst="rect">
            <a:avLst/>
          </a:prstGeom>
          <a:noFill/>
          <a:ln>
            <a:noFill/>
          </a:ln>
        </p:spPr>
        <p:txBody>
          <a:bodyPr wrap="square" lIns="91425" tIns="45700" rIns="91425" bIns="45700" anchor="t" anchorCtr="0">
            <a:noAutofit/>
          </a:bodyPr>
          <a:lstStyle/>
          <a:p>
            <a:endParaRPr lang="fr-FR" sz="3200" dirty="0" smtClean="0">
              <a:latin typeface="Tahoma" panose="020B0604030504040204" pitchFamily="34" charset="0"/>
              <a:ea typeface="Tahoma" panose="020B0604030504040204" pitchFamily="34" charset="0"/>
              <a:cs typeface="Tahoma" panose="020B0604030504040204" pitchFamily="34" charset="0"/>
            </a:endParaRPr>
          </a:p>
          <a:p>
            <a:r>
              <a:rPr lang="fr-FR" sz="3200" dirty="0" smtClean="0">
                <a:latin typeface="Tahoma" panose="020B0604030504040204" pitchFamily="34" charset="0"/>
                <a:ea typeface="Tahoma" panose="020B0604030504040204" pitchFamily="34" charset="0"/>
                <a:cs typeface="Tahoma" panose="020B0604030504040204" pitchFamily="34" charset="0"/>
              </a:rPr>
              <a:t>L</a:t>
            </a: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a prise en compte</a:t>
            </a:r>
          </a:p>
          <a:p>
            <a:r>
              <a:rPr lang="fr-FR" sz="3600" dirty="0" smtClean="0">
                <a:latin typeface="Calibri"/>
              </a:rPr>
              <a:t>- des </a:t>
            </a:r>
            <a:r>
              <a:rPr lang="fr-FR" sz="3600" dirty="0">
                <a:latin typeface="Calibri"/>
              </a:rPr>
              <a:t>minima de pension </a:t>
            </a:r>
          </a:p>
          <a:p>
            <a:r>
              <a:rPr lang="fr-FR" sz="3600" dirty="0" smtClean="0"/>
              <a:t>-</a:t>
            </a:r>
            <a:r>
              <a:rPr lang="fr-FR" sz="3600" dirty="0" smtClean="0">
                <a:latin typeface="Calibri"/>
              </a:rPr>
              <a:t>des </a:t>
            </a:r>
            <a:r>
              <a:rPr lang="fr-FR" sz="3600" dirty="0">
                <a:latin typeface="Calibri"/>
              </a:rPr>
              <a:t>périodes assimilées (chômage, maladie, maternité, invalidité, service militaire, etc.) </a:t>
            </a:r>
          </a:p>
          <a:p>
            <a:r>
              <a:rPr lang="fr-FR" sz="3600" dirty="0"/>
              <a:t>–</a:t>
            </a:r>
            <a:r>
              <a:rPr lang="fr-FR" sz="3600" dirty="0">
                <a:latin typeface="Calibri"/>
              </a:rPr>
              <a:t>des droits </a:t>
            </a:r>
            <a:r>
              <a:rPr lang="fr-FR" sz="3600" dirty="0" smtClean="0">
                <a:latin typeface="Calibri"/>
              </a:rPr>
              <a:t>familiaux et conjugaux</a:t>
            </a:r>
            <a:endParaRPr lang="fr-FR" sz="3600" dirty="0">
              <a:latin typeface="Calibri"/>
            </a:endParaRPr>
          </a:p>
          <a:p>
            <a:r>
              <a:rPr lang="fr-FR" sz="3600" dirty="0"/>
              <a:t>–</a:t>
            </a:r>
            <a:r>
              <a:rPr lang="fr-FR" sz="3600" dirty="0">
                <a:latin typeface="Calibri"/>
              </a:rPr>
              <a:t>des départs anticipés </a:t>
            </a:r>
            <a:endParaRP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1424971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Ce qui a déjà changé </a:t>
            </a:r>
            <a:endParaRPr dirty="0">
              <a:highlight>
                <a:srgbClr val="4091C0"/>
              </a:highlight>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2768" cy="696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706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Ce qui risquerait de disparaitre ,,, </a:t>
            </a:r>
            <a:endParaRPr dirty="0">
              <a:highlight>
                <a:srgbClr val="4091C0"/>
              </a:highlight>
            </a:endParaRPr>
          </a:p>
        </p:txBody>
      </p:sp>
      <p:sp>
        <p:nvSpPr>
          <p:cNvPr id="102" name="Shape 102"/>
          <p:cNvSpPr txBox="1"/>
          <p:nvPr/>
        </p:nvSpPr>
        <p:spPr>
          <a:xfrm>
            <a:off x="1729740" y="1508432"/>
            <a:ext cx="8327136" cy="4338191"/>
          </a:xfrm>
          <a:prstGeom prst="rect">
            <a:avLst/>
          </a:prstGeom>
          <a:noFill/>
          <a:ln>
            <a:noFill/>
          </a:ln>
        </p:spPr>
        <p:txBody>
          <a:bodyPr wrap="square" lIns="91425" tIns="45700" rIns="91425" bIns="45700" anchor="t" anchorCtr="0">
            <a:noAutofit/>
          </a:bodyPr>
          <a:lstStyle/>
          <a:p>
            <a:pPr lvl="0"/>
            <a:r>
              <a:rPr lang="fr-FR" sz="3200" dirty="0" smtClean="0">
                <a:latin typeface="Calibri" panose="020F0502020204030204" pitchFamily="34" charset="0"/>
                <a:cs typeface="Calibri" panose="020F0502020204030204" pitchFamily="34" charset="0"/>
              </a:rPr>
              <a:t> </a:t>
            </a:r>
            <a:r>
              <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Les régimes </a:t>
            </a: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spéciaux</a:t>
            </a:r>
          </a:p>
          <a:p>
            <a:pPr lvl="0"/>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Le code des pensions civiles et militaires</a:t>
            </a:r>
          </a:p>
          <a:p>
            <a:endPar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L’ensemble des régimes et des caisses..</a:t>
            </a:r>
          </a:p>
          <a:p>
            <a:pPr marL="285750" marR="0" lvl="0" indent="-285750" algn="l" rtl="0">
              <a:spcBef>
                <a:spcPts val="0"/>
              </a:spcBef>
              <a:spcAft>
                <a:spcPts val="0"/>
              </a:spcAft>
              <a:buFontTx/>
              <a:buChar char="-"/>
            </a:pPr>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285750" marR="0" lvl="0" indent="-285750" algn="l" rtl="0">
              <a:spcBef>
                <a:spcPts val="0"/>
              </a:spcBef>
              <a:spcAft>
                <a:spcPts val="0"/>
              </a:spcAft>
              <a:buFontTx/>
              <a:buChar char="-"/>
            </a:pP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La catégorie  active</a:t>
            </a:r>
            <a:endParaRP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293902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lvl="0" algn="ctr"/>
            <a:r>
              <a:rPr lang="fr-FR" sz="4800" dirty="0">
                <a:solidFill>
                  <a:srgbClr val="F6DF00"/>
                </a:solidFill>
                <a:highlight>
                  <a:srgbClr val="4091C0"/>
                </a:highlight>
              </a:rPr>
              <a:t>Ce qui risque d’être modifié en profondeur</a:t>
            </a:r>
          </a:p>
          <a:p>
            <a:pPr lvl="0" algn="ctr"/>
            <a:r>
              <a:rPr lang="fr-FR" sz="4800" dirty="0">
                <a:solidFill>
                  <a:srgbClr val="F6DF00"/>
                </a:solidFill>
                <a:latin typeface="Tahoma" panose="020B0604030504040204" pitchFamily="34" charset="0"/>
                <a:ea typeface="Tahoma" panose="020B0604030504040204" pitchFamily="34" charset="0"/>
                <a:cs typeface="Tahoma" panose="020B0604030504040204" pitchFamily="34" charset="0"/>
              </a:rPr>
              <a:t>les droits non contributifs</a:t>
            </a:r>
          </a:p>
        </p:txBody>
      </p:sp>
      <p:sp>
        <p:nvSpPr>
          <p:cNvPr id="102" name="Shape 102"/>
          <p:cNvSpPr txBox="1"/>
          <p:nvPr/>
        </p:nvSpPr>
        <p:spPr>
          <a:xfrm>
            <a:off x="365761" y="1508432"/>
            <a:ext cx="11157880" cy="4338191"/>
          </a:xfrm>
          <a:prstGeom prst="rect">
            <a:avLst/>
          </a:prstGeom>
          <a:noFill/>
          <a:ln>
            <a:noFill/>
          </a:ln>
        </p:spPr>
        <p:txBody>
          <a:bodyPr wrap="square" lIns="91425" tIns="45700" rIns="91425" bIns="45700" anchor="t" anchorCtr="0">
            <a:noAutofit/>
          </a:bodyPr>
          <a:lstStyle/>
          <a:p>
            <a:r>
              <a:rPr lang="fr-FR" sz="3200" dirty="0" smtClean="0">
                <a:latin typeface="Calibri" panose="020F0502020204030204" pitchFamily="34" charset="0"/>
                <a:cs typeface="Calibri" panose="020F0502020204030204" pitchFamily="34" charset="0"/>
              </a:rPr>
              <a:t> </a:t>
            </a:r>
            <a:r>
              <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D</a:t>
            </a: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roits familiaux</a:t>
            </a:r>
          </a:p>
          <a:p>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pPr marL="571500" indent="-571500">
              <a:buFontTx/>
              <a:buChar char="-"/>
            </a:pP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Naissance = majoration de durée d’assurance</a:t>
            </a:r>
          </a:p>
          <a:p>
            <a:pPr marL="571500" indent="-571500">
              <a:buFontTx/>
              <a:buChar char="-"/>
            </a:pP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Le congé parental</a:t>
            </a:r>
          </a:p>
          <a:p>
            <a:pPr marL="571500" indent="-571500">
              <a:buFontTx/>
              <a:buChar char="-"/>
            </a:pP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La prise en compte de temps partiel  à temps complet</a:t>
            </a:r>
          </a:p>
          <a:p>
            <a:pPr marL="571500" indent="-571500">
              <a:buFontTx/>
              <a:buChar char="-"/>
            </a:pP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L’assurance vieillesse parents au foyer</a:t>
            </a:r>
            <a:endParaRP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3379826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lvl="0" algn="ctr"/>
            <a:r>
              <a:rPr lang="fr-FR" sz="4800" dirty="0">
                <a:solidFill>
                  <a:srgbClr val="F6DF00"/>
                </a:solidFill>
                <a:highlight>
                  <a:srgbClr val="4091C0"/>
                </a:highlight>
              </a:rPr>
              <a:t>Ce qui risque d’être modifié en profondeur</a:t>
            </a:r>
          </a:p>
          <a:p>
            <a:pPr lvl="0" algn="ctr"/>
            <a:r>
              <a:rPr lang="fr-FR" sz="4800" dirty="0">
                <a:solidFill>
                  <a:srgbClr val="F6DF00"/>
                </a:solidFill>
                <a:latin typeface="Tahoma" panose="020B0604030504040204" pitchFamily="34" charset="0"/>
                <a:ea typeface="Tahoma" panose="020B0604030504040204" pitchFamily="34" charset="0"/>
                <a:cs typeface="Tahoma" panose="020B0604030504040204" pitchFamily="34" charset="0"/>
              </a:rPr>
              <a:t>les droits non contributifs</a:t>
            </a:r>
          </a:p>
        </p:txBody>
      </p:sp>
      <p:sp>
        <p:nvSpPr>
          <p:cNvPr id="102" name="Shape 102"/>
          <p:cNvSpPr txBox="1"/>
          <p:nvPr/>
        </p:nvSpPr>
        <p:spPr>
          <a:xfrm>
            <a:off x="365761" y="1508432"/>
            <a:ext cx="11157880" cy="4338191"/>
          </a:xfrm>
          <a:prstGeom prst="rect">
            <a:avLst/>
          </a:prstGeom>
          <a:noFill/>
          <a:ln>
            <a:noFill/>
          </a:ln>
        </p:spPr>
        <p:txBody>
          <a:bodyPr wrap="square" lIns="91425" tIns="45700" rIns="91425" bIns="45700" anchor="t" anchorCtr="0">
            <a:noAutofit/>
          </a:bodyPr>
          <a:lstStyle/>
          <a:p>
            <a:r>
              <a:rPr lang="fr-FR" sz="3200" dirty="0" smtClean="0">
                <a:latin typeface="Calibri" panose="020F0502020204030204" pitchFamily="34" charset="0"/>
                <a:cs typeface="Calibri" panose="020F0502020204030204" pitchFamily="34" charset="0"/>
              </a:rPr>
              <a:t> </a:t>
            </a:r>
            <a:r>
              <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D</a:t>
            </a:r>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roits familiaux</a:t>
            </a:r>
          </a:p>
          <a:p>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a:p>
            <a:r>
              <a:rPr lang="fr-FR" sz="3600" dirty="0" smtClean="0">
                <a:solidFill>
                  <a:schemeClr val="dk1"/>
                </a:solidFill>
                <a:latin typeface="Tahoma" panose="020B0604030504040204" pitchFamily="34" charset="0"/>
                <a:ea typeface="Tahoma" panose="020B0604030504040204" pitchFamily="34" charset="0"/>
                <a:cs typeface="Tahoma" panose="020B0604030504040204" pitchFamily="34" charset="0"/>
                <a:sym typeface="Calibri"/>
              </a:rPr>
              <a:t>La majoration de 10% pour 3 enfants</a:t>
            </a:r>
          </a:p>
          <a:p>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266429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lvl="0" algn="ctr"/>
            <a:r>
              <a:rPr lang="fr-FR" sz="4800" dirty="0">
                <a:solidFill>
                  <a:srgbClr val="F6DF00"/>
                </a:solidFill>
                <a:highlight>
                  <a:srgbClr val="4091C0"/>
                </a:highlight>
              </a:rPr>
              <a:t>Ce qui risque d’être modifié en profondeur</a:t>
            </a:r>
          </a:p>
          <a:p>
            <a:pPr lvl="0" algn="ctr"/>
            <a:r>
              <a:rPr lang="fr-FR" sz="4800" dirty="0">
                <a:solidFill>
                  <a:srgbClr val="F6DF00"/>
                </a:solidFill>
                <a:latin typeface="Tahoma" panose="020B0604030504040204" pitchFamily="34" charset="0"/>
                <a:ea typeface="Tahoma" panose="020B0604030504040204" pitchFamily="34" charset="0"/>
                <a:cs typeface="Tahoma" panose="020B0604030504040204" pitchFamily="34" charset="0"/>
              </a:rPr>
              <a:t>les droits non contributifs</a:t>
            </a:r>
          </a:p>
        </p:txBody>
      </p:sp>
      <p:sp>
        <p:nvSpPr>
          <p:cNvPr id="102" name="Shape 102"/>
          <p:cNvSpPr txBox="1"/>
          <p:nvPr/>
        </p:nvSpPr>
        <p:spPr>
          <a:xfrm>
            <a:off x="969264" y="1508432"/>
            <a:ext cx="10149840" cy="4338191"/>
          </a:xfrm>
          <a:prstGeom prst="rect">
            <a:avLst/>
          </a:prstGeom>
          <a:noFill/>
          <a:ln>
            <a:noFill/>
          </a:ln>
        </p:spPr>
        <p:txBody>
          <a:bodyPr wrap="square" lIns="91425" tIns="45700" rIns="91425" bIns="45700" anchor="t" anchorCtr="0">
            <a:noAutofit/>
          </a:bodyPr>
          <a:lstStyle/>
          <a:p>
            <a:r>
              <a:rPr lang="fr-FR" sz="3600" dirty="0" smtClean="0">
                <a:latin typeface="Tahoma" panose="020B0604030504040204" pitchFamily="34" charset="0"/>
                <a:ea typeface="Tahoma" panose="020B0604030504040204" pitchFamily="34" charset="0"/>
                <a:cs typeface="Tahoma" panose="020B0604030504040204" pitchFamily="34" charset="0"/>
              </a:rPr>
              <a:t>Les droits conjugaux</a:t>
            </a:r>
          </a:p>
          <a:p>
            <a:r>
              <a:rPr lang="fr-FR" sz="3600" dirty="0" smtClean="0">
                <a:latin typeface="Tahoma" panose="020B0604030504040204" pitchFamily="34" charset="0"/>
                <a:ea typeface="Tahoma" panose="020B0604030504040204" pitchFamily="34" charset="0"/>
                <a:cs typeface="Tahoma" panose="020B0604030504040204" pitchFamily="34" charset="0"/>
              </a:rPr>
              <a:t> </a:t>
            </a:r>
          </a:p>
          <a:p>
            <a:endParaRPr lang="fr-FR" sz="3600" dirty="0" smtClean="0">
              <a:latin typeface="Tahoma" panose="020B0604030504040204" pitchFamily="34" charset="0"/>
              <a:ea typeface="Tahoma" panose="020B0604030504040204" pitchFamily="34" charset="0"/>
              <a:cs typeface="Tahoma" panose="020B0604030504040204" pitchFamily="34" charset="0"/>
            </a:endParaRPr>
          </a:p>
          <a:p>
            <a:r>
              <a:rPr lang="fr-FR" sz="3600" dirty="0" smtClean="0">
                <a:latin typeface="Tahoma" panose="020B0604030504040204" pitchFamily="34" charset="0"/>
                <a:ea typeface="Tahoma" panose="020B0604030504040204" pitchFamily="34" charset="0"/>
                <a:cs typeface="Tahoma" panose="020B0604030504040204" pitchFamily="34" charset="0"/>
              </a:rPr>
              <a:t>la pension de </a:t>
            </a:r>
            <a:r>
              <a:rPr lang="fr-FR" sz="3600" smtClean="0">
                <a:latin typeface="Tahoma" panose="020B0604030504040204" pitchFamily="34" charset="0"/>
                <a:ea typeface="Tahoma" panose="020B0604030504040204" pitchFamily="34" charset="0"/>
                <a:cs typeface="Tahoma" panose="020B0604030504040204" pitchFamily="34" charset="0"/>
              </a:rPr>
              <a:t>réversion :</a:t>
            </a:r>
          </a:p>
          <a:p>
            <a:endParaRPr lang="fr-FR" sz="3600" dirty="0" smtClean="0">
              <a:latin typeface="Tahoma" panose="020B0604030504040204" pitchFamily="34" charset="0"/>
              <a:ea typeface="Tahoma" panose="020B0604030504040204" pitchFamily="34" charset="0"/>
              <a:cs typeface="Tahoma" panose="020B0604030504040204" pitchFamily="34" charset="0"/>
            </a:endParaRPr>
          </a:p>
          <a:p>
            <a:r>
              <a:rPr lang="fr-FR" sz="3600" dirty="0" smtClean="0">
                <a:latin typeface="Tahoma" panose="020B0604030504040204" pitchFamily="34" charset="0"/>
                <a:ea typeface="Tahoma" panose="020B0604030504040204" pitchFamily="34" charset="0"/>
                <a:cs typeface="Tahoma" panose="020B0604030504040204" pitchFamily="34" charset="0"/>
              </a:rPr>
              <a:t>4,4M de veuves et de veufs</a:t>
            </a:r>
          </a:p>
          <a:p>
            <a:endParaRPr lang="fr-FR" sz="3600" dirty="0" smtClean="0">
              <a:latin typeface="Tahoma" panose="020B0604030504040204" pitchFamily="34" charset="0"/>
              <a:ea typeface="Tahoma" panose="020B0604030504040204" pitchFamily="34" charset="0"/>
              <a:cs typeface="Tahoma" panose="020B0604030504040204" pitchFamily="34" charset="0"/>
            </a:endParaRPr>
          </a:p>
          <a:p>
            <a:r>
              <a:rPr lang="fr-FR" sz="3600" dirty="0" smtClean="0">
                <a:latin typeface="Tahoma" panose="020B0604030504040204" pitchFamily="34" charset="0"/>
                <a:ea typeface="Tahoma" panose="020B0604030504040204" pitchFamily="34" charset="0"/>
                <a:cs typeface="Tahoma" panose="020B0604030504040204" pitchFamily="34" charset="0"/>
              </a:rPr>
              <a:t>89% de femmes parmi ceux qui la perçoivent</a:t>
            </a:r>
          </a:p>
          <a:p>
            <a:endParaRPr lang="fr-FR" sz="3600" dirty="0">
              <a:latin typeface="Tahoma" panose="020B0604030504040204" pitchFamily="34" charset="0"/>
              <a:ea typeface="Tahoma" panose="020B0604030504040204" pitchFamily="34" charset="0"/>
              <a:cs typeface="Tahoma" panose="020B0604030504040204" pitchFamily="34" charset="0"/>
            </a:endParaRPr>
          </a:p>
          <a:p>
            <a:endParaRPr lang="fr-FR" sz="3600" b="1" dirty="0">
              <a:latin typeface="Tahoma" panose="020B0604030504040204" pitchFamily="34" charset="0"/>
              <a:ea typeface="Tahoma" panose="020B0604030504040204" pitchFamily="34" charset="0"/>
              <a:cs typeface="Tahoma" panose="020B0604030504040204" pitchFamily="34" charset="0"/>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3971255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dirty="0"/>
          </a:p>
        </p:txBody>
      </p:sp>
      <p:pic>
        <p:nvPicPr>
          <p:cNvPr id="1026" name="Picture 2"/>
          <p:cNvPicPr>
            <a:picLocks noChangeAspect="1" noChangeArrowheads="1"/>
          </p:cNvPicPr>
          <p:nvPr/>
        </p:nvPicPr>
        <p:blipFill>
          <a:blip r:embed="rId3"/>
          <a:srcRect/>
          <a:stretch>
            <a:fillRect/>
          </a:stretch>
        </p:blipFill>
        <p:spPr bwMode="auto">
          <a:xfrm>
            <a:off x="838200" y="268727"/>
            <a:ext cx="10515600" cy="531292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Un chantier politique risqué</a:t>
            </a:r>
            <a:endParaRPr dirty="0">
              <a:highlight>
                <a:srgbClr val="4091C0"/>
              </a:highlight>
            </a:endParaRPr>
          </a:p>
        </p:txBody>
      </p:sp>
      <p:sp>
        <p:nvSpPr>
          <p:cNvPr id="102" name="Shape 102"/>
          <p:cNvSpPr txBox="1"/>
          <p:nvPr/>
        </p:nvSpPr>
        <p:spPr>
          <a:xfrm>
            <a:off x="1729740" y="1508432"/>
            <a:ext cx="8327136" cy="4338191"/>
          </a:xfrm>
          <a:prstGeom prst="rect">
            <a:avLst/>
          </a:prstGeom>
          <a:noFill/>
          <a:ln>
            <a:noFill/>
          </a:ln>
        </p:spPr>
        <p:txBody>
          <a:bodyPr wrap="square" lIns="91425" tIns="45700" rIns="91425" bIns="45700" anchor="t" anchorCtr="0">
            <a:noAutofit/>
          </a:bodyPr>
          <a:lstStyle/>
          <a:p>
            <a:r>
              <a:rPr lang="fr-FR" sz="3600" dirty="0" smtClean="0">
                <a:solidFill>
                  <a:srgbClr val="4091C0"/>
                </a:solidFill>
                <a:latin typeface="Calibri" panose="020F0502020204030204" pitchFamily="34" charset="0"/>
                <a:cs typeface="Calibri" panose="020F0502020204030204" pitchFamily="34" charset="0"/>
              </a:rPr>
              <a:t>Informer sur une réforme qui aura des conséquences lourdes sur le montant des pensions </a:t>
            </a:r>
          </a:p>
          <a:p>
            <a:endParaRPr lang="fr-FR" sz="3600" dirty="0" smtClean="0">
              <a:solidFill>
                <a:srgbClr val="4091C0"/>
              </a:solidFill>
              <a:latin typeface="Calibri" panose="020F0502020204030204" pitchFamily="34" charset="0"/>
              <a:cs typeface="Calibri" panose="020F0502020204030204" pitchFamily="34" charset="0"/>
            </a:endParaRPr>
          </a:p>
          <a:p>
            <a:r>
              <a:rPr lang="fr-FR" sz="3600" dirty="0" smtClean="0">
                <a:solidFill>
                  <a:srgbClr val="4091C0"/>
                </a:solidFill>
                <a:latin typeface="Calibri" panose="020F0502020204030204" pitchFamily="34" charset="0"/>
                <a:cs typeface="Calibri" panose="020F0502020204030204" pitchFamily="34" charset="0"/>
              </a:rPr>
              <a:t>Débattre</a:t>
            </a:r>
          </a:p>
          <a:p>
            <a:endParaRPr lang="fr-FR" sz="3600" dirty="0" smtClean="0">
              <a:solidFill>
                <a:srgbClr val="4091C0"/>
              </a:solidFill>
              <a:latin typeface="Calibri" panose="020F0502020204030204" pitchFamily="34" charset="0"/>
              <a:cs typeface="Calibri" panose="020F0502020204030204" pitchFamily="34" charset="0"/>
            </a:endParaRPr>
          </a:p>
          <a:p>
            <a:r>
              <a:rPr lang="fr-FR" sz="3600" dirty="0" smtClean="0">
                <a:solidFill>
                  <a:srgbClr val="4091C0"/>
                </a:solidFill>
                <a:latin typeface="Calibri" panose="020F0502020204030204" pitchFamily="34" charset="0"/>
                <a:cs typeface="Calibri" panose="020F0502020204030204" pitchFamily="34" charset="0"/>
              </a:rPr>
              <a:t>Agir</a:t>
            </a:r>
          </a:p>
          <a:p>
            <a:endParaRPr lang="fr-FR" sz="3600" b="1"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fr-FR" sz="24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fr-FR" sz="3600" dirty="0">
              <a:solidFill>
                <a:schemeClr val="dk1"/>
              </a:solidFill>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949853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01545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102290"/>
            <a:ext cx="10959008" cy="518398"/>
          </a:xfrm>
        </p:spPr>
        <p:txBody>
          <a:bodyPr>
            <a:normAutofit/>
          </a:bodyPr>
          <a:lstStyle/>
          <a:p>
            <a:r>
              <a:rPr lang="fr-FR" sz="2000" dirty="0" smtClean="0"/>
              <a:t>Un âge de départ en retraite qui progresse</a:t>
            </a:r>
            <a:endParaRPr lang="fr-FR" sz="2000" dirty="0"/>
          </a:p>
        </p:txBody>
      </p:sp>
      <p:sp>
        <p:nvSpPr>
          <p:cNvPr id="3" name="Espace réservé du contenu 2"/>
          <p:cNvSpPr>
            <a:spLocks noGrp="1"/>
          </p:cNvSpPr>
          <p:nvPr>
            <p:ph idx="1"/>
          </p:nvPr>
        </p:nvSpPr>
        <p:spPr>
          <a:xfrm>
            <a:off x="623392" y="692696"/>
            <a:ext cx="10956859" cy="3684905"/>
          </a:xfrm>
        </p:spPr>
        <p:txBody>
          <a:bodyPr>
            <a:normAutofit fontScale="55000" lnSpcReduction="20000"/>
          </a:bodyPr>
          <a:lstStyle/>
          <a:p>
            <a:pPr algn="just">
              <a:lnSpc>
                <a:spcPct val="120000"/>
              </a:lnSpc>
              <a:spcBef>
                <a:spcPts val="0"/>
              </a:spcBef>
              <a:spcAft>
                <a:spcPts val="600"/>
              </a:spcAft>
            </a:pPr>
            <a:r>
              <a:rPr lang="fr-FR" dirty="0" smtClean="0"/>
              <a:t>L’âge légal minimal en </a:t>
            </a:r>
            <a:r>
              <a:rPr lang="fr-FR" dirty="0"/>
              <a:t>France </a:t>
            </a:r>
            <a:r>
              <a:rPr lang="fr-FR" dirty="0" smtClean="0"/>
              <a:t>est en </a:t>
            </a:r>
            <a:r>
              <a:rPr lang="fr-FR" dirty="0"/>
              <a:t>dessous de la </a:t>
            </a:r>
            <a:r>
              <a:rPr lang="fr-FR" dirty="0" smtClean="0"/>
              <a:t>moyenne OCDE</a:t>
            </a:r>
            <a:endParaRPr lang="fr-FR" dirty="0"/>
          </a:p>
          <a:p>
            <a:pPr lvl="1" algn="just">
              <a:lnSpc>
                <a:spcPct val="120000"/>
              </a:lnSpc>
              <a:spcBef>
                <a:spcPts val="0"/>
              </a:spcBef>
              <a:spcAft>
                <a:spcPts val="600"/>
              </a:spcAft>
            </a:pPr>
            <a:r>
              <a:rPr lang="fr-FR" dirty="0"/>
              <a:t>Il </a:t>
            </a:r>
            <a:r>
              <a:rPr lang="fr-FR" dirty="0" smtClean="0"/>
              <a:t>est fixé à 62 ans</a:t>
            </a:r>
            <a:r>
              <a:rPr lang="fr-FR" dirty="0"/>
              <a:t> </a:t>
            </a:r>
            <a:r>
              <a:rPr lang="fr-FR" dirty="0" smtClean="0"/>
              <a:t>pour les personnes nées en 1955 ou après </a:t>
            </a:r>
          </a:p>
          <a:p>
            <a:pPr lvl="1" algn="just">
              <a:lnSpc>
                <a:spcPct val="120000"/>
              </a:lnSpc>
              <a:spcBef>
                <a:spcPts val="0"/>
              </a:spcBef>
              <a:spcAft>
                <a:spcPts val="600"/>
              </a:spcAft>
            </a:pPr>
            <a:r>
              <a:rPr lang="fr-FR" dirty="0" smtClean="0"/>
              <a:t>Pour la plupart des autres pays de l’OCDE, cet âge minimal se situe plutôt autour de 65 ans </a:t>
            </a:r>
          </a:p>
          <a:p>
            <a:pPr algn="just">
              <a:lnSpc>
                <a:spcPct val="120000"/>
              </a:lnSpc>
              <a:spcBef>
                <a:spcPts val="0"/>
              </a:spcBef>
              <a:spcAft>
                <a:spcPts val="600"/>
              </a:spcAft>
            </a:pPr>
            <a:r>
              <a:rPr lang="fr-FR" dirty="0" smtClean="0"/>
              <a:t>Mais l’âge pour le bénéfice d’une pension complète a progressivement remonté</a:t>
            </a:r>
          </a:p>
          <a:p>
            <a:pPr lvl="1" algn="just">
              <a:lnSpc>
                <a:spcPct val="120000"/>
              </a:lnSpc>
              <a:spcBef>
                <a:spcPts val="0"/>
              </a:spcBef>
              <a:spcAft>
                <a:spcPts val="600"/>
              </a:spcAft>
            </a:pPr>
            <a:r>
              <a:rPr lang="fr-FR" dirty="0" smtClean="0"/>
              <a:t>En France, l’évolution </a:t>
            </a:r>
            <a:r>
              <a:rPr lang="fr-FR" dirty="0"/>
              <a:t>de la durée d’assurance </a:t>
            </a:r>
            <a:r>
              <a:rPr lang="fr-FR" dirty="0" smtClean="0"/>
              <a:t>a fait </a:t>
            </a:r>
            <a:r>
              <a:rPr lang="fr-FR" dirty="0"/>
              <a:t>mécaniquement </a:t>
            </a:r>
            <a:r>
              <a:rPr lang="fr-FR" dirty="0" smtClean="0"/>
              <a:t>augmenter l’âge </a:t>
            </a:r>
            <a:r>
              <a:rPr lang="fr-FR" dirty="0"/>
              <a:t>pour le bénéfice du taux </a:t>
            </a:r>
            <a:r>
              <a:rPr lang="fr-FR" dirty="0" smtClean="0"/>
              <a:t>plein. Un nombre croissant d’assurés attend l’âge </a:t>
            </a:r>
            <a:r>
              <a:rPr lang="fr-FR" dirty="0"/>
              <a:t>d’annulation de la décote pour partir en retraite </a:t>
            </a:r>
            <a:r>
              <a:rPr lang="fr-FR" dirty="0" smtClean="0"/>
              <a:t>(à titre d’illustration, 18</a:t>
            </a:r>
            <a:r>
              <a:rPr lang="fr-FR" dirty="0"/>
              <a:t>% des assurés de la génération 1946 sont partis à 65 ans ou plus</a:t>
            </a:r>
            <a:r>
              <a:rPr lang="fr-FR" dirty="0" smtClean="0"/>
              <a:t>)</a:t>
            </a:r>
          </a:p>
          <a:p>
            <a:pPr algn="just">
              <a:lnSpc>
                <a:spcPct val="120000"/>
              </a:lnSpc>
              <a:spcBef>
                <a:spcPts val="0"/>
              </a:spcBef>
              <a:spcAft>
                <a:spcPts val="600"/>
              </a:spcAft>
            </a:pPr>
            <a:r>
              <a:rPr lang="fr-FR" dirty="0" smtClean="0"/>
              <a:t>Ainsi, fin 2016, </a:t>
            </a:r>
            <a:r>
              <a:rPr lang="fr-FR" dirty="0"/>
              <a:t>l’âge moyen de départ </a:t>
            </a:r>
            <a:r>
              <a:rPr lang="fr-FR" dirty="0" smtClean="0"/>
              <a:t>est </a:t>
            </a:r>
            <a:r>
              <a:rPr lang="fr-FR" dirty="0"/>
              <a:t>de 61 ans et 10 mois </a:t>
            </a:r>
            <a:endParaRPr lang="fr-FR" dirty="0" smtClean="0"/>
          </a:p>
          <a:p>
            <a:pPr lvl="1" algn="just">
              <a:lnSpc>
                <a:spcPct val="120000"/>
              </a:lnSpc>
              <a:spcBef>
                <a:spcPts val="0"/>
              </a:spcBef>
              <a:spcAft>
                <a:spcPts val="600"/>
              </a:spcAft>
            </a:pPr>
            <a:r>
              <a:rPr lang="fr-FR" dirty="0" smtClean="0"/>
              <a:t>Il est de </a:t>
            </a:r>
            <a:r>
              <a:rPr lang="fr-FR" b="0" dirty="0" smtClean="0">
                <a:solidFill>
                  <a:schemeClr val="tx1"/>
                </a:solidFill>
              </a:rPr>
              <a:t>62 </a:t>
            </a:r>
            <a:r>
              <a:rPr lang="fr-FR" b="0" dirty="0">
                <a:solidFill>
                  <a:schemeClr val="tx1"/>
                </a:solidFill>
              </a:rPr>
              <a:t>ans et 1 mois pour les femmes, 61 ans et 6 mois pour les </a:t>
            </a:r>
            <a:r>
              <a:rPr lang="fr-FR" b="0" dirty="0" smtClean="0">
                <a:solidFill>
                  <a:schemeClr val="tx1"/>
                </a:solidFill>
              </a:rPr>
              <a:t>hommes.</a:t>
            </a:r>
            <a:r>
              <a:rPr lang="fr-FR" dirty="0" smtClean="0">
                <a:solidFill>
                  <a:schemeClr val="tx1"/>
                </a:solidFill>
              </a:rPr>
              <a:t> </a:t>
            </a:r>
          </a:p>
          <a:p>
            <a:pPr lvl="1" algn="just">
              <a:lnSpc>
                <a:spcPct val="120000"/>
              </a:lnSpc>
              <a:spcBef>
                <a:spcPts val="0"/>
              </a:spcBef>
              <a:spcAft>
                <a:spcPts val="600"/>
              </a:spcAft>
            </a:pPr>
            <a:r>
              <a:rPr lang="fr-FR" dirty="0" smtClean="0"/>
              <a:t>Il </a:t>
            </a:r>
            <a:r>
              <a:rPr lang="fr-FR" dirty="0"/>
              <a:t>est en </a:t>
            </a:r>
            <a:r>
              <a:rPr lang="fr-FR" dirty="0" smtClean="0"/>
              <a:t>progression continue </a:t>
            </a:r>
            <a:r>
              <a:rPr lang="fr-FR" dirty="0"/>
              <a:t>depuis 2010 (+1 an et 4 mois). </a:t>
            </a:r>
            <a:r>
              <a:rPr lang="fr-FR" b="0" dirty="0" smtClean="0">
                <a:solidFill>
                  <a:schemeClr val="tx1"/>
                </a:solidFill>
              </a:rPr>
              <a:t>La </a:t>
            </a:r>
            <a:r>
              <a:rPr lang="fr-FR" b="0" dirty="0">
                <a:solidFill>
                  <a:schemeClr val="tx1"/>
                </a:solidFill>
              </a:rPr>
              <a:t>proportion de retraités à </a:t>
            </a:r>
            <a:r>
              <a:rPr lang="fr-FR" b="0" dirty="0" smtClean="0">
                <a:solidFill>
                  <a:schemeClr val="tx1"/>
                </a:solidFill>
              </a:rPr>
              <a:t>60 </a:t>
            </a:r>
            <a:r>
              <a:rPr lang="fr-FR" b="0" dirty="0">
                <a:solidFill>
                  <a:schemeClr val="tx1"/>
                </a:solidFill>
              </a:rPr>
              <a:t>ans est passée de </a:t>
            </a:r>
            <a:r>
              <a:rPr lang="fr-FR" dirty="0" smtClean="0">
                <a:solidFill>
                  <a:schemeClr val="tx1"/>
                </a:solidFill>
              </a:rPr>
              <a:t>64 </a:t>
            </a:r>
            <a:r>
              <a:rPr lang="fr-FR" dirty="0">
                <a:solidFill>
                  <a:schemeClr val="tx1"/>
                </a:solidFill>
              </a:rPr>
              <a:t>% à </a:t>
            </a:r>
            <a:r>
              <a:rPr lang="fr-FR" dirty="0" smtClean="0">
                <a:solidFill>
                  <a:schemeClr val="tx1"/>
                </a:solidFill>
              </a:rPr>
              <a:t>30 </a:t>
            </a:r>
            <a:r>
              <a:rPr lang="fr-FR" dirty="0">
                <a:solidFill>
                  <a:schemeClr val="tx1"/>
                </a:solidFill>
              </a:rPr>
              <a:t>% </a:t>
            </a:r>
            <a:r>
              <a:rPr lang="fr-FR" dirty="0" smtClean="0">
                <a:solidFill>
                  <a:schemeClr val="tx1"/>
                </a:solidFill>
              </a:rPr>
              <a:t>entre 2010 et 2013 (entre les générations 1950 et 1953).</a:t>
            </a:r>
          </a:p>
          <a:p>
            <a:pPr lvl="1" algn="just">
              <a:lnSpc>
                <a:spcPct val="120000"/>
              </a:lnSpc>
              <a:spcBef>
                <a:spcPts val="0"/>
              </a:spcBef>
              <a:spcAft>
                <a:spcPts val="600"/>
              </a:spcAft>
            </a:pPr>
            <a:r>
              <a:rPr lang="fr-FR" dirty="0" smtClean="0"/>
              <a:t>Néanmoins, le nombre de cotisant par retraité se dégrade : aujourd’hui de 1,7, il serait, selon le COR de 1,3 en 2070.</a:t>
            </a:r>
            <a:endParaRPr lang="fr-FR" dirty="0" smtClean="0">
              <a:solidFill>
                <a:schemeClr val="tx1"/>
              </a:solidFill>
            </a:endParaRPr>
          </a:p>
          <a:p>
            <a:pPr algn="just">
              <a:lnSpc>
                <a:spcPct val="120000"/>
              </a:lnSpc>
              <a:spcBef>
                <a:spcPts val="0"/>
              </a:spcBef>
              <a:spcAft>
                <a:spcPts val="600"/>
              </a:spcAft>
            </a:pPr>
            <a:r>
              <a:rPr lang="fr-FR" dirty="0" smtClean="0"/>
              <a:t>Le COR prévoit que l’âge conjoncturel de </a:t>
            </a:r>
            <a:r>
              <a:rPr lang="fr-FR" dirty="0"/>
              <a:t>départ </a:t>
            </a:r>
            <a:r>
              <a:rPr lang="fr-FR" dirty="0" smtClean="0"/>
              <a:t>atteindrait 63 ans en 2030 et 64 </a:t>
            </a:r>
            <a:r>
              <a:rPr lang="fr-FR" dirty="0"/>
              <a:t>ans en </a:t>
            </a:r>
            <a:r>
              <a:rPr lang="fr-FR" dirty="0" smtClean="0"/>
              <a:t>2040 </a:t>
            </a:r>
          </a:p>
          <a:p>
            <a:pPr lvl="1" algn="just">
              <a:lnSpc>
                <a:spcPct val="120000"/>
              </a:lnSpc>
              <a:spcBef>
                <a:spcPts val="0"/>
              </a:spcBef>
              <a:spcAft>
                <a:spcPts val="600"/>
              </a:spcAft>
            </a:pPr>
            <a:r>
              <a:rPr lang="fr-FR" dirty="0" smtClean="0"/>
              <a:t>Ce relèvement n’impacterait pas négativement la </a:t>
            </a:r>
            <a:r>
              <a:rPr lang="fr-FR" dirty="0"/>
              <a:t>durée de retraite </a:t>
            </a:r>
            <a:r>
              <a:rPr lang="fr-FR" dirty="0" smtClean="0"/>
              <a:t>qui se stabilise </a:t>
            </a:r>
            <a:r>
              <a:rPr lang="fr-FR" dirty="0"/>
              <a:t>à un niveau </a:t>
            </a:r>
            <a:r>
              <a:rPr lang="fr-FR" dirty="0" smtClean="0"/>
              <a:t>élevé (26 </a:t>
            </a:r>
            <a:r>
              <a:rPr lang="fr-FR" dirty="0"/>
              <a:t>ans </a:t>
            </a:r>
            <a:r>
              <a:rPr lang="fr-FR" dirty="0" smtClean="0"/>
              <a:t>pour la </a:t>
            </a:r>
            <a:r>
              <a:rPr lang="fr-FR" dirty="0"/>
              <a:t>génération </a:t>
            </a:r>
            <a:r>
              <a:rPr lang="fr-FR" dirty="0" smtClean="0"/>
              <a:t>1950) puis reprendrait </a:t>
            </a:r>
            <a:r>
              <a:rPr lang="fr-FR" dirty="0"/>
              <a:t>sa progression </a:t>
            </a:r>
            <a:r>
              <a:rPr lang="fr-FR" dirty="0" smtClean="0"/>
              <a:t>pour les générations plus jeunes. </a:t>
            </a:r>
            <a:endParaRPr lang="fr-FR"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694"/>
          <a:stretch/>
        </p:blipFill>
        <p:spPr bwMode="auto">
          <a:xfrm>
            <a:off x="421100" y="4653136"/>
            <a:ext cx="5760640" cy="2117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456808" y="4377600"/>
            <a:ext cx="3848361" cy="292388"/>
          </a:xfrm>
          <a:prstGeom prst="rect">
            <a:avLst/>
          </a:prstGeom>
        </p:spPr>
        <p:txBody>
          <a:bodyPr wrap="none">
            <a:spAutoFit/>
          </a:bodyPr>
          <a:lstStyle/>
          <a:p>
            <a:pPr algn="ctr"/>
            <a:r>
              <a:rPr lang="fr-FR" sz="1300" b="1" kern="1200" dirty="0">
                <a:latin typeface="Calibri"/>
                <a:ea typeface="+mn-ea"/>
                <a:cs typeface="+mn-cs"/>
              </a:rPr>
              <a:t>Âge conjoncturel de départ constaté et projeté </a:t>
            </a:r>
            <a:r>
              <a:rPr lang="fr-FR" sz="1300" b="1" kern="1200" dirty="0" smtClean="0">
                <a:latin typeface="Calibri"/>
                <a:ea typeface="+mn-ea"/>
                <a:cs typeface="+mn-cs"/>
              </a:rPr>
              <a:t>(COR</a:t>
            </a:r>
            <a:r>
              <a:rPr lang="fr-FR" sz="1300" b="1" kern="1200" dirty="0">
                <a:latin typeface="Calibri"/>
                <a:ea typeface="+mn-ea"/>
                <a:cs typeface="+mn-cs"/>
              </a:rPr>
              <a:t>)</a:t>
            </a:r>
          </a:p>
        </p:txBody>
      </p:sp>
      <p:sp>
        <p:nvSpPr>
          <p:cNvPr id="9" name="Rectangle 8"/>
          <p:cNvSpPr/>
          <p:nvPr/>
        </p:nvSpPr>
        <p:spPr>
          <a:xfrm>
            <a:off x="6859191" y="4377603"/>
            <a:ext cx="3657924" cy="492443"/>
          </a:xfrm>
          <a:prstGeom prst="rect">
            <a:avLst/>
          </a:prstGeom>
        </p:spPr>
        <p:txBody>
          <a:bodyPr wrap="none">
            <a:spAutoFit/>
          </a:bodyPr>
          <a:lstStyle/>
          <a:p>
            <a:pPr algn="ctr"/>
            <a:r>
              <a:rPr lang="fr-FR" sz="1300" b="1" kern="1200" dirty="0" smtClean="0">
                <a:latin typeface="Calibri"/>
                <a:ea typeface="+mn-ea"/>
                <a:cs typeface="+mn-cs"/>
              </a:rPr>
              <a:t>Durée passée </a:t>
            </a:r>
            <a:r>
              <a:rPr lang="fr-FR" sz="1300" b="1" kern="1200" dirty="0">
                <a:latin typeface="Calibri"/>
                <a:ea typeface="+mn-ea"/>
                <a:cs typeface="+mn-cs"/>
              </a:rPr>
              <a:t>en retraite constaté et projeté (</a:t>
            </a:r>
            <a:r>
              <a:rPr lang="fr-FR" sz="1300" b="1" kern="1200" dirty="0" smtClean="0">
                <a:latin typeface="Calibri"/>
                <a:ea typeface="+mn-ea"/>
                <a:cs typeface="+mn-cs"/>
              </a:rPr>
              <a:t>COR)</a:t>
            </a:r>
          </a:p>
          <a:p>
            <a:pPr algn="ctr"/>
            <a:endParaRPr lang="fr-FR" sz="1300" b="1" kern="1200" dirty="0">
              <a:latin typeface="Calibri"/>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4711934"/>
            <a:ext cx="4385536" cy="2044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949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9B733"/>
        </a:solidFill>
        <a:effectLst/>
      </p:bgPr>
    </p:bg>
    <p:spTree>
      <p:nvGrpSpPr>
        <p:cNvPr id="1" name="Shape 87"/>
        <p:cNvGrpSpPr/>
        <p:nvPr/>
      </p:nvGrpSpPr>
      <p:grpSpPr>
        <a:xfrm>
          <a:off x="0" y="0"/>
          <a:ext cx="0" cy="0"/>
          <a:chOff x="0" y="0"/>
          <a:chExt cx="0" cy="0"/>
        </a:xfrm>
      </p:grpSpPr>
      <p:sp>
        <p:nvSpPr>
          <p:cNvPr id="88" name="Shape 88"/>
          <p:cNvSpPr txBox="1"/>
          <p:nvPr/>
        </p:nvSpPr>
        <p:spPr>
          <a:xfrm>
            <a:off x="-1" y="0"/>
            <a:ext cx="12192000" cy="914400"/>
          </a:xfrm>
          <a:prstGeom prst="rect">
            <a:avLst/>
          </a:prstGeom>
          <a:solidFill>
            <a:schemeClr val="lt1"/>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B80008"/>
                </a:solidFill>
                <a:latin typeface="Bebas Neue" charset="0"/>
                <a:ea typeface="Bebas Neue" charset="0"/>
                <a:cs typeface="Bebas Neue" charset="0"/>
              </a:rPr>
              <a:t> Quelle réforme des retraites  ? </a:t>
            </a:r>
            <a:endParaRPr sz="1800" dirty="0">
              <a:latin typeface="Bebas Neue" charset="0"/>
              <a:ea typeface="Bebas Neue" charset="0"/>
              <a:cs typeface="Bebas Neue" charset="0"/>
            </a:endParaRPr>
          </a:p>
        </p:txBody>
      </p:sp>
      <p:pic>
        <p:nvPicPr>
          <p:cNvPr id="89" name="Shape 89"/>
          <p:cNvPicPr preferRelativeResize="0"/>
          <p:nvPr/>
        </p:nvPicPr>
        <p:blipFill rotWithShape="1">
          <a:blip r:embed="rId3">
            <a:alphaModFix/>
          </a:blip>
          <a:srcRect/>
          <a:stretch/>
        </p:blipFill>
        <p:spPr>
          <a:xfrm>
            <a:off x="1" y="0"/>
            <a:ext cx="381000" cy="914400"/>
          </a:xfrm>
          <a:prstGeom prst="rect">
            <a:avLst/>
          </a:prstGeom>
          <a:noFill/>
          <a:ln>
            <a:noFill/>
          </a:ln>
        </p:spPr>
      </p:pic>
      <p:pic>
        <p:nvPicPr>
          <p:cNvPr id="90" name="Shape 90"/>
          <p:cNvPicPr preferRelativeResize="0"/>
          <p:nvPr/>
        </p:nvPicPr>
        <p:blipFill rotWithShape="1">
          <a:blip r:embed="rId4">
            <a:alphaModFix/>
          </a:blip>
          <a:srcRect/>
          <a:stretch/>
        </p:blipFill>
        <p:spPr>
          <a:xfrm>
            <a:off x="11376309" y="0"/>
            <a:ext cx="815691" cy="914400"/>
          </a:xfrm>
          <a:prstGeom prst="rect">
            <a:avLst/>
          </a:prstGeom>
          <a:noFill/>
          <a:ln>
            <a:noFill/>
          </a:ln>
        </p:spPr>
      </p:pic>
      <p:pic>
        <p:nvPicPr>
          <p:cNvPr id="91" name="Shape 91"/>
          <p:cNvPicPr preferRelativeResize="0"/>
          <p:nvPr/>
        </p:nvPicPr>
        <p:blipFill rotWithShape="1">
          <a:blip r:embed="rId5">
            <a:alphaModFix/>
          </a:blip>
          <a:srcRect/>
          <a:stretch/>
        </p:blipFill>
        <p:spPr>
          <a:xfrm>
            <a:off x="10964341" y="5222051"/>
            <a:ext cx="1118617" cy="1517416"/>
          </a:xfrm>
          <a:prstGeom prst="rect">
            <a:avLst/>
          </a:prstGeom>
          <a:noFill/>
          <a:ln>
            <a:noFill/>
          </a:ln>
        </p:spPr>
      </p:pic>
      <p:sp>
        <p:nvSpPr>
          <p:cNvPr id="92" name="Shape 92"/>
          <p:cNvSpPr txBox="1"/>
          <p:nvPr/>
        </p:nvSpPr>
        <p:spPr>
          <a:xfrm>
            <a:off x="1371600" y="2118360"/>
            <a:ext cx="9400032" cy="4044697"/>
          </a:xfrm>
          <a:prstGeom prst="rect">
            <a:avLst/>
          </a:prstGeom>
          <a:noFill/>
          <a:ln>
            <a:noFill/>
          </a:ln>
        </p:spPr>
        <p:txBody>
          <a:bodyPr wrap="square" lIns="91425" tIns="45700" rIns="91425" bIns="45700" anchor="t" anchorCtr="0">
            <a:noAutofit/>
          </a:bodyPr>
          <a:lstStyle/>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rPr>
              <a:t>Programme d’Emmanuel </a:t>
            </a:r>
            <a:r>
              <a:rPr lang="fr-FR" altLang="fr-FR" sz="3600" kern="1200" dirty="0" smtClean="0">
                <a:solidFill>
                  <a:prstClr val="black"/>
                </a:solidFill>
                <a:latin typeface="Tahoma" panose="020B0604030504040204" pitchFamily="34" charset="0"/>
                <a:ea typeface="Tahoma" panose="020B0604030504040204" pitchFamily="34" charset="0"/>
                <a:cs typeface="Tahoma" panose="020B0604030504040204" pitchFamily="34" charset="0"/>
              </a:rPr>
              <a:t>Macron</a:t>
            </a:r>
          </a:p>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rPr>
              <a:t>« Un euro cotisé doit donner lieu aux mêmes droits quelque soit le moment où il a été versé, quelque soit le statut de celui qui a cotisé»</a:t>
            </a:r>
          </a:p>
        </p:txBody>
      </p:sp>
    </p:spTree>
    <p:extLst>
      <p:ext uri="{BB962C8B-B14F-4D97-AF65-F5344CB8AC3E}">
        <p14:creationId xmlns:p14="http://schemas.microsoft.com/office/powerpoint/2010/main" val="451456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9B733"/>
        </a:solidFill>
        <a:effectLst/>
      </p:bgPr>
    </p:bg>
    <p:spTree>
      <p:nvGrpSpPr>
        <p:cNvPr id="1" name="Shape 87"/>
        <p:cNvGrpSpPr/>
        <p:nvPr/>
      </p:nvGrpSpPr>
      <p:grpSpPr>
        <a:xfrm>
          <a:off x="0" y="0"/>
          <a:ext cx="0" cy="0"/>
          <a:chOff x="0" y="0"/>
          <a:chExt cx="0" cy="0"/>
        </a:xfrm>
      </p:grpSpPr>
      <p:sp>
        <p:nvSpPr>
          <p:cNvPr id="88" name="Shape 88"/>
          <p:cNvSpPr txBox="1"/>
          <p:nvPr/>
        </p:nvSpPr>
        <p:spPr>
          <a:xfrm>
            <a:off x="-1" y="0"/>
            <a:ext cx="12192000" cy="914400"/>
          </a:xfrm>
          <a:prstGeom prst="rect">
            <a:avLst/>
          </a:prstGeom>
          <a:solidFill>
            <a:schemeClr val="lt1"/>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B80008"/>
                </a:solidFill>
                <a:latin typeface="Bebas Neue" charset="0"/>
                <a:ea typeface="Bebas Neue" charset="0"/>
                <a:cs typeface="Bebas Neue" charset="0"/>
              </a:rPr>
              <a:t> Quelle réforme des retraites  ? </a:t>
            </a:r>
            <a:endParaRPr sz="1800" dirty="0">
              <a:latin typeface="Bebas Neue" charset="0"/>
              <a:ea typeface="Bebas Neue" charset="0"/>
              <a:cs typeface="Bebas Neue" charset="0"/>
            </a:endParaRPr>
          </a:p>
        </p:txBody>
      </p:sp>
      <p:pic>
        <p:nvPicPr>
          <p:cNvPr id="89" name="Shape 89"/>
          <p:cNvPicPr preferRelativeResize="0"/>
          <p:nvPr/>
        </p:nvPicPr>
        <p:blipFill rotWithShape="1">
          <a:blip r:embed="rId3">
            <a:alphaModFix/>
          </a:blip>
          <a:srcRect/>
          <a:stretch/>
        </p:blipFill>
        <p:spPr>
          <a:xfrm>
            <a:off x="1" y="0"/>
            <a:ext cx="381000" cy="914400"/>
          </a:xfrm>
          <a:prstGeom prst="rect">
            <a:avLst/>
          </a:prstGeom>
          <a:noFill/>
          <a:ln>
            <a:noFill/>
          </a:ln>
        </p:spPr>
      </p:pic>
      <p:pic>
        <p:nvPicPr>
          <p:cNvPr id="90" name="Shape 90"/>
          <p:cNvPicPr preferRelativeResize="0"/>
          <p:nvPr/>
        </p:nvPicPr>
        <p:blipFill rotWithShape="1">
          <a:blip r:embed="rId4">
            <a:alphaModFix/>
          </a:blip>
          <a:srcRect/>
          <a:stretch/>
        </p:blipFill>
        <p:spPr>
          <a:xfrm>
            <a:off x="11376309" y="0"/>
            <a:ext cx="815691" cy="914400"/>
          </a:xfrm>
          <a:prstGeom prst="rect">
            <a:avLst/>
          </a:prstGeom>
          <a:noFill/>
          <a:ln>
            <a:noFill/>
          </a:ln>
        </p:spPr>
      </p:pic>
      <p:pic>
        <p:nvPicPr>
          <p:cNvPr id="91" name="Shape 91"/>
          <p:cNvPicPr preferRelativeResize="0"/>
          <p:nvPr/>
        </p:nvPicPr>
        <p:blipFill rotWithShape="1">
          <a:blip r:embed="rId5">
            <a:alphaModFix/>
          </a:blip>
          <a:srcRect/>
          <a:stretch/>
        </p:blipFill>
        <p:spPr>
          <a:xfrm>
            <a:off x="10964341" y="5222051"/>
            <a:ext cx="1118617" cy="1517416"/>
          </a:xfrm>
          <a:prstGeom prst="rect">
            <a:avLst/>
          </a:prstGeom>
          <a:noFill/>
          <a:ln>
            <a:noFill/>
          </a:ln>
        </p:spPr>
      </p:pic>
      <p:sp>
        <p:nvSpPr>
          <p:cNvPr id="92" name="Shape 92"/>
          <p:cNvSpPr txBox="1"/>
          <p:nvPr/>
        </p:nvSpPr>
        <p:spPr>
          <a:xfrm>
            <a:off x="1371600" y="2118360"/>
            <a:ext cx="9400032" cy="4044697"/>
          </a:xfrm>
          <a:prstGeom prst="rect">
            <a:avLst/>
          </a:prstGeom>
          <a:noFill/>
          <a:ln>
            <a:noFill/>
          </a:ln>
        </p:spPr>
        <p:txBody>
          <a:bodyPr wrap="square" lIns="91425" tIns="45700" rIns="91425" bIns="45700" anchor="t" anchorCtr="0">
            <a:noAutofit/>
          </a:bodyPr>
          <a:lstStyle/>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kern="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 Un système juste, unique et transparent</a:t>
            </a:r>
          </a:p>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lang="fr-FR" altLang="fr-FR" sz="3600" kern="1200" dirty="0" smtClean="0">
                <a:solidFill>
                  <a:prstClr val="black"/>
                </a:solidFill>
                <a:latin typeface="Tahoma" panose="020B0604030504040204" pitchFamily="34" charset="0"/>
                <a:ea typeface="Tahoma" panose="020B0604030504040204" pitchFamily="34" charset="0"/>
                <a:cs typeface="Tahoma" panose="020B0604030504040204" pitchFamily="34" charset="0"/>
              </a:rPr>
              <a:t>our protéger mieux ceux dont les carrières sont hachées, instables et atypiques »</a:t>
            </a:r>
          </a:p>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altLang="fr-FR" sz="3600" kern="12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fontAlgn="base">
              <a:spcBef>
                <a:spcPct val="2000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fr-FR" sz="3600" kern="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de 40 systèmes de retraite avec des règles différentes</a:t>
            </a:r>
            <a:endParaRPr lang="fr-FR" altLang="fr-FR" sz="3600" kern="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3431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 CONFUSION </a:t>
            </a:r>
            <a:endParaRPr dirty="0">
              <a:highlight>
                <a:srgbClr val="4091C0"/>
              </a:highlight>
            </a:endParaRPr>
          </a:p>
        </p:txBody>
      </p:sp>
      <p:sp>
        <p:nvSpPr>
          <p:cNvPr id="102" name="Shape 102"/>
          <p:cNvSpPr txBox="1"/>
          <p:nvPr/>
        </p:nvSpPr>
        <p:spPr>
          <a:xfrm>
            <a:off x="1729740" y="1508432"/>
            <a:ext cx="8327136" cy="4338191"/>
          </a:xfrm>
          <a:prstGeom prst="rect">
            <a:avLst/>
          </a:prstGeom>
          <a:noFill/>
          <a:ln>
            <a:noFill/>
          </a:ln>
        </p:spPr>
        <p:txBody>
          <a:bodyPr wrap="square" lIns="91425" tIns="45700" rIns="91425" bIns="45700" anchor="t" anchorCtr="0">
            <a:noAutofit/>
          </a:bodyPr>
          <a:lstStyle/>
          <a:p>
            <a:r>
              <a:rPr lang="fr-FR" sz="3200" dirty="0" smtClean="0">
                <a:latin typeface="Calibri" panose="020F0502020204030204" pitchFamily="34" charset="0"/>
                <a:cs typeface="Calibri" panose="020F0502020204030204" pitchFamily="34" charset="0"/>
              </a:rPr>
              <a:t>Confusion </a:t>
            </a:r>
            <a:r>
              <a:rPr lang="fr-FR" sz="3200" dirty="0">
                <a:latin typeface="Calibri" panose="020F0502020204030204" pitchFamily="34" charset="0"/>
                <a:cs typeface="Calibri" panose="020F0502020204030204" pitchFamily="34" charset="0"/>
              </a:rPr>
              <a:t>entre </a:t>
            </a:r>
            <a:endParaRPr lang="fr-FR" sz="3200" dirty="0" smtClean="0">
              <a:latin typeface="Calibri" panose="020F0502020204030204" pitchFamily="34" charset="0"/>
              <a:cs typeface="Calibri" panose="020F0502020204030204" pitchFamily="34" charset="0"/>
            </a:endParaRPr>
          </a:p>
          <a:p>
            <a:endParaRPr lang="fr-FR" sz="3200" dirty="0">
              <a:latin typeface="Calibri" panose="020F0502020204030204" pitchFamily="34" charset="0"/>
              <a:cs typeface="Calibri" panose="020F0502020204030204" pitchFamily="34" charset="0"/>
            </a:endParaRPr>
          </a:p>
          <a:p>
            <a:pPr marL="457200" indent="-457200">
              <a:buFontTx/>
              <a:buChar char="-"/>
            </a:pPr>
            <a:r>
              <a:rPr lang="fr-FR" sz="3200" b="1" dirty="0" smtClean="0">
                <a:latin typeface="Calibri" panose="020F0502020204030204" pitchFamily="34" charset="0"/>
                <a:cs typeface="Calibri" panose="020F0502020204030204" pitchFamily="34" charset="0"/>
              </a:rPr>
              <a:t>système universel et système unique </a:t>
            </a:r>
          </a:p>
          <a:p>
            <a:pPr marL="457200" indent="-457200">
              <a:buFontTx/>
              <a:buChar char="-"/>
            </a:pPr>
            <a:endParaRPr lang="fr-FR" sz="3200" b="1" dirty="0" smtClean="0">
              <a:latin typeface="Calibri" panose="020F0502020204030204" pitchFamily="34" charset="0"/>
              <a:cs typeface="Calibri" panose="020F0502020204030204" pitchFamily="34" charset="0"/>
            </a:endParaRPr>
          </a:p>
          <a:p>
            <a:pPr marL="457200" indent="-457200">
              <a:buFontTx/>
              <a:buChar char="-"/>
            </a:pPr>
            <a:r>
              <a:rPr lang="fr-FR" sz="3200" b="1" dirty="0" smtClean="0">
                <a:latin typeface="Calibri" panose="020F0502020204030204" pitchFamily="34" charset="0"/>
                <a:cs typeface="Calibri" panose="020F0502020204030204" pitchFamily="34" charset="0"/>
              </a:rPr>
              <a:t>transparence et garantie d’égalité</a:t>
            </a:r>
          </a:p>
          <a:p>
            <a:pPr marL="457200" indent="-457200">
              <a:buFontTx/>
              <a:buChar char="-"/>
            </a:pPr>
            <a:endParaRPr lang="fr-FR" sz="3200" b="1" dirty="0">
              <a:latin typeface="Calibri" panose="020F0502020204030204" pitchFamily="34" charset="0"/>
              <a:cs typeface="Calibri" panose="020F0502020204030204" pitchFamily="34" charset="0"/>
            </a:endParaRPr>
          </a:p>
          <a:p>
            <a:pPr marL="457200" indent="-457200">
              <a:buFontTx/>
              <a:buChar char="-"/>
            </a:pPr>
            <a:r>
              <a:rPr lang="fr-FR" sz="3200" b="1" dirty="0" smtClean="0">
                <a:latin typeface="Calibri" panose="020F0502020204030204" pitchFamily="34" charset="0"/>
                <a:cs typeface="Calibri" panose="020F0502020204030204" pitchFamily="34" charset="0"/>
              </a:rPr>
              <a:t>repenser les dispositifs de solidarité</a:t>
            </a:r>
            <a:endParaRPr lang="fr-FR" sz="3600" b="1"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fr-FR" sz="24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Un  calendrier qui s’étire </a:t>
            </a:r>
            <a:endParaRPr dirty="0">
              <a:highlight>
                <a:srgbClr val="4091C0"/>
              </a:highlight>
            </a:endParaRPr>
          </a:p>
        </p:txBody>
      </p:sp>
      <p:sp>
        <p:nvSpPr>
          <p:cNvPr id="102" name="Shape 102"/>
          <p:cNvSpPr txBox="1"/>
          <p:nvPr/>
        </p:nvSpPr>
        <p:spPr>
          <a:xfrm>
            <a:off x="1729740" y="1508427"/>
            <a:ext cx="8327136" cy="5231040"/>
          </a:xfrm>
          <a:prstGeom prst="rect">
            <a:avLst/>
          </a:prstGeom>
          <a:noFill/>
          <a:ln>
            <a:noFill/>
          </a:ln>
        </p:spPr>
        <p:txBody>
          <a:bodyPr wrap="square" lIns="91425" tIns="45700" rIns="91425" bIns="45700" anchor="t" anchorCtr="0">
            <a:noAutofit/>
          </a:bodyPr>
          <a:lstStyle/>
          <a:p>
            <a:r>
              <a:rPr lang="fr-FR" sz="3200" dirty="0" smtClean="0">
                <a:latin typeface="Calibri" panose="020F0502020204030204" pitchFamily="34" charset="0"/>
                <a:ea typeface="Calibri"/>
                <a:cs typeface="Calibri" panose="020F0502020204030204" pitchFamily="34" charset="0"/>
              </a:rPr>
              <a:t>-</a:t>
            </a:r>
            <a:r>
              <a:rPr lang="fr-FR" sz="3600" dirty="0" smtClean="0">
                <a:solidFill>
                  <a:srgbClr val="FF0000"/>
                </a:solidFill>
                <a:latin typeface="Calibri"/>
                <a:ea typeface="Calibri"/>
                <a:cs typeface="Calibri"/>
                <a:sym typeface="Calibri"/>
              </a:rPr>
              <a:t>Phase 1 : de mai </a:t>
            </a:r>
            <a:r>
              <a:rPr lang="fr-FR" sz="3600" strike="sngStrike" dirty="0" smtClean="0">
                <a:solidFill>
                  <a:srgbClr val="FF0000"/>
                </a:solidFill>
                <a:latin typeface="Calibri"/>
                <a:ea typeface="Calibri"/>
                <a:cs typeface="Calibri"/>
                <a:sym typeface="Calibri"/>
              </a:rPr>
              <a:t>à décembre 2018</a:t>
            </a:r>
          </a:p>
          <a:p>
            <a:r>
              <a:rPr lang="fr-FR" sz="3600" dirty="0" smtClean="0">
                <a:solidFill>
                  <a:srgbClr val="0070C0"/>
                </a:solidFill>
                <a:latin typeface="Calibri"/>
                <a:ea typeface="Calibri"/>
                <a:cs typeface="Calibri"/>
                <a:sym typeface="Calibri"/>
              </a:rPr>
              <a:t>consultations des </a:t>
            </a:r>
            <a:r>
              <a:rPr lang="fr-FR" sz="3600" dirty="0">
                <a:solidFill>
                  <a:srgbClr val="0070C0"/>
                </a:solidFill>
                <a:latin typeface="Calibri"/>
                <a:ea typeface="Calibri"/>
                <a:cs typeface="Calibri"/>
                <a:sym typeface="Calibri"/>
              </a:rPr>
              <a:t> </a:t>
            </a:r>
            <a:r>
              <a:rPr lang="fr-FR" sz="3600" dirty="0" smtClean="0">
                <a:solidFill>
                  <a:srgbClr val="0070C0"/>
                </a:solidFill>
                <a:latin typeface="Calibri"/>
                <a:ea typeface="Calibri"/>
                <a:cs typeface="Calibri"/>
                <a:sym typeface="Calibri"/>
              </a:rPr>
              <a:t>partenaires sociaux : </a:t>
            </a:r>
          </a:p>
          <a:p>
            <a:r>
              <a:rPr lang="fr-FR" sz="3600" dirty="0" smtClean="0">
                <a:solidFill>
                  <a:srgbClr val="FF0000"/>
                </a:solidFill>
                <a:latin typeface="Calibri"/>
                <a:ea typeface="Calibri"/>
                <a:cs typeface="Calibri"/>
                <a:sym typeface="Calibri"/>
              </a:rPr>
              <a:t>Phase 2 : </a:t>
            </a:r>
            <a:r>
              <a:rPr lang="fr-FR" sz="3600" strike="sngStrike" dirty="0" smtClean="0">
                <a:solidFill>
                  <a:srgbClr val="FF0000"/>
                </a:solidFill>
                <a:latin typeface="Calibri"/>
                <a:ea typeface="Calibri"/>
                <a:cs typeface="Calibri"/>
                <a:sym typeface="Calibri"/>
              </a:rPr>
              <a:t>décembre 2018 </a:t>
            </a:r>
            <a:r>
              <a:rPr lang="fr-FR" sz="3600" dirty="0" smtClean="0">
                <a:solidFill>
                  <a:srgbClr val="00B050"/>
                </a:solidFill>
                <a:latin typeface="Calibri"/>
                <a:ea typeface="Calibri"/>
                <a:cs typeface="Calibri"/>
                <a:sym typeface="Calibri"/>
              </a:rPr>
              <a:t>??????</a:t>
            </a:r>
          </a:p>
          <a:p>
            <a:r>
              <a:rPr lang="fr-FR" sz="3600" dirty="0" smtClean="0">
                <a:solidFill>
                  <a:srgbClr val="4091C0"/>
                </a:solidFill>
                <a:latin typeface="Calibri"/>
                <a:ea typeface="Calibri"/>
                <a:cs typeface="Calibri"/>
                <a:sym typeface="Calibri"/>
              </a:rPr>
              <a:t>Présentation du projet et nouvelle phase de concertation</a:t>
            </a:r>
          </a:p>
          <a:p>
            <a:r>
              <a:rPr lang="fr-FR" sz="3600" dirty="0">
                <a:solidFill>
                  <a:srgbClr val="FF0000"/>
                </a:solidFill>
                <a:latin typeface="Calibri"/>
                <a:ea typeface="Calibri"/>
                <a:cs typeface="Calibri"/>
                <a:sym typeface="Calibri"/>
              </a:rPr>
              <a:t>Phase </a:t>
            </a:r>
            <a:r>
              <a:rPr lang="fr-FR" sz="3600" dirty="0" smtClean="0">
                <a:solidFill>
                  <a:srgbClr val="FF0000"/>
                </a:solidFill>
                <a:latin typeface="Calibri"/>
                <a:ea typeface="Calibri"/>
                <a:cs typeface="Calibri"/>
                <a:sym typeface="Calibri"/>
              </a:rPr>
              <a:t>3 </a:t>
            </a:r>
            <a:r>
              <a:rPr lang="fr-FR" sz="3600" dirty="0">
                <a:solidFill>
                  <a:srgbClr val="FF0000"/>
                </a:solidFill>
                <a:latin typeface="Calibri"/>
                <a:ea typeface="Calibri"/>
                <a:cs typeface="Calibri"/>
                <a:sym typeface="Calibri"/>
              </a:rPr>
              <a:t>: </a:t>
            </a:r>
            <a:r>
              <a:rPr lang="fr-FR" sz="3600" dirty="0" smtClean="0">
                <a:solidFill>
                  <a:srgbClr val="FF0000"/>
                </a:solidFill>
                <a:latin typeface="Calibri"/>
                <a:ea typeface="Calibri"/>
                <a:cs typeface="Calibri"/>
                <a:sym typeface="Calibri"/>
              </a:rPr>
              <a:t>été 2019 </a:t>
            </a:r>
            <a:r>
              <a:rPr lang="fr-FR" sz="3600" dirty="0" smtClean="0">
                <a:solidFill>
                  <a:srgbClr val="00B050"/>
                </a:solidFill>
                <a:latin typeface="Calibri"/>
                <a:ea typeface="Calibri"/>
                <a:cs typeface="Calibri"/>
                <a:sym typeface="Calibri"/>
              </a:rPr>
              <a:t>avant après ????</a:t>
            </a:r>
          </a:p>
          <a:p>
            <a:r>
              <a:rPr lang="fr-FR" sz="3600" dirty="0" smtClean="0">
                <a:solidFill>
                  <a:srgbClr val="4091C0"/>
                </a:solidFill>
                <a:latin typeface="Calibri"/>
                <a:ea typeface="Calibri"/>
                <a:cs typeface="Calibri"/>
                <a:sym typeface="Calibri"/>
              </a:rPr>
              <a:t>Présentation du projet  de loi</a:t>
            </a:r>
          </a:p>
          <a:p>
            <a:r>
              <a:rPr lang="fr-FR" sz="3600" dirty="0" smtClean="0">
                <a:solidFill>
                  <a:srgbClr val="FF0000"/>
                </a:solidFill>
                <a:latin typeface="Calibri"/>
                <a:ea typeface="Calibri"/>
                <a:cs typeface="Calibri"/>
                <a:sym typeface="Calibri"/>
              </a:rPr>
              <a:t>Phase 4 : fin 2019 et après</a:t>
            </a:r>
            <a:endParaRPr lang="fr-FR" sz="3600" dirty="0">
              <a:solidFill>
                <a:srgbClr val="FF0000"/>
              </a:solidFill>
              <a:latin typeface="Calibri"/>
              <a:ea typeface="Calibri"/>
              <a:cs typeface="Calibri"/>
              <a:sym typeface="Calibri"/>
            </a:endParaRPr>
          </a:p>
          <a:p>
            <a:r>
              <a:rPr lang="fr-FR" sz="3600" dirty="0" smtClean="0">
                <a:solidFill>
                  <a:srgbClr val="4091C0"/>
                </a:solidFill>
                <a:latin typeface="Calibri"/>
                <a:ea typeface="Calibri"/>
                <a:cs typeface="Calibri"/>
                <a:sym typeface="Calibri"/>
              </a:rPr>
              <a:t> </a:t>
            </a:r>
          </a:p>
          <a:p>
            <a:endParaRPr lang="fr-FR" sz="3600" dirty="0" smtClean="0">
              <a:solidFill>
                <a:srgbClr val="FF0000"/>
              </a:solidFill>
              <a:latin typeface="Calibri"/>
              <a:ea typeface="Calibri"/>
              <a:cs typeface="Calibri"/>
              <a:sym typeface="Calibri"/>
            </a:endParaRPr>
          </a:p>
          <a:p>
            <a:endParaRPr lang="fr-FR" sz="3600" dirty="0" smtClean="0">
              <a:solidFill>
                <a:srgbClr val="4091C0"/>
              </a:solidFill>
              <a:latin typeface="Calibri"/>
              <a:ea typeface="Calibri"/>
              <a:cs typeface="Calibri"/>
              <a:sym typeface="Calibri"/>
            </a:endParaRPr>
          </a:p>
          <a:p>
            <a:endParaRPr lang="fr-FR" sz="3600" dirty="0" smtClean="0">
              <a:solidFill>
                <a:srgbClr val="4091C0"/>
              </a:solidFill>
              <a:latin typeface="Calibri"/>
              <a:ea typeface="Calibri"/>
              <a:cs typeface="Calibri"/>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1162388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Une consultation démocratique ? ?  </a:t>
            </a:r>
            <a:r>
              <a:rPr lang="fr-FR" sz="4800" dirty="0">
                <a:solidFill>
                  <a:srgbClr val="F6DF00"/>
                </a:solidFill>
                <a:highlight>
                  <a:srgbClr val="4091C0"/>
                </a:highlight>
              </a:rPr>
              <a:t>?</a:t>
            </a:r>
            <a:r>
              <a:rPr lang="fr-FR" sz="4800" dirty="0" smtClean="0">
                <a:solidFill>
                  <a:srgbClr val="F6DF00"/>
                </a:solidFill>
                <a:highlight>
                  <a:srgbClr val="4091C0"/>
                </a:highlight>
              </a:rPr>
              <a:t> </a:t>
            </a:r>
            <a:endParaRPr dirty="0">
              <a:highlight>
                <a:srgbClr val="4091C0"/>
              </a:highlight>
            </a:endParaRPr>
          </a:p>
        </p:txBody>
      </p:sp>
      <p:sp>
        <p:nvSpPr>
          <p:cNvPr id="102" name="Shape 102"/>
          <p:cNvSpPr txBox="1"/>
          <p:nvPr/>
        </p:nvSpPr>
        <p:spPr>
          <a:xfrm>
            <a:off x="1729740" y="1508432"/>
            <a:ext cx="8327136" cy="4338191"/>
          </a:xfrm>
          <a:prstGeom prst="rect">
            <a:avLst/>
          </a:prstGeom>
          <a:noFill/>
          <a:ln>
            <a:noFill/>
          </a:ln>
        </p:spPr>
        <p:txBody>
          <a:bodyPr wrap="square" lIns="91425" tIns="45700" rIns="91425" bIns="45700" anchor="t" anchorCtr="0">
            <a:noAutofit/>
          </a:bodyPr>
          <a:lstStyle/>
          <a:p>
            <a:r>
              <a:rPr lang="fr-FR" sz="3200" dirty="0" smtClean="0">
                <a:latin typeface="Calibri" panose="020F0502020204030204" pitchFamily="34" charset="0"/>
                <a:cs typeface="Calibri" panose="020F0502020204030204" pitchFamily="34" charset="0"/>
              </a:rPr>
              <a:t> </a:t>
            </a:r>
            <a:endParaRPr lang="fr-FR" sz="3600" b="1"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fr-FR" sz="2400" b="1"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65" y="1667675"/>
            <a:ext cx="753427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030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0" y="0"/>
            <a:ext cx="12192000" cy="1219200"/>
          </a:xfrm>
          <a:prstGeom prst="rect">
            <a:avLst/>
          </a:prstGeom>
          <a:solidFill>
            <a:srgbClr val="4091C0"/>
          </a:solidFill>
          <a:ln>
            <a:noFill/>
          </a:ln>
        </p:spPr>
        <p:txBody>
          <a:bodyPr wrap="square" lIns="91425" tIns="45700" rIns="91425" bIns="45700" anchor="ctr" anchorCtr="1">
            <a:noAutofit/>
          </a:bodyPr>
          <a:lstStyle/>
          <a:p>
            <a:pPr marL="0" marR="0" lvl="0" indent="0" algn="ctr" rtl="0">
              <a:spcBef>
                <a:spcPts val="0"/>
              </a:spcBef>
              <a:spcAft>
                <a:spcPts val="0"/>
              </a:spcAft>
              <a:buNone/>
            </a:pPr>
            <a:r>
              <a:rPr lang="fr-FR" sz="4800" dirty="0" smtClean="0">
                <a:solidFill>
                  <a:srgbClr val="F6DF00"/>
                </a:solidFill>
                <a:highlight>
                  <a:srgbClr val="4091C0"/>
                </a:highlight>
              </a:rPr>
              <a:t>Ce qui ne changerait pas…. mais…. </a:t>
            </a:r>
            <a:endParaRPr dirty="0">
              <a:highlight>
                <a:srgbClr val="4091C0"/>
              </a:highlight>
            </a:endParaRPr>
          </a:p>
        </p:txBody>
      </p:sp>
      <p:sp>
        <p:nvSpPr>
          <p:cNvPr id="102" name="Shape 102"/>
          <p:cNvSpPr txBox="1"/>
          <p:nvPr/>
        </p:nvSpPr>
        <p:spPr>
          <a:xfrm>
            <a:off x="1729740" y="1508432"/>
            <a:ext cx="8327136" cy="4338191"/>
          </a:xfrm>
          <a:prstGeom prst="rect">
            <a:avLst/>
          </a:prstGeom>
          <a:noFill/>
          <a:ln>
            <a:noFill/>
          </a:ln>
        </p:spPr>
        <p:txBody>
          <a:bodyPr wrap="square" lIns="91425" tIns="45700" rIns="91425" bIns="45700" anchor="t" anchorCtr="0">
            <a:noAutofit/>
          </a:bodyPr>
          <a:lstStyle/>
          <a:p>
            <a:pPr marL="342900" lvl="0" indent="-342900" eaLnBrk="0" fontAlgn="base" hangingPunct="0">
              <a:spcBef>
                <a:spcPct val="20000"/>
              </a:spcBef>
              <a:spcAft>
                <a:spcPct val="0"/>
              </a:spcAft>
              <a:buFont typeface="Arial" pitchFamily="34" charset="0"/>
              <a:buChar char="•"/>
            </a:pPr>
            <a:r>
              <a:rPr lang="fr-FR" sz="3200" kern="1200" dirty="0" smtClean="0">
                <a:solidFill>
                  <a:prstClr val="black"/>
                </a:solidFill>
                <a:latin typeface="Calibri"/>
                <a:ea typeface="ＭＳ Ｐゴシック" charset="0"/>
                <a:cs typeface="+mn-cs"/>
              </a:rPr>
              <a:t>« L’enveloppe </a:t>
            </a:r>
            <a:r>
              <a:rPr lang="fr-FR" sz="3200" kern="1200" dirty="0">
                <a:solidFill>
                  <a:prstClr val="black"/>
                </a:solidFill>
                <a:latin typeface="Calibri"/>
                <a:ea typeface="ＭＳ Ｐゴシック" charset="0"/>
                <a:cs typeface="+mn-cs"/>
              </a:rPr>
              <a:t>budgétaire </a:t>
            </a:r>
            <a:r>
              <a:rPr lang="fr-FR" sz="3200" kern="1200" dirty="0" smtClean="0">
                <a:solidFill>
                  <a:prstClr val="black"/>
                </a:solidFill>
                <a:latin typeface="Calibri"/>
                <a:ea typeface="ＭＳ Ｐゴシック" charset="0"/>
                <a:cs typeface="+mn-cs"/>
              </a:rPr>
              <a:t>constante »</a:t>
            </a:r>
            <a:endParaRPr lang="fr-FR" sz="3200" kern="1200" dirty="0">
              <a:solidFill>
                <a:prstClr val="black"/>
              </a:solidFill>
              <a:latin typeface="Calibri"/>
              <a:ea typeface="ＭＳ Ｐゴシック" charset="0"/>
              <a:cs typeface="+mn-cs"/>
            </a:endParaRPr>
          </a:p>
          <a:p>
            <a:pPr lvl="0" eaLnBrk="0" fontAlgn="base" hangingPunct="0">
              <a:spcBef>
                <a:spcPct val="20000"/>
              </a:spcBef>
              <a:spcAft>
                <a:spcPct val="0"/>
              </a:spcAft>
            </a:pPr>
            <a:endParaRPr lang="fr-FR" sz="3200" kern="1200" dirty="0">
              <a:solidFill>
                <a:prstClr val="black"/>
              </a:solidFill>
              <a:latin typeface="Calibri"/>
              <a:ea typeface="ＭＳ Ｐゴシック" charset="0"/>
              <a:cs typeface="+mn-cs"/>
            </a:endParaRPr>
          </a:p>
          <a:p>
            <a:pPr marL="342900" lvl="0" indent="-342900" eaLnBrk="0" fontAlgn="base" hangingPunct="0">
              <a:spcBef>
                <a:spcPct val="20000"/>
              </a:spcBef>
              <a:spcAft>
                <a:spcPct val="0"/>
              </a:spcAft>
              <a:buFont typeface="Arial" pitchFamily="34" charset="0"/>
              <a:buChar char="•"/>
            </a:pPr>
            <a:r>
              <a:rPr lang="fr-FR" sz="3200" kern="1200" dirty="0" smtClean="0">
                <a:solidFill>
                  <a:prstClr val="black"/>
                </a:solidFill>
                <a:latin typeface="Calibri"/>
                <a:ea typeface="ＭＳ Ｐゴシック" charset="0"/>
                <a:cs typeface="+mn-cs"/>
              </a:rPr>
              <a:t>« Un </a:t>
            </a:r>
            <a:r>
              <a:rPr lang="fr-FR" sz="3200" kern="1200" dirty="0">
                <a:solidFill>
                  <a:prstClr val="black"/>
                </a:solidFill>
                <a:latin typeface="Calibri"/>
                <a:ea typeface="ＭＳ Ｐゴシック" charset="0"/>
                <a:cs typeface="+mn-cs"/>
              </a:rPr>
              <a:t>système </a:t>
            </a:r>
            <a:r>
              <a:rPr lang="fr-FR" sz="3200" kern="1200" dirty="0" smtClean="0">
                <a:solidFill>
                  <a:prstClr val="black"/>
                </a:solidFill>
                <a:latin typeface="Calibri"/>
                <a:ea typeface="ＭＳ Ｐゴシック" charset="0"/>
                <a:cs typeface="+mn-cs"/>
              </a:rPr>
              <a:t>qui resterait par répartition »</a:t>
            </a:r>
            <a:endParaRPr lang="fr-FR" sz="3200" kern="1200" dirty="0">
              <a:solidFill>
                <a:prstClr val="black"/>
              </a:solidFill>
              <a:latin typeface="Calibri"/>
              <a:ea typeface="ＭＳ Ｐゴシック" charset="0"/>
              <a:cs typeface="+mn-cs"/>
            </a:endParaRPr>
          </a:p>
          <a:p>
            <a:pPr marL="342900" lvl="0" indent="-342900" eaLnBrk="0" fontAlgn="base" hangingPunct="0">
              <a:spcBef>
                <a:spcPct val="20000"/>
              </a:spcBef>
              <a:spcAft>
                <a:spcPct val="0"/>
              </a:spcAft>
              <a:buFont typeface="Arial" pitchFamily="34" charset="0"/>
              <a:buChar char="•"/>
            </a:pPr>
            <a:endParaRPr lang="fr-FR" sz="3200" kern="1200" dirty="0">
              <a:solidFill>
                <a:prstClr val="black"/>
              </a:solidFill>
              <a:latin typeface="Calibri"/>
              <a:ea typeface="ＭＳ Ｐゴシック" charset="0"/>
              <a:cs typeface="+mn-cs"/>
            </a:endParaRPr>
          </a:p>
          <a:p>
            <a:pPr marL="342900" lvl="0" indent="-342900" eaLnBrk="0" fontAlgn="base" hangingPunct="0">
              <a:spcBef>
                <a:spcPct val="20000"/>
              </a:spcBef>
              <a:spcAft>
                <a:spcPct val="0"/>
              </a:spcAft>
              <a:buFont typeface="Arial" pitchFamily="34" charset="0"/>
              <a:buChar char="•"/>
            </a:pPr>
            <a:r>
              <a:rPr lang="fr-FR" sz="3200" kern="1200" dirty="0" smtClean="0">
                <a:solidFill>
                  <a:prstClr val="black"/>
                </a:solidFill>
                <a:latin typeface="Calibri"/>
                <a:ea typeface="ＭＳ Ｐゴシック" charset="0"/>
                <a:cs typeface="+mn-cs"/>
              </a:rPr>
              <a:t>« Les </a:t>
            </a:r>
            <a:r>
              <a:rPr lang="fr-FR" sz="3200" kern="1200" dirty="0">
                <a:solidFill>
                  <a:prstClr val="black"/>
                </a:solidFill>
                <a:latin typeface="Calibri"/>
                <a:ea typeface="ＭＳ Ｐゴシック" charset="0"/>
                <a:cs typeface="+mn-cs"/>
              </a:rPr>
              <a:t>dispositifs de solidarité renforcés et </a:t>
            </a:r>
            <a:r>
              <a:rPr lang="fr-FR" sz="3200" kern="1200" dirty="0" smtClean="0">
                <a:solidFill>
                  <a:prstClr val="black"/>
                </a:solidFill>
                <a:latin typeface="Calibri"/>
                <a:ea typeface="ＭＳ Ｐゴシック" charset="0"/>
                <a:cs typeface="+mn-cs"/>
              </a:rPr>
              <a:t>consolidés »</a:t>
            </a:r>
            <a:endParaRPr lang="fr-FR" sz="3200" kern="1200" dirty="0">
              <a:solidFill>
                <a:prstClr val="black"/>
              </a:solidFill>
              <a:latin typeface="Calibri"/>
              <a:ea typeface="ＭＳ Ｐゴシック" charset="0"/>
              <a:cs typeface="+mn-cs"/>
            </a:endParaRPr>
          </a:p>
          <a:p>
            <a:pPr marL="342900" lvl="0" indent="-342900" eaLnBrk="0" fontAlgn="base" hangingPunct="0">
              <a:spcBef>
                <a:spcPct val="20000"/>
              </a:spcBef>
              <a:spcAft>
                <a:spcPct val="0"/>
              </a:spcAft>
              <a:buFont typeface="Arial" pitchFamily="34" charset="0"/>
              <a:buChar char="•"/>
            </a:pPr>
            <a:endParaRPr lang="fr-FR" sz="3200" kern="1200" dirty="0">
              <a:solidFill>
                <a:prstClr val="black"/>
              </a:solidFill>
              <a:latin typeface="Calibri"/>
              <a:ea typeface="ＭＳ Ｐゴシック" charset="0"/>
              <a:cs typeface="+mn-cs"/>
            </a:endParaRPr>
          </a:p>
          <a:p>
            <a:pPr marL="342900" lvl="0" indent="-342900" eaLnBrk="0" fontAlgn="base" hangingPunct="0">
              <a:spcBef>
                <a:spcPct val="20000"/>
              </a:spcBef>
              <a:spcAft>
                <a:spcPct val="0"/>
              </a:spcAft>
              <a:buFont typeface="Arial" pitchFamily="34" charset="0"/>
              <a:buChar char="•"/>
            </a:pPr>
            <a:r>
              <a:rPr lang="fr-FR" sz="3200" kern="1200" dirty="0" smtClean="0">
                <a:solidFill>
                  <a:prstClr val="black"/>
                </a:solidFill>
                <a:latin typeface="Calibri"/>
                <a:ea typeface="ＭＳ Ｐゴシック" charset="0"/>
                <a:cs typeface="+mn-cs"/>
              </a:rPr>
              <a:t>« Toutes </a:t>
            </a:r>
            <a:r>
              <a:rPr lang="fr-FR" sz="3200" kern="1200" dirty="0">
                <a:solidFill>
                  <a:prstClr val="black"/>
                </a:solidFill>
                <a:latin typeface="Calibri"/>
                <a:ea typeface="ＭＳ Ｐゴシック" charset="0"/>
                <a:cs typeface="+mn-cs"/>
              </a:rPr>
              <a:t>les spécificités ne disparaitront </a:t>
            </a:r>
            <a:r>
              <a:rPr lang="fr-FR" sz="3200" kern="1200" dirty="0" smtClean="0">
                <a:solidFill>
                  <a:prstClr val="black"/>
                </a:solidFill>
                <a:latin typeface="Calibri"/>
                <a:ea typeface="ＭＳ Ｐゴシック" charset="0"/>
                <a:cs typeface="+mn-cs"/>
              </a:rPr>
              <a:t>pas » </a:t>
            </a:r>
            <a:endParaRPr lang="fr-FR" sz="3200" kern="1200" dirty="0">
              <a:solidFill>
                <a:prstClr val="black"/>
              </a:solidFill>
              <a:latin typeface="Calibri"/>
              <a:ea typeface="ＭＳ Ｐゴシック" charset="0"/>
              <a:cs typeface="+mn-cs"/>
            </a:endParaRPr>
          </a:p>
        </p:txBody>
      </p:sp>
      <p:pic>
        <p:nvPicPr>
          <p:cNvPr id="7" name="Shape 91"/>
          <p:cNvPicPr preferRelativeResize="0"/>
          <p:nvPr/>
        </p:nvPicPr>
        <p:blipFill rotWithShape="1">
          <a:blip r:embed="rId3">
            <a:alphaModFix/>
          </a:blip>
          <a:srcRect/>
          <a:stretch/>
        </p:blipFill>
        <p:spPr>
          <a:xfrm>
            <a:off x="10964341" y="5222051"/>
            <a:ext cx="1118617" cy="1517416"/>
          </a:xfrm>
          <a:prstGeom prst="rect">
            <a:avLst/>
          </a:prstGeom>
          <a:noFill/>
          <a:ln>
            <a:noFill/>
          </a:ln>
        </p:spPr>
      </p:pic>
    </p:spTree>
    <p:extLst>
      <p:ext uri="{BB962C8B-B14F-4D97-AF65-F5344CB8AC3E}">
        <p14:creationId xmlns:p14="http://schemas.microsoft.com/office/powerpoint/2010/main" val="998778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3823</Words>
  <Application>Microsoft Office PowerPoint</Application>
  <PresentationFormat>Personnalisé</PresentationFormat>
  <Paragraphs>509</Paragraphs>
  <Slides>28</Slides>
  <Notes>26</Notes>
  <HiddenSlides>0</HiddenSlides>
  <MMClips>0</MMClips>
  <ScaleCrop>false</ScaleCrop>
  <HeadingPairs>
    <vt:vector size="4" baseType="variant">
      <vt:variant>
        <vt:lpstr>Thème</vt:lpstr>
      </vt:variant>
      <vt:variant>
        <vt:i4>4</vt:i4>
      </vt:variant>
      <vt:variant>
        <vt:lpstr>Titres des diapositives</vt:lpstr>
      </vt:variant>
      <vt:variant>
        <vt:i4>28</vt:i4>
      </vt:variant>
    </vt:vector>
  </HeadingPairs>
  <TitlesOfParts>
    <vt:vector size="32" baseType="lpstr">
      <vt:lpstr>Thème Office</vt:lpstr>
      <vt:lpstr>1_Thème Office</vt:lpstr>
      <vt:lpstr>2_Thème Office</vt:lpstr>
      <vt:lpstr>3_Thème Office</vt:lpstr>
      <vt:lpstr>Présentation PowerPoint</vt:lpstr>
      <vt:lpstr>L’âge est un facteur déterminant de l’équilibre du système de retraite</vt:lpstr>
      <vt:lpstr>Un âge de départ en retraite qui progresse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Luce</dc:creator>
  <cp:lastModifiedBy>luce desseaux2</cp:lastModifiedBy>
  <cp:revision>131</cp:revision>
  <cp:lastPrinted>2018-10-10T05:59:40Z</cp:lastPrinted>
  <dcterms:modified xsi:type="dcterms:W3CDTF">2019-02-08T11:24:46Z</dcterms:modified>
</cp:coreProperties>
</file>